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2134960211" r:id="rId2"/>
    <p:sldId id="525" r:id="rId3"/>
    <p:sldId id="526" r:id="rId4"/>
    <p:sldId id="256" r:id="rId5"/>
    <p:sldId id="1199" r:id="rId6"/>
    <p:sldId id="586" r:id="rId7"/>
    <p:sldId id="2134960185" r:id="rId8"/>
    <p:sldId id="2134960186" r:id="rId9"/>
    <p:sldId id="2134960187" r:id="rId10"/>
    <p:sldId id="1200" r:id="rId11"/>
    <p:sldId id="2134960188" r:id="rId12"/>
    <p:sldId id="310" r:id="rId13"/>
    <p:sldId id="3716" r:id="rId14"/>
    <p:sldId id="3725" r:id="rId15"/>
    <p:sldId id="3726" r:id="rId16"/>
    <p:sldId id="3727" r:id="rId17"/>
    <p:sldId id="2134960190" r:id="rId18"/>
    <p:sldId id="531" r:id="rId19"/>
    <p:sldId id="2134960191" r:id="rId20"/>
    <p:sldId id="257" r:id="rId21"/>
    <p:sldId id="258" r:id="rId22"/>
    <p:sldId id="264" r:id="rId23"/>
    <p:sldId id="2134960192" r:id="rId24"/>
    <p:sldId id="259" r:id="rId25"/>
    <p:sldId id="260" r:id="rId26"/>
    <p:sldId id="261" r:id="rId27"/>
    <p:sldId id="262" r:id="rId28"/>
    <p:sldId id="2134960193" r:id="rId29"/>
    <p:sldId id="529" r:id="rId30"/>
    <p:sldId id="294" r:id="rId31"/>
    <p:sldId id="295" r:id="rId32"/>
    <p:sldId id="532" r:id="rId33"/>
    <p:sldId id="533" r:id="rId34"/>
    <p:sldId id="530" r:id="rId35"/>
    <p:sldId id="299" r:id="rId36"/>
    <p:sldId id="301" r:id="rId37"/>
    <p:sldId id="300" r:id="rId38"/>
    <p:sldId id="302" r:id="rId39"/>
    <p:sldId id="303" r:id="rId40"/>
    <p:sldId id="2944" r:id="rId41"/>
    <p:sldId id="2945" r:id="rId42"/>
    <p:sldId id="2950" r:id="rId43"/>
    <p:sldId id="2951" r:id="rId44"/>
    <p:sldId id="2966" r:id="rId45"/>
    <p:sldId id="2965" r:id="rId46"/>
    <p:sldId id="528" r:id="rId47"/>
    <p:sldId id="527" r:id="rId48"/>
    <p:sldId id="2134960183" r:id="rId49"/>
    <p:sldId id="2134960195" r:id="rId50"/>
    <p:sldId id="2134960196" r:id="rId51"/>
    <p:sldId id="2134960197" r:id="rId52"/>
    <p:sldId id="2134960198" r:id="rId53"/>
    <p:sldId id="263" r:id="rId54"/>
    <p:sldId id="2134960199" r:id="rId55"/>
    <p:sldId id="2134960200" r:id="rId56"/>
    <p:sldId id="2134960201" r:id="rId57"/>
    <p:sldId id="2134960202" r:id="rId58"/>
    <p:sldId id="534" r:id="rId59"/>
    <p:sldId id="2134960203" r:id="rId60"/>
    <p:sldId id="535" r:id="rId61"/>
    <p:sldId id="2134960204" r:id="rId62"/>
    <p:sldId id="2134960205" r:id="rId63"/>
    <p:sldId id="2134960206" r:id="rId64"/>
    <p:sldId id="2134960207" r:id="rId65"/>
    <p:sldId id="2134960209" r:id="rId66"/>
    <p:sldId id="213496021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683F6-7154-4262-961B-9BE69F0B538E}" type="datetimeFigureOut">
              <a:rPr lang="en-US" smtClean="0"/>
              <a:t>4/8/22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7B6FA-6D80-484D-B659-47BCC4A3D0FD}" type="slidenum">
              <a:rPr lang="en-US" smtClean="0"/>
              <a:t>‹#›</a:t>
            </a:fld>
            <a:endParaRPr lang="en-US"/>
          </a:p>
        </p:txBody>
      </p:sp>
    </p:spTree>
    <p:extLst>
      <p:ext uri="{BB962C8B-B14F-4D97-AF65-F5344CB8AC3E}">
        <p14:creationId xmlns:p14="http://schemas.microsoft.com/office/powerpoint/2010/main" val="428427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678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440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ways the AEC is currently contributing to the continued success as enrolling a diverse patient population are:</a:t>
            </a:r>
          </a:p>
          <a:p>
            <a:pPr marL="228600" indent="-228600">
              <a:buAutoNum type="arabicPeriod"/>
            </a:pPr>
            <a:r>
              <a:rPr lang="en-US" dirty="0"/>
              <a:t>Outreach to sites and the Study Coordinators Committee to collect and share success stories on recruiting underrepresented groups</a:t>
            </a:r>
          </a:p>
          <a:p>
            <a:pPr marL="228600" indent="-228600">
              <a:buAutoNum type="arabicPeriod"/>
            </a:pPr>
            <a:r>
              <a:rPr lang="en-US" dirty="0"/>
              <a:t>We will publicize findings of Stat </a:t>
            </a:r>
            <a:r>
              <a:rPr lang="en-US" dirty="0" err="1"/>
              <a:t>Cetr</a:t>
            </a:r>
            <a:r>
              <a:rPr lang="en-US" dirty="0"/>
              <a:t> analysis of Lung-MAP diversity when published</a:t>
            </a:r>
          </a:p>
        </p:txBody>
      </p:sp>
      <p:sp>
        <p:nvSpPr>
          <p:cNvPr id="4" name="Slide Number Placeholder 3"/>
          <p:cNvSpPr>
            <a:spLocks noGrp="1"/>
          </p:cNvSpPr>
          <p:nvPr>
            <p:ph type="sldNum" sz="quarter" idx="5"/>
          </p:nvPr>
        </p:nvSpPr>
        <p:spPr/>
        <p:txBody>
          <a:bodyPr/>
          <a:lstStyle/>
          <a:p>
            <a:fld id="{5047B6FA-6D80-484D-B659-47BCC4A3D0FD}" type="slidenum">
              <a:rPr lang="en-US" smtClean="0"/>
              <a:t>63</a:t>
            </a:fld>
            <a:endParaRPr lang="en-US"/>
          </a:p>
        </p:txBody>
      </p:sp>
    </p:spTree>
    <p:extLst>
      <p:ext uri="{BB962C8B-B14F-4D97-AF65-F5344CB8AC3E}">
        <p14:creationId xmlns:p14="http://schemas.microsoft.com/office/powerpoint/2010/main" val="265335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72012"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8A349-BF76-48FE-B072-F2BBD60BE8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194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effectLst/>
                <a:latin typeface="Arial" panose="020B0604020202020204" pitchFamily="34" charset="0"/>
                <a:ea typeface="Times New Roman" panose="02020603050405020304" pitchFamily="18" charset="0"/>
                <a:cs typeface="Times New Roman" panose="02020603050405020304" pitchFamily="18" charset="0"/>
              </a:rPr>
              <a:t>S1900E</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 PHASE II STUDY OF SOTORASIB (AMG 510) IN PARTICIPANTS WITH PREVIOUSLY TREATED STAGE IV OR RECURRENT </a:t>
            </a:r>
            <a:r>
              <a:rPr lang="en-US" sz="1200" i="1" dirty="0">
                <a:effectLst/>
                <a:latin typeface="Arial" panose="020B0604020202020204" pitchFamily="34" charset="0"/>
                <a:ea typeface="Times New Roman" panose="02020603050405020304" pitchFamily="18" charset="0"/>
                <a:cs typeface="Times New Roman" panose="02020603050405020304" pitchFamily="18" charset="0"/>
              </a:rPr>
              <a:t>KRAS G12C</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MUTATED NON-SQUAMOUS NON-SMALL CELL LUNG CANCER (ECOG-ACRIN LUNG-MAP SUB-STUDY)</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US" dirty="0"/>
          </a:p>
          <a:p>
            <a:r>
              <a:rPr lang="en-US" dirty="0"/>
              <a:t>2:30-4 pm meeting- estimated to present at 3 pm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124 pts at 960 mg po </a:t>
            </a:r>
            <a:r>
              <a:rPr lang="en-US" dirty="0" err="1"/>
              <a:t>qd</a:t>
            </a:r>
            <a:r>
              <a:rPr lang="en-US" dirty="0"/>
              <a:t> and median f/u 15.3 months</a:t>
            </a:r>
          </a:p>
          <a:p>
            <a:r>
              <a:rPr lang="en-US" dirty="0"/>
              <a:t>Median f/u 15.3 months. 81% prior platinum-based chemo &amp; PD-1/PD-L1 inhibitors</a:t>
            </a:r>
          </a:p>
          <a:p>
            <a:r>
              <a:rPr lang="en-US" b="0" i="0" dirty="0">
                <a:solidFill>
                  <a:srgbClr val="4D4D4D"/>
                </a:solidFill>
                <a:effectLst/>
                <a:latin typeface="ff-quadraat-web-pro"/>
              </a:rPr>
              <a:t>Median best percentage decrease from baseline in tumor burden (defined as the sum of the longest diameters of all target lesions) was 60%</a:t>
            </a:r>
          </a:p>
          <a:p>
            <a:r>
              <a:rPr lang="en-US" b="0" i="0" dirty="0">
                <a:solidFill>
                  <a:srgbClr val="4D4D4D"/>
                </a:solidFill>
                <a:effectLst/>
                <a:latin typeface="ff-quadraat-web-pro"/>
              </a:rPr>
              <a:t>PD rate was 16.1% (20 pts)</a:t>
            </a:r>
            <a:br>
              <a:rPr lang="en-US" b="0" i="0" dirty="0">
                <a:solidFill>
                  <a:srgbClr val="4D4D4D"/>
                </a:solidFill>
                <a:effectLst/>
                <a:latin typeface="ff-quadraat-web-pro"/>
              </a:rPr>
            </a:br>
            <a:r>
              <a:rPr lang="en-US" b="0" i="0" dirty="0">
                <a:solidFill>
                  <a:srgbClr val="4D4D4D"/>
                </a:solidFill>
                <a:effectLst/>
                <a:latin typeface="ff-quadraat-web-pro"/>
              </a:rPr>
              <a:t>Median TTR 1.4 </a:t>
            </a:r>
            <a:r>
              <a:rPr lang="en-US" b="0" i="0" dirty="0" err="1">
                <a:solidFill>
                  <a:srgbClr val="4D4D4D"/>
                </a:solidFill>
                <a:effectLst/>
                <a:latin typeface="ff-quadraat-web-pro"/>
              </a:rPr>
              <a:t>mo</a:t>
            </a:r>
            <a:r>
              <a:rPr lang="en-US" b="0" i="0" dirty="0">
                <a:solidFill>
                  <a:srgbClr val="4D4D4D"/>
                </a:solidFill>
                <a:effectLst/>
                <a:latin typeface="ff-quadraat-web-pro"/>
              </a:rPr>
              <a:t> (1.2-10.1)</a:t>
            </a:r>
          </a:p>
          <a:p>
            <a:r>
              <a:rPr lang="en-US" b="0" i="0" dirty="0">
                <a:solidFill>
                  <a:srgbClr val="4D4D4D"/>
                </a:solidFill>
                <a:effectLst/>
                <a:latin typeface="ff-quadraat-web-pro"/>
              </a:rPr>
              <a:t>71.7% (33 pts) had a response at first assessment at 6 weeks</a:t>
            </a:r>
          </a:p>
          <a:p>
            <a:r>
              <a:rPr lang="en-US" b="0" i="0" dirty="0">
                <a:solidFill>
                  <a:srgbClr val="4D4D4D"/>
                </a:solidFill>
                <a:effectLst/>
                <a:latin typeface="ff-quadraat-web-pro"/>
              </a:rPr>
              <a:t>57.3% responding at 9 months</a:t>
            </a:r>
          </a:p>
          <a:p>
            <a:r>
              <a:rPr lang="en-US" b="0" i="0" dirty="0">
                <a:solidFill>
                  <a:srgbClr val="4D4D4D"/>
                </a:solidFill>
                <a:effectLst/>
                <a:latin typeface="ff-quadraat-web-pro"/>
              </a:rPr>
              <a:t>PFS at 6 </a:t>
            </a:r>
            <a:r>
              <a:rPr lang="en-US" b="0" i="0" dirty="0" err="1">
                <a:solidFill>
                  <a:srgbClr val="4D4D4D"/>
                </a:solidFill>
                <a:effectLst/>
                <a:latin typeface="ff-quadraat-web-pro"/>
              </a:rPr>
              <a:t>mo</a:t>
            </a:r>
            <a:r>
              <a:rPr lang="en-US" b="0" i="0" dirty="0">
                <a:solidFill>
                  <a:srgbClr val="4D4D4D"/>
                </a:solidFill>
                <a:effectLst/>
                <a:latin typeface="ff-quadraat-web-pro"/>
              </a:rPr>
              <a:t> 52.2%, at 9 months 37.5%</a:t>
            </a:r>
          </a:p>
          <a:p>
            <a:r>
              <a:rPr lang="en-US" b="0" i="0" dirty="0">
                <a:solidFill>
                  <a:srgbClr val="4D4D4D"/>
                </a:solidFill>
                <a:effectLst/>
                <a:latin typeface="ff-quadraat-web-pro"/>
              </a:rPr>
              <a:t>PD-L1 expression doesn’t predict for response: ORR 48% (95% CI, 32 to 63) PD-L1–negative group (tumor proportion score, &lt;1%) and ORR 42% (95% CI, 31 to 53) of the overall population of patients who could be evaluated (86 pts assessed)</a:t>
            </a:r>
          </a:p>
          <a:p>
            <a:r>
              <a:rPr lang="en-US" b="0" i="0" dirty="0">
                <a:solidFill>
                  <a:srgbClr val="4D4D4D"/>
                </a:solidFill>
                <a:effectLst/>
                <a:latin typeface="ff-quadraat-web-pro"/>
              </a:rPr>
              <a:t>TMB doesn’t predict for response: 42% (95% CI, 30 to 55) low tumor mutational burden (&lt;10 mutations per </a:t>
            </a:r>
            <a:r>
              <a:rPr lang="en-US" b="0" i="0" dirty="0" err="1">
                <a:solidFill>
                  <a:srgbClr val="4D4D4D"/>
                </a:solidFill>
                <a:effectLst/>
                <a:latin typeface="ff-quadraat-web-pro"/>
              </a:rPr>
              <a:t>megabase</a:t>
            </a:r>
            <a:r>
              <a:rPr lang="en-US" b="0" i="0" dirty="0">
                <a:solidFill>
                  <a:srgbClr val="4D4D4D"/>
                </a:solidFill>
                <a:effectLst/>
                <a:latin typeface="ff-quadraat-web-pro"/>
              </a:rPr>
              <a:t>) and in 40% (95% CI, 16 to 68) high tumor mutational burden (≥10 mutations per </a:t>
            </a:r>
            <a:r>
              <a:rPr lang="en-US" b="0" i="0" dirty="0" err="1">
                <a:solidFill>
                  <a:srgbClr val="4D4D4D"/>
                </a:solidFill>
                <a:effectLst/>
                <a:latin typeface="ff-quadraat-web-pro"/>
              </a:rPr>
              <a:t>megabase</a:t>
            </a:r>
            <a:r>
              <a:rPr lang="en-US" b="0" i="0" dirty="0">
                <a:solidFill>
                  <a:srgbClr val="4D4D4D"/>
                </a:solidFill>
                <a:effectLst/>
                <a:latin typeface="ff-quadraat-web-pro"/>
              </a:rPr>
              <a:t>) </a:t>
            </a:r>
          </a:p>
          <a:p>
            <a:r>
              <a:rPr lang="it-IT" b="0" i="0" dirty="0">
                <a:solidFill>
                  <a:srgbClr val="4D4D4D"/>
                </a:solidFill>
                <a:effectLst/>
                <a:latin typeface="ff-quadraat-web-pro"/>
              </a:rPr>
              <a:t>ORR 37.1% (95% CI 28.6-46.2); DCR 80.6% (95% CI 72.6-87.2); mDOR 11.1 mo (95% CI 6.9-NE); mPFS 6.8 mo (95% CI 5.1-8.2); mOS 12.5 mo (95% CI 10.0-NE); FDA approved May 2021</a:t>
            </a:r>
          </a:p>
          <a:p>
            <a:endParaRPr lang="it-IT" b="0" i="0" dirty="0">
              <a:solidFill>
                <a:srgbClr val="4D4D4D"/>
              </a:solidFill>
              <a:effectLst/>
              <a:latin typeface="ff-quadraat-web-pro"/>
            </a:endParaRPr>
          </a:p>
          <a:p>
            <a:endParaRPr lang="en-US" dirty="0"/>
          </a:p>
        </p:txBody>
      </p:sp>
      <p:sp>
        <p:nvSpPr>
          <p:cNvPr id="4" name="Slide Number Placeholder 3"/>
          <p:cNvSpPr>
            <a:spLocks noGrp="1"/>
          </p:cNvSpPr>
          <p:nvPr>
            <p:ph type="sldNum" sz="quarter" idx="5"/>
          </p:nvPr>
        </p:nvSpPr>
        <p:spPr/>
        <p:txBody>
          <a:bodyPr/>
          <a:lstStyle/>
          <a:p>
            <a:fld id="{A4049427-44E5-4C43-A230-0DDC5B8FA90A}" type="slidenum">
              <a:rPr lang="en-US" smtClean="0"/>
              <a:t>36</a:t>
            </a:fld>
            <a:endParaRPr lang="en-US"/>
          </a:p>
        </p:txBody>
      </p:sp>
    </p:spTree>
    <p:extLst>
      <p:ext uri="{BB962C8B-B14F-4D97-AF65-F5344CB8AC3E}">
        <p14:creationId xmlns:p14="http://schemas.microsoft.com/office/powerpoint/2010/main" val="1767853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049427-44E5-4C43-A230-0DDC5B8FA90A}" type="slidenum">
              <a:rPr lang="en-US" smtClean="0"/>
              <a:t>37</a:t>
            </a:fld>
            <a:endParaRPr lang="en-US"/>
          </a:p>
        </p:txBody>
      </p:sp>
    </p:spTree>
    <p:extLst>
      <p:ext uri="{BB962C8B-B14F-4D97-AF65-F5344CB8AC3E}">
        <p14:creationId xmlns:p14="http://schemas.microsoft.com/office/powerpoint/2010/main" val="323382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CB100 126 // S1900E 105</a:t>
            </a:r>
          </a:p>
          <a:p>
            <a:endParaRPr lang="en-US" dirty="0"/>
          </a:p>
          <a:p>
            <a:r>
              <a:rPr lang="en-US" dirty="0"/>
              <a:t>Co-occurring co-mutations: 32% TP53 (46/142) and 78% (62/80) – LUNGMAP cutoff 09/2021</a:t>
            </a:r>
          </a:p>
          <a:p>
            <a:endParaRPr lang="en-US" dirty="0"/>
          </a:p>
          <a:p>
            <a:r>
              <a:rPr lang="en-US" dirty="0"/>
              <a:t>Amgen: </a:t>
            </a:r>
          </a:p>
          <a:p>
            <a:r>
              <a:rPr lang="en-US" dirty="0"/>
              <a:t>STK11 MUT/KEAP1 WT 95% CI 28-72</a:t>
            </a:r>
          </a:p>
          <a:p>
            <a:r>
              <a:rPr lang="en-US" dirty="0"/>
              <a:t>KEAP1 MUT/STK11 WT 95% CI 0-58</a:t>
            </a:r>
          </a:p>
          <a:p>
            <a:endParaRPr lang="en-US" dirty="0"/>
          </a:p>
          <a:p>
            <a:endParaRPr lang="en-US" dirty="0"/>
          </a:p>
          <a:p>
            <a:r>
              <a:rPr lang="en-US" dirty="0"/>
              <a:t>LUNGMAP (cutoff 09/2021):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White 1776 (86%), Black 189 (9%), Asian 48 (2%), Pacific Islander 7 (0%), Native American 4 (0%), Multi-Racial 4 (0%), UNK 26 (1%)</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err="1"/>
              <a:t>CodeBreaK</a:t>
            </a:r>
            <a:r>
              <a:rPr lang="en-US" dirty="0"/>
              <a:t> 100 (n=126): White 81.7%, Black 1.6%, Asian 15.1%, Other 1.6%</a:t>
            </a:r>
          </a:p>
          <a:p>
            <a:endParaRPr lang="en-US" dirty="0"/>
          </a:p>
          <a:p>
            <a:endParaRPr lang="en-US" dirty="0"/>
          </a:p>
        </p:txBody>
      </p:sp>
      <p:sp>
        <p:nvSpPr>
          <p:cNvPr id="4" name="Slide Number Placeholder 3"/>
          <p:cNvSpPr>
            <a:spLocks noGrp="1"/>
          </p:cNvSpPr>
          <p:nvPr>
            <p:ph type="sldNum" sz="quarter" idx="5"/>
          </p:nvPr>
        </p:nvSpPr>
        <p:spPr/>
        <p:txBody>
          <a:bodyPr/>
          <a:lstStyle/>
          <a:p>
            <a:fld id="{A4049427-44E5-4C43-A230-0DDC5B8FA90A}" type="slidenum">
              <a:rPr lang="en-US" smtClean="0"/>
              <a:t>38</a:t>
            </a:fld>
            <a:endParaRPr lang="en-US"/>
          </a:p>
        </p:txBody>
      </p:sp>
    </p:spTree>
    <p:extLst>
      <p:ext uri="{BB962C8B-B14F-4D97-AF65-F5344CB8AC3E}">
        <p14:creationId xmlns:p14="http://schemas.microsoft.com/office/powerpoint/2010/main" val="425922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Accrual Timelines:</a:t>
            </a:r>
          </a:p>
          <a:p>
            <a:r>
              <a:rPr lang="en-US" dirty="0"/>
              <a:t>TP53: Accrual 15-25 pts/year</a:t>
            </a:r>
          </a:p>
          <a:p>
            <a:r>
              <a:rPr lang="en-US" dirty="0"/>
              <a:t>STK11: 6-11 pts/year</a:t>
            </a:r>
          </a:p>
          <a:p>
            <a:r>
              <a:rPr lang="en-US" dirty="0"/>
              <a:t>All others: 14-24 pts/year</a:t>
            </a:r>
          </a:p>
          <a:p>
            <a:endParaRPr lang="en-US" dirty="0"/>
          </a:p>
          <a:p>
            <a:pPr marL="0" marR="0">
              <a:lnSpc>
                <a:spcPct val="107000"/>
              </a:lnSpc>
              <a:spcBef>
                <a:spcPts val="0"/>
              </a:spcBef>
              <a:spcAft>
                <a:spcPts val="80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Interim at 20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pt</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mark in cohort 1/3 and 15 in cohort 2</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A4049427-44E5-4C43-A230-0DDC5B8FA90A}" type="slidenum">
              <a:rPr lang="en-US" smtClean="0"/>
              <a:t>39</a:t>
            </a:fld>
            <a:endParaRPr lang="en-US"/>
          </a:p>
        </p:txBody>
      </p:sp>
    </p:spTree>
    <p:extLst>
      <p:ext uri="{BB962C8B-B14F-4D97-AF65-F5344CB8AC3E}">
        <p14:creationId xmlns:p14="http://schemas.microsoft.com/office/powerpoint/2010/main" val="2285225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0" name="Picture 9">
            <a:extLst>
              <a:ext uri="{FF2B5EF4-FFF2-40B4-BE49-F238E27FC236}">
                <a16:creationId xmlns:a16="http://schemas.microsoft.com/office/drawing/2014/main" id="{D6D44938-9B1A-4A09-8B5B-C95804F46303}"/>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405870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26" y="1261872"/>
            <a:ext cx="10970679" cy="4846320"/>
          </a:xfrm>
        </p:spPr>
        <p:txBody>
          <a:bodyPr/>
          <a:lstStyle>
            <a:lvl1pPr marL="0" indent="0">
              <a:spcBef>
                <a:spcPts val="540"/>
              </a:spcBef>
              <a:defRPr>
                <a:solidFill>
                  <a:srgbClr val="1C3B61"/>
                </a:solidFill>
              </a:defRPr>
            </a:lvl1pPr>
            <a:lvl2pPr marL="521482" indent="-106982">
              <a:spcBef>
                <a:spcPts val="540"/>
              </a:spcBef>
              <a:spcAft>
                <a:spcPts val="810"/>
              </a:spcAft>
              <a:buFont typeface="Arial"/>
              <a:buChar char="•"/>
              <a:defRPr sz="1620" baseline="0">
                <a:solidFill>
                  <a:srgbClr val="1C3B61"/>
                </a:solidFill>
              </a:defRPr>
            </a:lvl2pPr>
            <a:lvl3pPr marL="617205" indent="-100011">
              <a:spcBef>
                <a:spcPts val="270"/>
              </a:spcBef>
              <a:buFont typeface="Lucida Grande"/>
              <a:buChar char="-"/>
              <a:defRPr sz="126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p:cNvSpPr>
            <a:spLocks noGrp="1" noChangeArrowheads="1"/>
          </p:cNvSpPr>
          <p:nvPr>
            <p:ph type="ftr" sz="quarter" idx="13"/>
          </p:nvPr>
        </p:nvSpPr>
        <p:spPr>
          <a:xfrm>
            <a:off x="7859715" y="6492875"/>
            <a:ext cx="3409951" cy="228600"/>
          </a:xfrm>
        </p:spPr>
        <p:txBody>
          <a:bodyPr/>
          <a:lstStyle>
            <a:lvl1pPr>
              <a:defRPr/>
            </a:lvl1pPr>
          </a:lstStyle>
          <a:p>
            <a:pPr>
              <a:defRPr/>
            </a:pPr>
            <a:endParaRPr lang="en-US" altLang="en-US">
              <a:solidFill>
                <a:srgbClr val="1C3B61"/>
              </a:solidFill>
            </a:endParaRPr>
          </a:p>
        </p:txBody>
      </p:sp>
      <p:sp>
        <p:nvSpPr>
          <p:cNvPr id="5" name="Rectangle 12"/>
          <p:cNvSpPr>
            <a:spLocks noGrp="1" noChangeArrowheads="1"/>
          </p:cNvSpPr>
          <p:nvPr>
            <p:ph type="sldNum" sz="quarter" idx="14"/>
          </p:nvPr>
        </p:nvSpPr>
        <p:spPr/>
        <p:txBody>
          <a:bodyPr/>
          <a:lstStyle>
            <a:lvl1pPr>
              <a:defRPr/>
            </a:lvl1pPr>
          </a:lstStyle>
          <a:p>
            <a:pPr>
              <a:defRPr/>
            </a:pPr>
            <a:fld id="{38B48C8E-BEA2-4245-97AA-9358A15055F7}" type="slidenum">
              <a:rPr lang="en-US" altLang="en-US">
                <a:solidFill>
                  <a:srgbClr val="1C3B61"/>
                </a:solidFill>
              </a:rPr>
              <a:pPr>
                <a:defRPr/>
              </a:pPr>
              <a:t>‹#›</a:t>
            </a:fld>
            <a:endParaRPr lang="en-US" altLang="en-US">
              <a:solidFill>
                <a:srgbClr val="1C3B61"/>
              </a:solidFill>
            </a:endParaRPr>
          </a:p>
        </p:txBody>
      </p:sp>
    </p:spTree>
    <p:extLst>
      <p:ext uri="{BB962C8B-B14F-4D97-AF65-F5344CB8AC3E}">
        <p14:creationId xmlns:p14="http://schemas.microsoft.com/office/powerpoint/2010/main" val="421011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7610-B536-4377-8D9D-8288938294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24FF19-ADD0-459B-89F5-812E157331E8}"/>
              </a:ext>
            </a:extLst>
          </p:cNvPr>
          <p:cNvSpPr>
            <a:spLocks noGrp="1"/>
          </p:cNvSpPr>
          <p:nvPr>
            <p:ph type="dt" sz="half" idx="10"/>
          </p:nvPr>
        </p:nvSpPr>
        <p:spPr/>
        <p:txBody>
          <a:bodyPr/>
          <a:lstStyle/>
          <a:p>
            <a:fld id="{FCD939CB-5C67-4DBC-8411-C3220AB4387E}" type="datetimeFigureOut">
              <a:rPr lang="en-US" smtClean="0"/>
              <a:t>4/8/22</a:t>
            </a:fld>
            <a:endParaRPr lang="en-US"/>
          </a:p>
        </p:txBody>
      </p:sp>
      <p:sp>
        <p:nvSpPr>
          <p:cNvPr id="4" name="Footer Placeholder 3">
            <a:extLst>
              <a:ext uri="{FF2B5EF4-FFF2-40B4-BE49-F238E27FC236}">
                <a16:creationId xmlns:a16="http://schemas.microsoft.com/office/drawing/2014/main" id="{F8819F85-B6E0-4FF5-A14A-544F73E74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2C8A9A-35A3-440A-A2D3-C7A0B7E101DB}"/>
              </a:ext>
            </a:extLst>
          </p:cNvPr>
          <p:cNvSpPr>
            <a:spLocks noGrp="1"/>
          </p:cNvSpPr>
          <p:nvPr>
            <p:ph type="sldNum" sz="quarter" idx="12"/>
          </p:nvPr>
        </p:nvSpPr>
        <p:spPr/>
        <p:txBody>
          <a:bodyPr/>
          <a:lstStyle/>
          <a:p>
            <a:fld id="{D77A6AF6-E64E-42BC-B6D6-F6610DFEE59C}" type="slidenum">
              <a:rPr lang="en-US" smtClean="0"/>
              <a:t>‹#›</a:t>
            </a:fld>
            <a:endParaRPr lang="en-US"/>
          </a:p>
        </p:txBody>
      </p:sp>
    </p:spTree>
    <p:extLst>
      <p:ext uri="{BB962C8B-B14F-4D97-AF65-F5344CB8AC3E}">
        <p14:creationId xmlns:p14="http://schemas.microsoft.com/office/powerpoint/2010/main" val="3469839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with Photo">
    <p:spTree>
      <p:nvGrpSpPr>
        <p:cNvPr id="1" name=""/>
        <p:cNvGrpSpPr/>
        <p:nvPr/>
      </p:nvGrpSpPr>
      <p:grpSpPr>
        <a:xfrm>
          <a:off x="0" y="0"/>
          <a:ext cx="0" cy="0"/>
          <a:chOff x="0" y="0"/>
          <a:chExt cx="0" cy="0"/>
        </a:xfrm>
      </p:grpSpPr>
      <p:sp>
        <p:nvSpPr>
          <p:cNvPr id="2" name="Title 1"/>
          <p:cNvSpPr>
            <a:spLocks noGrp="1"/>
          </p:cNvSpPr>
          <p:nvPr>
            <p:ph type="ctrTitle"/>
          </p:nvPr>
        </p:nvSpPr>
        <p:spPr>
          <a:xfrm>
            <a:off x="1250674" y="2528783"/>
            <a:ext cx="3056283" cy="1801235"/>
          </a:xfrm>
          <a:noFill/>
        </p:spPr>
        <p:txBody>
          <a:bodyPr anchor="ctr">
            <a:normAutofit/>
          </a:bodyPr>
          <a:lstStyle>
            <a:lvl1pPr algn="l">
              <a:lnSpc>
                <a:spcPct val="80000"/>
              </a:lnSpc>
              <a:defRPr sz="4500">
                <a:solidFill>
                  <a:srgbClr val="FFFFFF"/>
                </a:solidFill>
              </a:defRPr>
            </a:lvl1pPr>
          </a:lstStyle>
          <a:p>
            <a:r>
              <a:rPr lang="en-US" dirty="0"/>
              <a:t>Click to edit Master title style</a:t>
            </a:r>
          </a:p>
        </p:txBody>
      </p:sp>
      <p:sp>
        <p:nvSpPr>
          <p:cNvPr id="5" name="Picture Placeholder 4"/>
          <p:cNvSpPr>
            <a:spLocks noGrp="1"/>
          </p:cNvSpPr>
          <p:nvPr>
            <p:ph type="pic" sz="quarter" idx="10"/>
          </p:nvPr>
        </p:nvSpPr>
        <p:spPr>
          <a:xfrm>
            <a:off x="0" y="0"/>
            <a:ext cx="12192000" cy="5234609"/>
          </a:xfrm>
          <a:solidFill>
            <a:schemeClr val="bg2"/>
          </a:solidFill>
        </p:spPr>
        <p:txBody>
          <a:bodyPr vert="horz" lIns="0" tIns="0" rIns="0" bIns="0" rtlCol="0">
            <a:normAutofit/>
          </a:bodyPr>
          <a:lstStyle>
            <a:lvl1pPr>
              <a:defRPr lang="en-US" sz="1000"/>
            </a:lvl1pPr>
          </a:lstStyle>
          <a:p>
            <a:pPr lvl="0"/>
            <a:endParaRPr lang="en-US"/>
          </a:p>
        </p:txBody>
      </p:sp>
      <p:sp>
        <p:nvSpPr>
          <p:cNvPr id="3" name="Subtitle 2"/>
          <p:cNvSpPr>
            <a:spLocks noGrp="1"/>
          </p:cNvSpPr>
          <p:nvPr>
            <p:ph type="subTitle" idx="1"/>
          </p:nvPr>
        </p:nvSpPr>
        <p:spPr>
          <a:xfrm>
            <a:off x="1250674" y="5234609"/>
            <a:ext cx="3591339" cy="1318591"/>
          </a:xfrm>
          <a:solidFill>
            <a:srgbClr val="FFFFFF">
              <a:alpha val="50196"/>
            </a:srgbClr>
          </a:solidFill>
          <a:ln>
            <a:noFill/>
          </a:ln>
        </p:spPr>
        <p:txBody>
          <a:bodyPr lIns="274320" anchor="ctr">
            <a:normAutofit/>
          </a:bodyPr>
          <a:lstStyle>
            <a:lvl1pPr marL="0" indent="0" algn="l">
              <a:buNone/>
              <a:defRPr sz="1800">
                <a:solidFill>
                  <a:srgbClr val="1B376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5"/>
          <p:cNvSpPr>
            <a:spLocks noGrp="1"/>
          </p:cNvSpPr>
          <p:nvPr>
            <p:ph type="body" sz="quarter" idx="11"/>
          </p:nvPr>
        </p:nvSpPr>
        <p:spPr>
          <a:xfrm>
            <a:off x="1527858" y="3773348"/>
            <a:ext cx="3079067" cy="1226916"/>
          </a:xfrm>
        </p:spPr>
        <p:txBody>
          <a:bodyPr anchor="b"/>
          <a:lstStyle>
            <a:lvl1pPr>
              <a:defRPr baseline="0">
                <a:solidFill>
                  <a:srgbClr val="FFFFFF"/>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03889" y="5328424"/>
            <a:ext cx="4931797" cy="573870"/>
          </a:xfrm>
          <a:prstGeom prst="rect">
            <a:avLst/>
          </a:prstGeom>
        </p:spPr>
      </p:pic>
      <p:pic>
        <p:nvPicPr>
          <p:cNvPr id="10" name="Picture 2" descr="https://medicine.yale.edu/ipc/what/identity/YSM_Shield_CMYK_49074_284_6437_v4.jpg">
            <a:extLst>
              <a:ext uri="{FF2B5EF4-FFF2-40B4-BE49-F238E27FC236}">
                <a16:creationId xmlns:a16="http://schemas.microsoft.com/office/drawing/2014/main" id="{150AEFBF-AE49-492E-8540-928B7462AEE4}"/>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589877" y="6087874"/>
            <a:ext cx="349286" cy="4370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medicine.yale.edu/ipc/what/identity/YSM_YaleBlue_CMYK_49073_284_6437_v4.jpg">
            <a:extLst>
              <a:ext uri="{FF2B5EF4-FFF2-40B4-BE49-F238E27FC236}">
                <a16:creationId xmlns:a16="http://schemas.microsoft.com/office/drawing/2014/main" id="{C3888090-1427-469D-9538-45922DEBBF0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042834" y="6224717"/>
            <a:ext cx="2541973" cy="18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3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spTree>
    <p:extLst>
      <p:ext uri="{BB962C8B-B14F-4D97-AF65-F5344CB8AC3E}">
        <p14:creationId xmlns:p14="http://schemas.microsoft.com/office/powerpoint/2010/main" val="199235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331477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91848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670675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3255" y="6420793"/>
            <a:ext cx="2866449" cy="417213"/>
          </a:xfrm>
          <a:prstGeom prst="rect">
            <a:avLst/>
          </a:prstGeom>
        </p:spPr>
      </p:pic>
    </p:spTree>
    <p:extLst>
      <p:ext uri="{BB962C8B-B14F-4D97-AF65-F5344CB8AC3E}">
        <p14:creationId xmlns:p14="http://schemas.microsoft.com/office/powerpoint/2010/main" val="3392037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01549" y="6456990"/>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70815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5963"/>
          </a:xfrm>
        </p:spPr>
        <p:txBody>
          <a:bodyPr lIns="274320"/>
          <a:lstStyle>
            <a:lvl1pPr algn="l">
              <a:defRPr sz="2800"/>
            </a:lvl1pPr>
          </a:lstStyle>
          <a:p>
            <a:r>
              <a:rPr lang="en-US" dirty="0"/>
              <a:t>Click to edit Master title style</a:t>
            </a:r>
          </a:p>
        </p:txBody>
      </p:sp>
    </p:spTree>
    <p:extLst>
      <p:ext uri="{BB962C8B-B14F-4D97-AF65-F5344CB8AC3E}">
        <p14:creationId xmlns:p14="http://schemas.microsoft.com/office/powerpoint/2010/main" val="354830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Rectangle 10"/>
          <p:cNvSpPr/>
          <p:nvPr userDrawn="1"/>
        </p:nvSpPr>
        <p:spPr>
          <a:xfrm>
            <a:off x="0" y="0"/>
            <a:ext cx="12192000" cy="1600200"/>
          </a:xfrm>
          <a:prstGeom prst="rect">
            <a:avLst/>
          </a:prstGeom>
          <a:gradFill flip="none" rotWithShape="1">
            <a:gsLst>
              <a:gs pos="0">
                <a:schemeClr val="accent1">
                  <a:lumMod val="20000"/>
                  <a:lumOff val="80000"/>
                </a:schemeClr>
              </a:gs>
              <a:gs pos="0">
                <a:schemeClr val="accent1">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4F81BD">
                  <a:lumMod val="60000"/>
                  <a:lumOff val="40000"/>
                </a:srgbClr>
              </a:solidFill>
            </a:endParaRPr>
          </a:p>
        </p:txBody>
      </p:sp>
      <p:sp>
        <p:nvSpPr>
          <p:cNvPr id="5" name="Content Placeholder 2"/>
          <p:cNvSpPr>
            <a:spLocks noGrp="1"/>
          </p:cNvSpPr>
          <p:nvPr>
            <p:ph idx="10"/>
          </p:nvPr>
        </p:nvSpPr>
        <p:spPr>
          <a:xfrm>
            <a:off x="418286" y="1368261"/>
            <a:ext cx="11223145" cy="5105957"/>
          </a:xfrm>
        </p:spPr>
        <p:txBody>
          <a:bodyPr/>
          <a:lstStyle>
            <a:lvl2pPr marL="514350" indent="-287338">
              <a:defRPr/>
            </a:lvl2pPr>
            <a:lvl3pPr marL="741363" indent="-166688">
              <a:defRPr/>
            </a:lvl3pPr>
            <a:lvl4pPr marL="1087438" indent="-285750">
              <a:defRPr/>
            </a:lvl4pPr>
            <a:lvl5pPr marL="1314450" indent="-22701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418286" y="104838"/>
            <a:ext cx="9895991" cy="1143000"/>
          </a:xfrm>
          <a:prstGeom prst="rect">
            <a:avLst/>
          </a:prstGeom>
        </p:spPr>
        <p:txBody>
          <a:bodyPr vert="horz" lIns="91440" tIns="45720" rIns="91440" bIns="45720" rtlCol="0" anchor="ctr">
            <a:normAutofit/>
          </a:bodyPr>
          <a:lstStyle>
            <a:lvl1pPr>
              <a:defRPr sz="2800">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19155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6" name="Picture 15">
            <a:extLst>
              <a:ext uri="{FF2B5EF4-FFF2-40B4-BE49-F238E27FC236}">
                <a16:creationId xmlns:a16="http://schemas.microsoft.com/office/drawing/2014/main" id="{A2C62A2C-2A80-4298-9018-6E3D6B9952DC}"/>
              </a:ext>
            </a:extLst>
          </p:cNvPr>
          <p:cNvPicPr>
            <a:picLocks noChangeAspect="1"/>
          </p:cNvPicPr>
          <p:nvPr userDrawn="1"/>
        </p:nvPicPr>
        <p:blipFill rotWithShape="1">
          <a:blip r:embed="rId14">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312436592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71" r:id="rId8"/>
    <p:sldLayoutId id="2147483672" r:id="rId9"/>
    <p:sldLayoutId id="2147483673" r:id="rId10"/>
    <p:sldLayoutId id="2147483674" r:id="rId11"/>
    <p:sldLayoutId id="2147483675"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hyperlink" Target="mailto:lungmapAEC@swog.or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AD15-1128-944F-A38E-7E33E786D05E}"/>
              </a:ext>
            </a:extLst>
          </p:cNvPr>
          <p:cNvSpPr>
            <a:spLocks noGrp="1"/>
          </p:cNvSpPr>
          <p:nvPr>
            <p:ph type="ctrTitle"/>
          </p:nvPr>
        </p:nvSpPr>
        <p:spPr/>
        <p:txBody>
          <a:bodyPr/>
          <a:lstStyle/>
          <a:p>
            <a:r>
              <a:rPr lang="en-US" dirty="0"/>
              <a:t>LUNG-MAP</a:t>
            </a:r>
            <a:br>
              <a:rPr lang="en-US" dirty="0"/>
            </a:br>
            <a:r>
              <a:rPr lang="en-US" dirty="0"/>
              <a:t>Updates</a:t>
            </a:r>
          </a:p>
        </p:txBody>
      </p:sp>
      <p:sp>
        <p:nvSpPr>
          <p:cNvPr id="3" name="Subtitle 2">
            <a:extLst>
              <a:ext uri="{FF2B5EF4-FFF2-40B4-BE49-F238E27FC236}">
                <a16:creationId xmlns:a16="http://schemas.microsoft.com/office/drawing/2014/main" id="{A159AD9A-D7E1-B74F-BD5B-677E719E1E5B}"/>
              </a:ext>
            </a:extLst>
          </p:cNvPr>
          <p:cNvSpPr>
            <a:spLocks noGrp="1"/>
          </p:cNvSpPr>
          <p:nvPr>
            <p:ph type="subTitle" idx="1"/>
          </p:nvPr>
        </p:nvSpPr>
        <p:spPr/>
        <p:txBody>
          <a:bodyPr/>
          <a:lstStyle/>
          <a:p>
            <a:r>
              <a:rPr lang="en-US" dirty="0"/>
              <a:t>SWOG</a:t>
            </a:r>
          </a:p>
          <a:p>
            <a:r>
              <a:rPr lang="en-US" dirty="0"/>
              <a:t>April 2022</a:t>
            </a:r>
          </a:p>
        </p:txBody>
      </p:sp>
      <p:sp>
        <p:nvSpPr>
          <p:cNvPr id="4" name="Slide Number Placeholder 3">
            <a:extLst>
              <a:ext uri="{FF2B5EF4-FFF2-40B4-BE49-F238E27FC236}">
                <a16:creationId xmlns:a16="http://schemas.microsoft.com/office/drawing/2014/main" id="{5FCCB1D1-5C41-9D48-A463-E567DDD18B53}"/>
              </a:ext>
            </a:extLst>
          </p:cNvPr>
          <p:cNvSpPr>
            <a:spLocks noGrp="1"/>
          </p:cNvSpPr>
          <p:nvPr>
            <p:ph type="sldNum" sz="quarter" idx="12"/>
          </p:nvPr>
        </p:nvSpPr>
        <p:spPr/>
        <p:txBody>
          <a:bodyPr/>
          <a:lstStyle/>
          <a:p>
            <a:r>
              <a:rPr lang="en-US"/>
              <a:t>Slide </a:t>
            </a:r>
            <a:fld id="{4FAB73BC-B049-4115-A692-8D63A059BFB8}" type="slidenum">
              <a:rPr lang="en-US" smtClean="0"/>
              <a:pPr/>
              <a:t>1</a:t>
            </a:fld>
            <a:endParaRPr lang="en-US" dirty="0"/>
          </a:p>
        </p:txBody>
      </p:sp>
    </p:spTree>
    <p:extLst>
      <p:ext uri="{BB962C8B-B14F-4D97-AF65-F5344CB8AC3E}">
        <p14:creationId xmlns:p14="http://schemas.microsoft.com/office/powerpoint/2010/main" val="1474297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29456FA9-EDD1-4E32-AC38-2E13BA329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00" y="60919"/>
            <a:ext cx="9265155" cy="6360902"/>
          </a:xfrm>
          <a:prstGeom prst="rect">
            <a:avLst/>
          </a:prstGeom>
        </p:spPr>
      </p:pic>
    </p:spTree>
    <p:extLst>
      <p:ext uri="{BB962C8B-B14F-4D97-AF65-F5344CB8AC3E}">
        <p14:creationId xmlns:p14="http://schemas.microsoft.com/office/powerpoint/2010/main" val="2077046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r>
              <a:rPr lang="en-US"/>
              <a:t>Slide: </a:t>
            </a:r>
            <a:fld id="{629637A9-119A-49DA-BD12-AAC58B377D80}" type="slidenum">
              <a:rPr lang="en-US" smtClean="0"/>
              <a:pPr/>
              <a:t>11</a:t>
            </a:fld>
            <a:endParaRPr lang="en-US" dirty="0"/>
          </a:p>
        </p:txBody>
      </p:sp>
      <p:sp>
        <p:nvSpPr>
          <p:cNvPr id="8" name="Rectangle 4">
            <a:extLst>
              <a:ext uri="{FF2B5EF4-FFF2-40B4-BE49-F238E27FC236}">
                <a16:creationId xmlns:a16="http://schemas.microsoft.com/office/drawing/2014/main" id="{B7F775F3-E339-458C-9BA7-F32EFCA0F12D}"/>
              </a:ext>
            </a:extLst>
          </p:cNvPr>
          <p:cNvSpPr txBox="1">
            <a:spLocks noChangeArrowheads="1"/>
          </p:cNvSpPr>
          <p:nvPr/>
        </p:nvSpPr>
        <p:spPr>
          <a:xfrm>
            <a:off x="210207" y="15768"/>
            <a:ext cx="11771585" cy="82506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n-US" sz="3200" b="1" dirty="0">
                <a:solidFill>
                  <a:srgbClr val="002060"/>
                </a:solidFill>
                <a:latin typeface="+mn-lt"/>
              </a:rPr>
              <a:t>Creating “New Science” from the Lung MAP Resource</a:t>
            </a:r>
          </a:p>
        </p:txBody>
      </p:sp>
      <p:pic>
        <p:nvPicPr>
          <p:cNvPr id="9" name="Picture 8">
            <a:extLst>
              <a:ext uri="{FF2B5EF4-FFF2-40B4-BE49-F238E27FC236}">
                <a16:creationId xmlns:a16="http://schemas.microsoft.com/office/drawing/2014/main" id="{C3FD9F47-015F-492D-A6E6-0A2F2589647F}"/>
              </a:ext>
            </a:extLst>
          </p:cNvPr>
          <p:cNvPicPr>
            <a:picLocks noChangeAspect="1"/>
          </p:cNvPicPr>
          <p:nvPr/>
        </p:nvPicPr>
        <p:blipFill>
          <a:blip r:embed="rId2"/>
          <a:stretch>
            <a:fillRect/>
          </a:stretch>
        </p:blipFill>
        <p:spPr>
          <a:xfrm>
            <a:off x="163425" y="1227266"/>
            <a:ext cx="3776947" cy="2127681"/>
          </a:xfrm>
          <a:prstGeom prst="rect">
            <a:avLst/>
          </a:prstGeom>
          <a:ln>
            <a:solidFill>
              <a:srgbClr val="002060"/>
            </a:solidFill>
          </a:ln>
        </p:spPr>
      </p:pic>
      <p:pic>
        <p:nvPicPr>
          <p:cNvPr id="11" name="Picture 10">
            <a:extLst>
              <a:ext uri="{FF2B5EF4-FFF2-40B4-BE49-F238E27FC236}">
                <a16:creationId xmlns:a16="http://schemas.microsoft.com/office/drawing/2014/main" id="{9437DCF0-F31D-4C1B-846E-DAFDF334B37E}"/>
              </a:ext>
            </a:extLst>
          </p:cNvPr>
          <p:cNvPicPr>
            <a:picLocks noChangeAspect="1"/>
          </p:cNvPicPr>
          <p:nvPr/>
        </p:nvPicPr>
        <p:blipFill>
          <a:blip r:embed="rId3"/>
          <a:stretch>
            <a:fillRect/>
          </a:stretch>
        </p:blipFill>
        <p:spPr>
          <a:xfrm>
            <a:off x="8251626" y="1233968"/>
            <a:ext cx="3684383" cy="2133987"/>
          </a:xfrm>
          <a:prstGeom prst="rect">
            <a:avLst/>
          </a:prstGeom>
          <a:ln>
            <a:solidFill>
              <a:srgbClr val="002060"/>
            </a:solidFill>
          </a:ln>
        </p:spPr>
      </p:pic>
      <p:pic>
        <p:nvPicPr>
          <p:cNvPr id="10" name="Picture 9">
            <a:extLst>
              <a:ext uri="{FF2B5EF4-FFF2-40B4-BE49-F238E27FC236}">
                <a16:creationId xmlns:a16="http://schemas.microsoft.com/office/drawing/2014/main" id="{40F3F3AE-114D-4B8C-84DE-6561E77EBB0F}"/>
              </a:ext>
            </a:extLst>
          </p:cNvPr>
          <p:cNvPicPr>
            <a:picLocks noChangeAspect="1"/>
          </p:cNvPicPr>
          <p:nvPr/>
        </p:nvPicPr>
        <p:blipFill>
          <a:blip r:embed="rId4"/>
          <a:stretch>
            <a:fillRect/>
          </a:stretch>
        </p:blipFill>
        <p:spPr>
          <a:xfrm>
            <a:off x="4298743" y="1233968"/>
            <a:ext cx="3776948" cy="2127681"/>
          </a:xfrm>
          <a:prstGeom prst="rect">
            <a:avLst/>
          </a:prstGeom>
          <a:ln>
            <a:solidFill>
              <a:srgbClr val="002060"/>
            </a:solidFill>
          </a:ln>
        </p:spPr>
      </p:pic>
      <p:pic>
        <p:nvPicPr>
          <p:cNvPr id="12" name="Picture 11">
            <a:extLst>
              <a:ext uri="{FF2B5EF4-FFF2-40B4-BE49-F238E27FC236}">
                <a16:creationId xmlns:a16="http://schemas.microsoft.com/office/drawing/2014/main" id="{2742FAF2-A355-4E9C-B0B4-563A317A4EED}"/>
              </a:ext>
            </a:extLst>
          </p:cNvPr>
          <p:cNvPicPr>
            <a:picLocks noChangeAspect="1"/>
          </p:cNvPicPr>
          <p:nvPr/>
        </p:nvPicPr>
        <p:blipFill>
          <a:blip r:embed="rId5"/>
          <a:stretch>
            <a:fillRect/>
          </a:stretch>
        </p:blipFill>
        <p:spPr>
          <a:xfrm>
            <a:off x="157475" y="3748087"/>
            <a:ext cx="3788846" cy="2134383"/>
          </a:xfrm>
          <a:prstGeom prst="rect">
            <a:avLst/>
          </a:prstGeom>
          <a:ln>
            <a:solidFill>
              <a:srgbClr val="002060"/>
            </a:solidFill>
          </a:ln>
        </p:spPr>
      </p:pic>
      <p:pic>
        <p:nvPicPr>
          <p:cNvPr id="14" name="Picture 13">
            <a:extLst>
              <a:ext uri="{FF2B5EF4-FFF2-40B4-BE49-F238E27FC236}">
                <a16:creationId xmlns:a16="http://schemas.microsoft.com/office/drawing/2014/main" id="{2F0C18BC-5C0B-4167-8595-EEF24667F0A0}"/>
              </a:ext>
            </a:extLst>
          </p:cNvPr>
          <p:cNvPicPr>
            <a:picLocks noChangeAspect="1"/>
          </p:cNvPicPr>
          <p:nvPr/>
        </p:nvPicPr>
        <p:blipFill>
          <a:blip r:embed="rId6"/>
          <a:stretch>
            <a:fillRect/>
          </a:stretch>
        </p:blipFill>
        <p:spPr>
          <a:xfrm>
            <a:off x="4201576" y="3748087"/>
            <a:ext cx="3782546" cy="2127682"/>
          </a:xfrm>
          <a:prstGeom prst="rect">
            <a:avLst/>
          </a:prstGeom>
          <a:ln>
            <a:solidFill>
              <a:srgbClr val="002060"/>
            </a:solidFill>
          </a:ln>
        </p:spPr>
      </p:pic>
      <p:sp>
        <p:nvSpPr>
          <p:cNvPr id="16" name="TextBox 15">
            <a:extLst>
              <a:ext uri="{FF2B5EF4-FFF2-40B4-BE49-F238E27FC236}">
                <a16:creationId xmlns:a16="http://schemas.microsoft.com/office/drawing/2014/main" id="{54C7EF1B-5969-48D9-9426-A618B29D4570}"/>
              </a:ext>
            </a:extLst>
          </p:cNvPr>
          <p:cNvSpPr txBox="1"/>
          <p:nvPr/>
        </p:nvSpPr>
        <p:spPr>
          <a:xfrm>
            <a:off x="8239377" y="3761095"/>
            <a:ext cx="3684383" cy="2159502"/>
          </a:xfrm>
          <a:prstGeom prst="rect">
            <a:avLst/>
          </a:prstGeom>
          <a:solidFill>
            <a:schemeClr val="bg1"/>
          </a:solidFill>
          <a:ln>
            <a:solidFill>
              <a:srgbClr val="002060"/>
            </a:solidFill>
          </a:ln>
        </p:spPr>
        <p:txBody>
          <a:bodyPr wrap="square" rtlCol="0">
            <a:spAutoFit/>
          </a:bodyPr>
          <a:lstStyle/>
          <a:p>
            <a:pPr marL="0" marR="0" algn="ctr">
              <a:lnSpc>
                <a:spcPts val="18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Lung-MAP Composite Signature </a:t>
            </a:r>
          </a:p>
          <a:p>
            <a:pPr marL="0" marR="0" algn="ctr">
              <a:lnSpc>
                <a:spcPts val="18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for Immune Checkpoint Inhibitor (ICI) Efficacy</a:t>
            </a:r>
          </a:p>
          <a:p>
            <a:pPr marL="0" marR="0" algn="ctr">
              <a:lnSpc>
                <a:spcPts val="18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 in Advanced Squamous Cell Lung Cancer (SCC)</a:t>
            </a:r>
          </a:p>
          <a:p>
            <a:pPr marL="0" marR="0" algn="ctr">
              <a:lnSpc>
                <a:spcPts val="1800"/>
              </a:lnSpc>
              <a:spcBef>
                <a:spcPts val="0"/>
              </a:spcBef>
              <a:spcAft>
                <a:spcPts val="0"/>
              </a:spcAft>
            </a:pPr>
            <a:endParaRPr lang="en-US" sz="1400" b="1" dirty="0">
              <a:latin typeface="Calibri" panose="020F0502020204030204" pitchFamily="34" charset="0"/>
              <a:ea typeface="Calibri" panose="020F0502020204030204" pitchFamily="34" charset="0"/>
              <a:cs typeface="Calibri" panose="020F0502020204030204" pitchFamily="34" charset="0"/>
            </a:endParaRPr>
          </a:p>
          <a:p>
            <a:pPr marL="0" marR="0" algn="ctr">
              <a:lnSpc>
                <a:spcPts val="17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Coming Soon!</a:t>
            </a:r>
          </a:p>
          <a:p>
            <a:pPr marL="0" marR="0" algn="ctr">
              <a:lnSpc>
                <a:spcPts val="1800"/>
              </a:lnSpc>
              <a:spcBef>
                <a:spcPts val="0"/>
              </a:spcBef>
              <a:spcAft>
                <a:spcPts val="0"/>
              </a:spcAft>
            </a:pPr>
            <a:endParaRPr lang="en-US" sz="1400" b="1" dirty="0">
              <a:latin typeface="Calibri" panose="020F0502020204030204" pitchFamily="34" charset="0"/>
              <a:ea typeface="Calibri" panose="020F0502020204030204" pitchFamily="34" charset="0"/>
              <a:cs typeface="Calibri" panose="020F0502020204030204" pitchFamily="34" charset="0"/>
            </a:endParaRPr>
          </a:p>
          <a:p>
            <a:pPr marL="0" marR="0" algn="ctr">
              <a:lnSpc>
                <a:spcPts val="18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Submitted IASLC WCLC 2022</a:t>
            </a:r>
          </a:p>
          <a:p>
            <a:pPr marL="0" marR="0" algn="ctr">
              <a:lnSpc>
                <a:spcPts val="1800"/>
              </a:lnSpc>
              <a:spcBef>
                <a:spcPts val="0"/>
              </a:spcBef>
              <a:spcAft>
                <a:spcPts val="0"/>
              </a:spcAft>
            </a:pP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ts val="1800"/>
              </a:lnSpc>
              <a:spcBef>
                <a:spcPts val="0"/>
              </a:spcBef>
              <a:spcAft>
                <a:spcPts val="0"/>
              </a:spcAft>
            </a:pPr>
            <a:endParaRPr lang="en-US" sz="1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4995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cstate="print">
            <a:lum bright="70000" contrast="-70000"/>
            <a:alphaModFix/>
            <a:extLst>
              <a:ext uri="{28A0092B-C50C-407E-A947-70E740481C1C}">
                <a14:useLocalDpi xmlns:a14="http://schemas.microsoft.com/office/drawing/2010/main"/>
              </a:ext>
            </a:extLst>
          </a:blip>
          <a:srcRect/>
          <a:stretch/>
        </p:blipFill>
        <p:spPr>
          <a:xfrm>
            <a:off x="0" y="0"/>
            <a:ext cx="12192000" cy="4777409"/>
          </a:xfrm>
        </p:spPr>
      </p:pic>
      <p:sp>
        <p:nvSpPr>
          <p:cNvPr id="9" name="Title 8"/>
          <p:cNvSpPr>
            <a:spLocks noGrp="1"/>
          </p:cNvSpPr>
          <p:nvPr>
            <p:ph type="ctrTitle"/>
          </p:nvPr>
        </p:nvSpPr>
        <p:spPr>
          <a:xfrm>
            <a:off x="590550" y="1390651"/>
            <a:ext cx="11210924" cy="2748868"/>
          </a:xfrm>
          <a:solidFill>
            <a:schemeClr val="bg1">
              <a:alpha val="68000"/>
            </a:schemeClr>
          </a:solidFill>
        </p:spPr>
        <p:txBody>
          <a:bodyPr>
            <a:noAutofit/>
          </a:bodyPr>
          <a:lstStyle/>
          <a:p>
            <a:pPr marL="0" indent="0" algn="ctr"/>
            <a:r>
              <a:rPr lang="en-US" sz="4000" dirty="0">
                <a:solidFill>
                  <a:schemeClr val="tx2"/>
                </a:solidFill>
              </a:rPr>
              <a:t>Manuscript Update</a:t>
            </a:r>
          </a:p>
        </p:txBody>
      </p:sp>
      <p:sp>
        <p:nvSpPr>
          <p:cNvPr id="3" name="Text Placeholder 2">
            <a:extLst>
              <a:ext uri="{FF2B5EF4-FFF2-40B4-BE49-F238E27FC236}">
                <a16:creationId xmlns:a16="http://schemas.microsoft.com/office/drawing/2014/main" id="{DE638BA0-DB6A-4314-A82E-3A19C146A9F6}"/>
              </a:ext>
            </a:extLst>
          </p:cNvPr>
          <p:cNvSpPr>
            <a:spLocks noGrp="1"/>
          </p:cNvSpPr>
          <p:nvPr>
            <p:ph type="body" sz="quarter" idx="11"/>
          </p:nvPr>
        </p:nvSpPr>
        <p:spPr>
          <a:xfrm>
            <a:off x="590550" y="4845050"/>
            <a:ext cx="5086350" cy="1871301"/>
          </a:xfrm>
        </p:spPr>
        <p:txBody>
          <a:bodyPr>
            <a:normAutofit/>
          </a:bodyPr>
          <a:lstStyle/>
          <a:p>
            <a:pPr marL="0" indent="0">
              <a:buNone/>
            </a:pPr>
            <a:r>
              <a:rPr lang="en-US" b="1" dirty="0">
                <a:solidFill>
                  <a:schemeClr val="tx2"/>
                </a:solidFill>
              </a:rPr>
              <a:t>Roy S. Herbst</a:t>
            </a:r>
          </a:p>
          <a:p>
            <a:pPr marL="0" indent="0">
              <a:lnSpc>
                <a:spcPct val="120000"/>
              </a:lnSpc>
              <a:spcBef>
                <a:spcPts val="0"/>
              </a:spcBef>
              <a:buNone/>
            </a:pPr>
            <a:r>
              <a:rPr lang="en-US" sz="1500" dirty="0">
                <a:solidFill>
                  <a:schemeClr val="tx2"/>
                </a:solidFill>
                <a:cs typeface="Arial" pitchFamily="34" charset="0"/>
              </a:rPr>
              <a:t>Ensign Professor of Medicine </a:t>
            </a:r>
          </a:p>
          <a:p>
            <a:pPr marL="0" indent="0">
              <a:lnSpc>
                <a:spcPct val="120000"/>
              </a:lnSpc>
              <a:spcBef>
                <a:spcPts val="0"/>
              </a:spcBef>
              <a:buNone/>
            </a:pPr>
            <a:r>
              <a:rPr lang="en-US" sz="1500" dirty="0">
                <a:solidFill>
                  <a:schemeClr val="tx2"/>
                </a:solidFill>
                <a:cs typeface="Arial" pitchFamily="34" charset="0"/>
              </a:rPr>
              <a:t>Professor of Pharmacology</a:t>
            </a:r>
          </a:p>
          <a:p>
            <a:pPr marL="0" indent="0">
              <a:lnSpc>
                <a:spcPct val="120000"/>
              </a:lnSpc>
              <a:spcBef>
                <a:spcPts val="0"/>
              </a:spcBef>
              <a:buNone/>
            </a:pPr>
            <a:r>
              <a:rPr lang="en-US" sz="1500" dirty="0">
                <a:solidFill>
                  <a:schemeClr val="tx2"/>
                </a:solidFill>
                <a:cs typeface="Arial" pitchFamily="34" charset="0"/>
              </a:rPr>
              <a:t>Chief of Medical Oncology</a:t>
            </a:r>
          </a:p>
          <a:p>
            <a:pPr marL="0" indent="0">
              <a:lnSpc>
                <a:spcPct val="120000"/>
              </a:lnSpc>
              <a:spcBef>
                <a:spcPts val="0"/>
              </a:spcBef>
              <a:buNone/>
            </a:pPr>
            <a:r>
              <a:rPr lang="en-US" sz="1500" dirty="0">
                <a:solidFill>
                  <a:schemeClr val="tx2"/>
                </a:solidFill>
                <a:cs typeface="Arial" pitchFamily="34" charset="0"/>
              </a:rPr>
              <a:t>Director, Thoracic Oncology Research Program</a:t>
            </a:r>
          </a:p>
          <a:p>
            <a:pPr marL="0" indent="0">
              <a:lnSpc>
                <a:spcPct val="120000"/>
              </a:lnSpc>
              <a:spcBef>
                <a:spcPts val="0"/>
              </a:spcBef>
              <a:buNone/>
            </a:pPr>
            <a:r>
              <a:rPr lang="en-US" sz="1500" dirty="0">
                <a:solidFill>
                  <a:schemeClr val="tx2"/>
                </a:solidFill>
                <a:cs typeface="Arial" pitchFamily="34" charset="0"/>
              </a:rPr>
              <a:t>Associate Cancer Center Director for Translational Research</a:t>
            </a:r>
          </a:p>
        </p:txBody>
      </p:sp>
      <p:sp>
        <p:nvSpPr>
          <p:cNvPr id="2" name="TextBox 1">
            <a:extLst>
              <a:ext uri="{FF2B5EF4-FFF2-40B4-BE49-F238E27FC236}">
                <a16:creationId xmlns:a16="http://schemas.microsoft.com/office/drawing/2014/main" id="{93614E9B-E860-4EC8-9C31-C5AC1A280B02}"/>
              </a:ext>
            </a:extLst>
          </p:cNvPr>
          <p:cNvSpPr txBox="1"/>
          <p:nvPr/>
        </p:nvSpPr>
        <p:spPr>
          <a:xfrm>
            <a:off x="3600450" y="3493168"/>
            <a:ext cx="4991100" cy="369332"/>
          </a:xfrm>
          <a:prstGeom prst="rect">
            <a:avLst/>
          </a:prstGeom>
          <a:noFill/>
        </p:spPr>
        <p:txBody>
          <a:bodyPr wrap="square" rtlCol="0">
            <a:spAutoFit/>
          </a:bodyPr>
          <a:lstStyle/>
          <a:p>
            <a:pPr algn="ctr"/>
            <a:r>
              <a:rPr lang="en-US" dirty="0">
                <a:solidFill>
                  <a:srgbClr val="44546A"/>
                </a:solidFill>
              </a:rPr>
              <a:t>April 2022</a:t>
            </a:r>
          </a:p>
        </p:txBody>
      </p:sp>
    </p:spTree>
    <p:extLst>
      <p:ext uri="{BB962C8B-B14F-4D97-AF65-F5344CB8AC3E}">
        <p14:creationId xmlns:p14="http://schemas.microsoft.com/office/powerpoint/2010/main" val="161421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endParaRPr lang="en-US" sz="3600" dirty="0"/>
          </a:p>
        </p:txBody>
      </p:sp>
      <p:pic>
        <p:nvPicPr>
          <p:cNvPr id="5" name="Picture 4" descr="Text&#10;&#10;Description automatically generated">
            <a:extLst>
              <a:ext uri="{FF2B5EF4-FFF2-40B4-BE49-F238E27FC236}">
                <a16:creationId xmlns:a16="http://schemas.microsoft.com/office/drawing/2014/main" id="{84FF0095-DE07-4EB9-AE57-C7174A2FF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6237" y="647459"/>
            <a:ext cx="6759526" cy="5563082"/>
          </a:xfrm>
          <a:prstGeom prst="rect">
            <a:avLst/>
          </a:prstGeom>
        </p:spPr>
      </p:pic>
      <p:sp>
        <p:nvSpPr>
          <p:cNvPr id="7" name="Rectangle 6">
            <a:extLst>
              <a:ext uri="{FF2B5EF4-FFF2-40B4-BE49-F238E27FC236}">
                <a16:creationId xmlns:a16="http://schemas.microsoft.com/office/drawing/2014/main" id="{5D417EE1-0F2F-40E3-9CA4-7EB66F46D888}"/>
              </a:ext>
            </a:extLst>
          </p:cNvPr>
          <p:cNvSpPr/>
          <p:nvPr/>
        </p:nvSpPr>
        <p:spPr>
          <a:xfrm>
            <a:off x="2514600" y="1959429"/>
            <a:ext cx="7347857" cy="2188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821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endParaRPr lang="en-US" sz="3600" dirty="0"/>
          </a:p>
        </p:txBody>
      </p:sp>
      <p:pic>
        <p:nvPicPr>
          <p:cNvPr id="4" name="Picture 3" descr="Graphical user interface, text, application&#10;&#10;Description automatically generated">
            <a:extLst>
              <a:ext uri="{FF2B5EF4-FFF2-40B4-BE49-F238E27FC236}">
                <a16:creationId xmlns:a16="http://schemas.microsoft.com/office/drawing/2014/main" id="{03F0D28C-E2B5-42E4-97E1-667F2C396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824" y="437891"/>
            <a:ext cx="7064352" cy="5982218"/>
          </a:xfrm>
          <a:prstGeom prst="rect">
            <a:avLst/>
          </a:prstGeom>
        </p:spPr>
      </p:pic>
    </p:spTree>
    <p:extLst>
      <p:ext uri="{BB962C8B-B14F-4D97-AF65-F5344CB8AC3E}">
        <p14:creationId xmlns:p14="http://schemas.microsoft.com/office/powerpoint/2010/main" val="3298214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endParaRPr lang="en-US" sz="3600" dirty="0"/>
          </a:p>
        </p:txBody>
      </p:sp>
      <p:pic>
        <p:nvPicPr>
          <p:cNvPr id="4" name="Picture 3" descr="Text&#10;&#10;Description automatically generated">
            <a:extLst>
              <a:ext uri="{FF2B5EF4-FFF2-40B4-BE49-F238E27FC236}">
                <a16:creationId xmlns:a16="http://schemas.microsoft.com/office/drawing/2014/main" id="{0373DE93-D6ED-4ED0-9FC3-11A74E1DB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013" y="449322"/>
            <a:ext cx="7071973" cy="5959356"/>
          </a:xfrm>
          <a:prstGeom prst="rect">
            <a:avLst/>
          </a:prstGeom>
        </p:spPr>
      </p:pic>
    </p:spTree>
    <p:extLst>
      <p:ext uri="{BB962C8B-B14F-4D97-AF65-F5344CB8AC3E}">
        <p14:creationId xmlns:p14="http://schemas.microsoft.com/office/powerpoint/2010/main" val="4207244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endParaRPr lang="en-US" sz="3600" dirty="0"/>
          </a:p>
        </p:txBody>
      </p:sp>
      <p:pic>
        <p:nvPicPr>
          <p:cNvPr id="4" name="Picture 3" descr="A picture containing text, outdoor, light&#10;&#10;Description automatically generated">
            <a:extLst>
              <a:ext uri="{FF2B5EF4-FFF2-40B4-BE49-F238E27FC236}">
                <a16:creationId xmlns:a16="http://schemas.microsoft.com/office/drawing/2014/main" id="{23A0C332-061E-47DA-8797-48CB7175F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87" y="559405"/>
            <a:ext cx="3005736" cy="1991530"/>
          </a:xfrm>
          <a:prstGeom prst="rect">
            <a:avLst/>
          </a:prstGeom>
        </p:spPr>
      </p:pic>
      <p:pic>
        <p:nvPicPr>
          <p:cNvPr id="6" name="Picture 5" descr="Logo&#10;&#10;Description automatically generated">
            <a:extLst>
              <a:ext uri="{FF2B5EF4-FFF2-40B4-BE49-F238E27FC236}">
                <a16:creationId xmlns:a16="http://schemas.microsoft.com/office/drawing/2014/main" id="{19C7067E-6DE9-4C82-AC61-B325F7CBC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690" y="365128"/>
            <a:ext cx="2312998" cy="1991530"/>
          </a:xfrm>
          <a:prstGeom prst="rect">
            <a:avLst/>
          </a:prstGeom>
        </p:spPr>
      </p:pic>
      <p:sp>
        <p:nvSpPr>
          <p:cNvPr id="7" name="TextBox 6">
            <a:extLst>
              <a:ext uri="{FF2B5EF4-FFF2-40B4-BE49-F238E27FC236}">
                <a16:creationId xmlns:a16="http://schemas.microsoft.com/office/drawing/2014/main" id="{576DCE9D-BDB6-45AD-A94A-DD6D935A68ED}"/>
              </a:ext>
            </a:extLst>
          </p:cNvPr>
          <p:cNvSpPr txBox="1"/>
          <p:nvPr/>
        </p:nvSpPr>
        <p:spPr>
          <a:xfrm>
            <a:off x="1866900" y="2745212"/>
            <a:ext cx="8458200" cy="2554545"/>
          </a:xfrm>
          <a:prstGeom prst="rect">
            <a:avLst/>
          </a:prstGeom>
          <a:noFill/>
        </p:spPr>
        <p:txBody>
          <a:bodyPr wrap="square" rtlCol="0">
            <a:spAutoFit/>
          </a:bodyPr>
          <a:lstStyle/>
          <a:p>
            <a:r>
              <a:rPr lang="en-US" sz="3200" dirty="0"/>
              <a:t>1800A:  ASCO Oral and manuscript in preparation</a:t>
            </a:r>
          </a:p>
          <a:p>
            <a:endParaRPr lang="en-US" sz="3200" dirty="0"/>
          </a:p>
          <a:p>
            <a:r>
              <a:rPr lang="en-US" sz="3200" dirty="0"/>
              <a:t>Numerous Correlative science Papers and Abstracts</a:t>
            </a:r>
          </a:p>
        </p:txBody>
      </p:sp>
    </p:spTree>
    <p:extLst>
      <p:ext uri="{BB962C8B-B14F-4D97-AF65-F5344CB8AC3E}">
        <p14:creationId xmlns:p14="http://schemas.microsoft.com/office/powerpoint/2010/main" val="4117555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lstStyle/>
          <a:p>
            <a:r>
              <a:rPr lang="en-US" dirty="0"/>
              <a:t>Lung-MAP Translational Medicine</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p:txBody>
          <a:bodyPr/>
          <a:lstStyle/>
          <a:p>
            <a:r>
              <a:rPr lang="en-US" dirty="0"/>
              <a:t>David Kozono</a:t>
            </a:r>
          </a:p>
          <a:p>
            <a:r>
              <a:rPr lang="en-US" dirty="0"/>
              <a:t>April 8, 2022</a:t>
            </a:r>
          </a:p>
        </p:txBody>
      </p:sp>
      <p:sp>
        <p:nvSpPr>
          <p:cNvPr id="50"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17</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621400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62CF2-138F-4CB3-8EF3-289FCAD83FD9}"/>
              </a:ext>
            </a:extLst>
          </p:cNvPr>
          <p:cNvSpPr>
            <a:spLocks noGrp="1"/>
          </p:cNvSpPr>
          <p:nvPr>
            <p:ph type="title"/>
          </p:nvPr>
        </p:nvSpPr>
        <p:spPr/>
        <p:txBody>
          <a:bodyPr/>
          <a:lstStyle/>
          <a:p>
            <a:r>
              <a:rPr lang="en-US" dirty="0"/>
              <a:t>Disclosures</a:t>
            </a:r>
          </a:p>
        </p:txBody>
      </p:sp>
      <p:sp>
        <p:nvSpPr>
          <p:cNvPr id="4" name="Slide Number Placeholder 3">
            <a:extLst>
              <a:ext uri="{FF2B5EF4-FFF2-40B4-BE49-F238E27FC236}">
                <a16:creationId xmlns:a16="http://schemas.microsoft.com/office/drawing/2014/main" id="{5ECDB37E-323D-4496-8C4A-E27D03768FF2}"/>
              </a:ext>
            </a:extLst>
          </p:cNvPr>
          <p:cNvSpPr>
            <a:spLocks noGrp="1"/>
          </p:cNvSpPr>
          <p:nvPr>
            <p:ph type="sldNum" sz="quarter" idx="12"/>
          </p:nvPr>
        </p:nvSpPr>
        <p:spPr/>
        <p:txBody>
          <a:bodyPr/>
          <a:lstStyle/>
          <a:p>
            <a:r>
              <a:rPr lang="en-US"/>
              <a:t>Slide: </a:t>
            </a:r>
            <a:fld id="{629637A9-119A-49DA-BD12-AAC58B377D80}" type="slidenum">
              <a:rPr lang="en-US" smtClean="0"/>
              <a:pPr/>
              <a:t>18</a:t>
            </a:fld>
            <a:endParaRPr lang="en-US" dirty="0"/>
          </a:p>
        </p:txBody>
      </p:sp>
      <p:graphicFrame>
        <p:nvGraphicFramePr>
          <p:cNvPr id="5" name="Table 4">
            <a:extLst>
              <a:ext uri="{FF2B5EF4-FFF2-40B4-BE49-F238E27FC236}">
                <a16:creationId xmlns:a16="http://schemas.microsoft.com/office/drawing/2014/main" id="{B0CF334F-6DF8-47BA-AF06-21F02CF19336}"/>
              </a:ext>
            </a:extLst>
          </p:cNvPr>
          <p:cNvGraphicFramePr>
            <a:graphicFrameLocks noGrp="1"/>
          </p:cNvGraphicFramePr>
          <p:nvPr/>
        </p:nvGraphicFramePr>
        <p:xfrm>
          <a:off x="3111061" y="2952932"/>
          <a:ext cx="5969877" cy="952135"/>
        </p:xfrm>
        <a:graphic>
          <a:graphicData uri="http://schemas.openxmlformats.org/drawingml/2006/table">
            <a:tbl>
              <a:tblPr firstRow="1"/>
              <a:tblGrid>
                <a:gridCol w="2217082">
                  <a:extLst>
                    <a:ext uri="{9D8B030D-6E8A-4147-A177-3AD203B41FA5}">
                      <a16:colId xmlns:a16="http://schemas.microsoft.com/office/drawing/2014/main" val="338393163"/>
                    </a:ext>
                  </a:extLst>
                </a:gridCol>
                <a:gridCol w="3752795">
                  <a:extLst>
                    <a:ext uri="{9D8B030D-6E8A-4147-A177-3AD203B41FA5}">
                      <a16:colId xmlns:a16="http://schemas.microsoft.com/office/drawing/2014/main" val="2668642815"/>
                    </a:ext>
                  </a:extLst>
                </a:gridCol>
              </a:tblGrid>
              <a:tr h="329525">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b="1" dirty="0">
                          <a:latin typeface="+mn-lt"/>
                        </a:rPr>
                        <a:t>Commercial Interest</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b="1" dirty="0">
                          <a:latin typeface="+mn-lt"/>
                        </a:rPr>
                        <a:t>Relationship(s)</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85460520"/>
                  </a:ext>
                </a:extLst>
              </a:tr>
              <a:tr h="311305">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Genentech/Roche</a:t>
                      </a:r>
                    </a:p>
                  </a:txBody>
                  <a:tcPr marL="51435" marR="51435" marT="25718" marB="25718">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Consultant</a:t>
                      </a:r>
                    </a:p>
                  </a:txBody>
                  <a:tcPr marL="51435" marR="51435" marT="25718" marB="25718">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055035933"/>
                  </a:ext>
                </a:extLst>
              </a:tr>
              <a:tr h="311305">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l"/>
                      <a:r>
                        <a:rPr lang="en-US" sz="1600" dirty="0" err="1">
                          <a:latin typeface="+mn-lt"/>
                        </a:rPr>
                        <a:t>RefleXion</a:t>
                      </a:r>
                      <a:endParaRPr lang="en-US" sz="1600" dirty="0">
                        <a:latin typeface="+mn-lt"/>
                      </a:endParaRPr>
                    </a:p>
                  </a:txBody>
                  <a:tcPr marL="51435" marR="51435" marT="25718" marB="25718">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l"/>
                      <a:r>
                        <a:rPr lang="en-US" sz="1600" dirty="0">
                          <a:latin typeface="+mn-lt"/>
                        </a:rPr>
                        <a:t>Honorarium</a:t>
                      </a:r>
                    </a:p>
                  </a:txBody>
                  <a:tcPr marL="51435" marR="51435" marT="25718" marB="25718">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016945960"/>
                  </a:ext>
                </a:extLst>
              </a:tr>
            </a:tbl>
          </a:graphicData>
        </a:graphic>
      </p:graphicFrame>
    </p:spTree>
    <p:extLst>
      <p:ext uri="{BB962C8B-B14F-4D97-AF65-F5344CB8AC3E}">
        <p14:creationId xmlns:p14="http://schemas.microsoft.com/office/powerpoint/2010/main" val="2962045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F718-6DED-45A9-910E-AD0AFC2C1830}"/>
              </a:ext>
            </a:extLst>
          </p:cNvPr>
          <p:cNvSpPr>
            <a:spLocks noGrp="1"/>
          </p:cNvSpPr>
          <p:nvPr>
            <p:ph type="title"/>
          </p:nvPr>
        </p:nvSpPr>
        <p:spPr/>
        <p:txBody>
          <a:bodyPr/>
          <a:lstStyle/>
          <a:p>
            <a:r>
              <a:rPr lang="en-US" dirty="0"/>
              <a:t>Purpose of the TM committee</a:t>
            </a:r>
          </a:p>
        </p:txBody>
      </p:sp>
      <p:sp>
        <p:nvSpPr>
          <p:cNvPr id="3" name="Content Placeholder 2">
            <a:extLst>
              <a:ext uri="{FF2B5EF4-FFF2-40B4-BE49-F238E27FC236}">
                <a16:creationId xmlns:a16="http://schemas.microsoft.com/office/drawing/2014/main" id="{914BC957-2F9F-45AF-AD97-6DE5EF6ED162}"/>
              </a:ext>
            </a:extLst>
          </p:cNvPr>
          <p:cNvSpPr>
            <a:spLocks noGrp="1"/>
          </p:cNvSpPr>
          <p:nvPr>
            <p:ph idx="1"/>
          </p:nvPr>
        </p:nvSpPr>
        <p:spPr/>
        <p:txBody>
          <a:bodyPr/>
          <a:lstStyle/>
          <a:p>
            <a:r>
              <a:rPr lang="en-US" sz="2800" dirty="0">
                <a:latin typeface="Helvetica" panose="020B0604020202020204" pitchFamily="34" charset="0"/>
                <a:cs typeface="Helvetica" panose="020B0604020202020204" pitchFamily="34" charset="0"/>
              </a:rPr>
              <a:t>Bring together expertise in translational medicine</a:t>
            </a:r>
          </a:p>
          <a:p>
            <a:r>
              <a:rPr lang="en-US" sz="2800" dirty="0">
                <a:latin typeface="Helvetica" panose="020B0604020202020204" pitchFamily="34" charset="0"/>
                <a:cs typeface="Helvetica" panose="020B0604020202020204" pitchFamily="34" charset="0"/>
              </a:rPr>
              <a:t>Assist in biomarker selection and definitions and sample collection decisions for sub-studies under development</a:t>
            </a:r>
          </a:p>
          <a:p>
            <a:r>
              <a:rPr lang="en-US" sz="2800" dirty="0">
                <a:latin typeface="Helvetica" panose="020B0604020202020204" pitchFamily="34" charset="0"/>
                <a:cs typeface="Helvetica" panose="020B0604020202020204" pitchFamily="34" charset="0"/>
              </a:rPr>
              <a:t>Review proposals for prospective and retrospective translational research</a:t>
            </a:r>
          </a:p>
          <a:p>
            <a:r>
              <a:rPr lang="en-US" sz="2800" dirty="0">
                <a:latin typeface="Helvetica" panose="020B0604020202020204" pitchFamily="34" charset="0"/>
                <a:cs typeface="Helvetica" panose="020B0604020202020204" pitchFamily="34" charset="0"/>
              </a:rPr>
              <a:t>Assist in analysis and publication of sequencing and other correlative science data</a:t>
            </a:r>
          </a:p>
          <a:p>
            <a:endParaRPr lang="en-US" dirty="0"/>
          </a:p>
        </p:txBody>
      </p:sp>
    </p:spTree>
    <p:extLst>
      <p:ext uri="{BB962C8B-B14F-4D97-AF65-F5344CB8AC3E}">
        <p14:creationId xmlns:p14="http://schemas.microsoft.com/office/powerpoint/2010/main" val="9551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lstStyle/>
          <a:p>
            <a:r>
              <a:rPr lang="en-US" dirty="0"/>
              <a:t>Introduction of New Lung Committee Chair</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p:txBody>
          <a:bodyPr>
            <a:normAutofit fontScale="85000" lnSpcReduction="20000"/>
          </a:bodyPr>
          <a:lstStyle/>
          <a:p>
            <a:r>
              <a:rPr lang="en-US" dirty="0"/>
              <a:t>Jhanelle E. gray, MD</a:t>
            </a:r>
          </a:p>
          <a:p>
            <a:r>
              <a:rPr lang="en-US" dirty="0"/>
              <a:t>April 8, 2022</a:t>
            </a:r>
          </a:p>
          <a:p>
            <a:r>
              <a:rPr lang="en-US" dirty="0" err="1"/>
              <a:t>Swog</a:t>
            </a:r>
            <a:r>
              <a:rPr lang="en-US" dirty="0"/>
              <a:t> Lung-MAP Update meeting</a:t>
            </a:r>
          </a:p>
        </p:txBody>
      </p:sp>
      <p:sp>
        <p:nvSpPr>
          <p:cNvPr id="50"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035439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68472-DA7E-4730-BD0C-0CBE03F580B3}"/>
              </a:ext>
            </a:extLst>
          </p:cNvPr>
          <p:cNvSpPr>
            <a:spLocks noGrp="1"/>
          </p:cNvSpPr>
          <p:nvPr>
            <p:ph type="title"/>
          </p:nvPr>
        </p:nvSpPr>
        <p:spPr/>
        <p:txBody>
          <a:bodyPr/>
          <a:lstStyle/>
          <a:p>
            <a:r>
              <a:rPr lang="en-US" dirty="0"/>
              <a:t>Members/attendees</a:t>
            </a:r>
          </a:p>
        </p:txBody>
      </p:sp>
      <p:sp>
        <p:nvSpPr>
          <p:cNvPr id="3" name="Content Placeholder 2">
            <a:extLst>
              <a:ext uri="{FF2B5EF4-FFF2-40B4-BE49-F238E27FC236}">
                <a16:creationId xmlns:a16="http://schemas.microsoft.com/office/drawing/2014/main" id="{B1835A29-EC11-4D13-944C-B5E1A8CAB8FC}"/>
              </a:ext>
            </a:extLst>
          </p:cNvPr>
          <p:cNvSpPr>
            <a:spLocks noGrp="1"/>
          </p:cNvSpPr>
          <p:nvPr>
            <p:ph idx="1"/>
          </p:nvPr>
        </p:nvSpPr>
        <p:spPr/>
        <p:txBody>
          <a:bodyPr>
            <a:normAutofit lnSpcReduction="10000"/>
          </a:bodyPr>
          <a:lstStyle/>
          <a:p>
            <a:r>
              <a:rPr lang="en-US" sz="2400" dirty="0">
                <a:latin typeface="Helvetica" panose="020B0604020202020204" pitchFamily="34" charset="0"/>
                <a:cs typeface="Helvetica" panose="020B0604020202020204" pitchFamily="34" charset="0"/>
              </a:rPr>
              <a:t>Lung-MAP</a:t>
            </a:r>
          </a:p>
          <a:p>
            <a:pPr marL="461963" lvl="1" indent="-261938">
              <a:buFont typeface="Courier New" panose="02070309020205020404" pitchFamily="49" charset="0"/>
              <a:buChar char="o"/>
            </a:pPr>
            <a:r>
              <a:rPr lang="en-US" sz="2000" dirty="0">
                <a:latin typeface="Helvetica" panose="020B0604020202020204" pitchFamily="34" charset="0"/>
                <a:cs typeface="Helvetica" panose="020B0604020202020204" pitchFamily="34" charset="0"/>
              </a:rPr>
              <a:t>Hoss Borghaei, Jeff Bradley, Afshin Dowlati, Konstantin Dragnev, Marty Edelman, David Gandara, Roy Herbst, Fred Hirsch, Leora Horn, Karen Kelly, Phil Mack, Joel Neal, Jyoti Patel, James Rae, Suresh Ramalingam, Christian Rolfo, Robert </a:t>
            </a:r>
            <a:r>
              <a:rPr lang="en-US" sz="2000" dirty="0" err="1">
                <a:latin typeface="Helvetica" panose="020B0604020202020204" pitchFamily="34" charset="0"/>
                <a:cs typeface="Helvetica" panose="020B0604020202020204" pitchFamily="34" charset="0"/>
              </a:rPr>
              <a:t>Samstein</a:t>
            </a:r>
            <a:r>
              <a:rPr lang="en-US" sz="2000" dirty="0">
                <a:latin typeface="Helvetica" panose="020B0604020202020204" pitchFamily="34" charset="0"/>
                <a:cs typeface="Helvetica" panose="020B0604020202020204" pitchFamily="34" charset="0"/>
              </a:rPr>
              <a:t>, Tom Stinchcombe, Saiama Waqar, Ignacio Wistuba</a:t>
            </a:r>
          </a:p>
          <a:p>
            <a:pPr marL="461963" lvl="1" indent="-261938">
              <a:buFont typeface="Courier New" panose="02070309020205020404" pitchFamily="49" charset="0"/>
              <a:buChar char="o"/>
            </a:pPr>
            <a:r>
              <a:rPr lang="en-US" sz="2000" dirty="0">
                <a:latin typeface="Helvetica" panose="020B0604020202020204" pitchFamily="34" charset="0"/>
                <a:cs typeface="Helvetica" panose="020B0604020202020204" pitchFamily="34" charset="0"/>
              </a:rPr>
              <a:t>Xing Hua, Katie Minichiello, Mary Redman, Mike Wu (Stats)</a:t>
            </a:r>
          </a:p>
          <a:p>
            <a:pPr marL="461963" lvl="1" indent="-261938">
              <a:buFont typeface="Courier New" panose="02070309020205020404" pitchFamily="49" charset="0"/>
              <a:buChar char="o"/>
            </a:pPr>
            <a:r>
              <a:rPr lang="en-US" sz="2000" dirty="0">
                <a:latin typeface="Helvetica" panose="020B0604020202020204" pitchFamily="34" charset="0"/>
                <a:cs typeface="Helvetica" panose="020B0604020202020204" pitchFamily="34" charset="0"/>
              </a:rPr>
              <a:t>Stacey Adam, Dana Connors (FNIH), Taqwa El-Hussein (FNIH), Mariah Norman (SWOG)</a:t>
            </a:r>
          </a:p>
          <a:p>
            <a:pPr marL="461963" lvl="1" indent="-261938">
              <a:buFont typeface="Courier New" panose="02070309020205020404" pitchFamily="49" charset="0"/>
              <a:buChar char="o"/>
            </a:pPr>
            <a:r>
              <a:rPr lang="en-US" sz="2000" dirty="0">
                <a:latin typeface="Helvetica" panose="020B0604020202020204" pitchFamily="34" charset="0"/>
                <a:cs typeface="Helvetica" panose="020B0604020202020204" pitchFamily="34" charset="0"/>
              </a:rPr>
              <a:t>David Kozono (Chair, 2020-)</a:t>
            </a:r>
          </a:p>
          <a:p>
            <a:r>
              <a:rPr lang="en-US" sz="2400" dirty="0">
                <a:latin typeface="Helvetica" panose="020B0604020202020204" pitchFamily="34" charset="0"/>
                <a:cs typeface="Helvetica" panose="020B0604020202020204" pitchFamily="34" charset="0"/>
              </a:rPr>
              <a:t>FMI: Lindsay Chan, Jennifer Mills, Jennifer Newsome, Lynn Sullivan, Khaled Tolba, Jeff Venstrom</a:t>
            </a:r>
          </a:p>
          <a:p>
            <a:r>
              <a:rPr lang="en-US" sz="2400" dirty="0">
                <a:latin typeface="Helvetica" panose="020B0604020202020204" pitchFamily="34" charset="0"/>
                <a:cs typeface="Helvetica" panose="020B0604020202020204" pitchFamily="34" charset="0"/>
              </a:rPr>
              <a:t>Nationwide/Biobank: Erin Grundy, Yvonne Moyer, Nilsa Ramirez, Kae Tegtmeier</a:t>
            </a: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61035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4731-672F-404D-BFC3-9FC52931340E}"/>
              </a:ext>
            </a:extLst>
          </p:cNvPr>
          <p:cNvSpPr>
            <a:spLocks noGrp="1"/>
          </p:cNvSpPr>
          <p:nvPr>
            <p:ph type="title"/>
          </p:nvPr>
        </p:nvSpPr>
        <p:spPr/>
        <p:txBody>
          <a:bodyPr/>
          <a:lstStyle/>
          <a:p>
            <a:r>
              <a:rPr lang="en-US" dirty="0"/>
              <a:t>Areas of expertise</a:t>
            </a:r>
          </a:p>
        </p:txBody>
      </p:sp>
      <p:sp>
        <p:nvSpPr>
          <p:cNvPr id="3" name="Content Placeholder 2">
            <a:extLst>
              <a:ext uri="{FF2B5EF4-FFF2-40B4-BE49-F238E27FC236}">
                <a16:creationId xmlns:a16="http://schemas.microsoft.com/office/drawing/2014/main" id="{46ECDCC0-BEBF-45E1-9726-793E2FD8714C}"/>
              </a:ext>
            </a:extLst>
          </p:cNvPr>
          <p:cNvSpPr>
            <a:spLocks noGrp="1"/>
          </p:cNvSpPr>
          <p:nvPr>
            <p:ph idx="1"/>
          </p:nvPr>
        </p:nvSpPr>
        <p:spPr/>
        <p:txBody>
          <a:bodyPr/>
          <a:lstStyle/>
          <a:p>
            <a:r>
              <a:rPr lang="en-US" sz="2800" dirty="0">
                <a:latin typeface="Helvetica" panose="020B0604020202020204" pitchFamily="34" charset="0"/>
                <a:cs typeface="Helvetica" panose="020B0604020202020204" pitchFamily="34" charset="0"/>
              </a:rPr>
              <a:t>Therapeutics</a:t>
            </a:r>
          </a:p>
          <a:p>
            <a:pPr marL="461963" lvl="1" indent="-261938">
              <a:buFont typeface="Courier New" panose="02070309020205020404" pitchFamily="49" charset="0"/>
              <a:buChar char="o"/>
            </a:pPr>
            <a:r>
              <a:rPr lang="en-US" sz="2400" dirty="0">
                <a:latin typeface="Helvetica" panose="020B0604020202020204" pitchFamily="34" charset="0"/>
                <a:cs typeface="Helvetica" panose="020B0604020202020204" pitchFamily="34" charset="0"/>
              </a:rPr>
              <a:t>Immuno-Oncology</a:t>
            </a:r>
          </a:p>
          <a:p>
            <a:pPr marL="461963" lvl="1" indent="-261938">
              <a:buFont typeface="Courier New" panose="02070309020205020404" pitchFamily="49" charset="0"/>
              <a:buChar char="o"/>
            </a:pPr>
            <a:r>
              <a:rPr lang="en-US" sz="2400" dirty="0">
                <a:latin typeface="Helvetica" panose="020B0604020202020204" pitchFamily="34" charset="0"/>
                <a:cs typeface="Helvetica" panose="020B0604020202020204" pitchFamily="34" charset="0"/>
              </a:rPr>
              <a:t>Targeted therapies</a:t>
            </a:r>
          </a:p>
          <a:p>
            <a:pPr marL="461963" lvl="1" indent="-261938">
              <a:buFont typeface="Courier New" panose="02070309020205020404" pitchFamily="49" charset="0"/>
              <a:buChar char="o"/>
            </a:pPr>
            <a:r>
              <a:rPr lang="en-US" sz="2400" dirty="0">
                <a:latin typeface="Helvetica" panose="020B0604020202020204" pitchFamily="34" charset="0"/>
                <a:cs typeface="Helvetica" panose="020B0604020202020204" pitchFamily="34" charset="0"/>
              </a:rPr>
              <a:t>DNA repair</a:t>
            </a:r>
          </a:p>
          <a:p>
            <a:pPr marL="461963" lvl="1" indent="-261938">
              <a:buFont typeface="Courier New" panose="02070309020205020404" pitchFamily="49" charset="0"/>
              <a:buChar char="o"/>
            </a:pPr>
            <a:r>
              <a:rPr lang="en-US" sz="2400" dirty="0">
                <a:latin typeface="Helvetica" panose="020B0604020202020204" pitchFamily="34" charset="0"/>
                <a:cs typeface="Helvetica" panose="020B0604020202020204" pitchFamily="34" charset="0"/>
              </a:rPr>
              <a:t>Anti-angiogenic therapy</a:t>
            </a:r>
          </a:p>
          <a:p>
            <a:r>
              <a:rPr lang="en-US" sz="2800" dirty="0">
                <a:latin typeface="Helvetica" panose="020B0604020202020204" pitchFamily="34" charset="0"/>
                <a:cs typeface="Helvetica" panose="020B0604020202020204" pitchFamily="34" charset="0"/>
              </a:rPr>
              <a:t>Biospecimen banking and processing</a:t>
            </a:r>
          </a:p>
          <a:p>
            <a:r>
              <a:rPr lang="en-US" sz="2800" dirty="0">
                <a:latin typeface="Helvetica" panose="020B0604020202020204" pitchFamily="34" charset="0"/>
                <a:cs typeface="Helvetica" panose="020B0604020202020204" pitchFamily="34" charset="0"/>
              </a:rPr>
              <a:t>Pathology</a:t>
            </a:r>
          </a:p>
          <a:p>
            <a:r>
              <a:rPr lang="en-US" sz="2800" dirty="0">
                <a:latin typeface="Helvetica" panose="020B0604020202020204" pitchFamily="34" charset="0"/>
                <a:cs typeface="Helvetica" panose="020B0604020202020204" pitchFamily="34" charset="0"/>
              </a:rPr>
              <a:t>Clinical genomics</a:t>
            </a:r>
          </a:p>
          <a:p>
            <a:endParaRPr lang="en-US" dirty="0"/>
          </a:p>
        </p:txBody>
      </p:sp>
    </p:spTree>
    <p:extLst>
      <p:ext uri="{BB962C8B-B14F-4D97-AF65-F5344CB8AC3E}">
        <p14:creationId xmlns:p14="http://schemas.microsoft.com/office/powerpoint/2010/main" val="242024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73D1-76F9-471E-9C75-D8DACB9C6357}"/>
              </a:ext>
            </a:extLst>
          </p:cNvPr>
          <p:cNvSpPr>
            <a:spLocks noGrp="1"/>
          </p:cNvSpPr>
          <p:nvPr>
            <p:ph type="title"/>
          </p:nvPr>
        </p:nvSpPr>
        <p:spPr/>
        <p:txBody>
          <a:bodyPr/>
          <a:lstStyle/>
          <a:p>
            <a:r>
              <a:rPr lang="en-US" dirty="0"/>
              <a:t>Lung-MAP TM resources </a:t>
            </a:r>
          </a:p>
        </p:txBody>
      </p:sp>
      <p:sp>
        <p:nvSpPr>
          <p:cNvPr id="3" name="Content Placeholder 2">
            <a:extLst>
              <a:ext uri="{FF2B5EF4-FFF2-40B4-BE49-F238E27FC236}">
                <a16:creationId xmlns:a16="http://schemas.microsoft.com/office/drawing/2014/main" id="{6D933930-B862-4DA9-B9D6-42DD5C0DAA8A}"/>
              </a:ext>
            </a:extLst>
          </p:cNvPr>
          <p:cNvSpPr>
            <a:spLocks noGrp="1"/>
          </p:cNvSpPr>
          <p:nvPr>
            <p:ph idx="1"/>
          </p:nvPr>
        </p:nvSpPr>
        <p:spPr/>
        <p:txBody>
          <a:bodyPr/>
          <a:lstStyle/>
          <a:p>
            <a:r>
              <a:rPr lang="en-US" dirty="0"/>
              <a:t>Sequencing data from S1400 (Jun 16, 2014 – Jan 28, 2019)</a:t>
            </a:r>
          </a:p>
          <a:p>
            <a:pPr lvl="1">
              <a:buFont typeface="Courier New" panose="02070309020205020404" pitchFamily="49" charset="0"/>
              <a:buChar char="o"/>
            </a:pPr>
            <a:r>
              <a:rPr lang="en-US" dirty="0"/>
              <a:t>Enrolled 1864 patients with stage IV or recurrent squamous cell lung cancer</a:t>
            </a:r>
          </a:p>
          <a:p>
            <a:pPr lvl="1">
              <a:buFont typeface="Courier New" panose="02070309020205020404" pitchFamily="49" charset="0"/>
              <a:buChar char="o"/>
            </a:pPr>
            <a:r>
              <a:rPr lang="en-US" dirty="0"/>
              <a:t>Next Generation Sequencing (NGS) data available for 1672 patients using the FoundationOne T5 research platform</a:t>
            </a:r>
          </a:p>
          <a:p>
            <a:pPr lvl="1">
              <a:buFont typeface="Courier New" panose="02070309020205020404" pitchFamily="49" charset="0"/>
              <a:buChar char="o"/>
            </a:pPr>
            <a:r>
              <a:rPr lang="en-US" dirty="0"/>
              <a:t>T5 = exons and/or introns of 313 cancer-related genes</a:t>
            </a:r>
          </a:p>
          <a:p>
            <a:pPr lvl="1">
              <a:buFont typeface="Courier New" panose="02070309020205020404" pitchFamily="49" charset="0"/>
              <a:buChar char="o"/>
            </a:pPr>
            <a:r>
              <a:rPr lang="en-US" dirty="0"/>
              <a:t>36,677 variants identified</a:t>
            </a:r>
          </a:p>
          <a:p>
            <a:pPr lvl="1">
              <a:buFont typeface="Courier New" panose="02070309020205020404" pitchFamily="49" charset="0"/>
              <a:buChar char="o"/>
            </a:pPr>
            <a:r>
              <a:rPr lang="en-US" dirty="0"/>
              <a:t>Largest NGS dataset of advanced squamous cell lung</a:t>
            </a:r>
          </a:p>
          <a:p>
            <a:pPr lvl="1" indent="0">
              <a:buNone/>
            </a:pPr>
            <a:r>
              <a:rPr lang="en-US" dirty="0"/>
              <a:t>cancers of previously treated patients</a:t>
            </a:r>
          </a:p>
          <a:p>
            <a:pPr lvl="1">
              <a:buFont typeface="Courier New" panose="02070309020205020404" pitchFamily="49" charset="0"/>
              <a:buChar char="o"/>
            </a:pPr>
            <a:endParaRPr lang="en-US" dirty="0"/>
          </a:p>
        </p:txBody>
      </p:sp>
      <p:pic>
        <p:nvPicPr>
          <p:cNvPr id="4" name="Picture 3">
            <a:extLst>
              <a:ext uri="{FF2B5EF4-FFF2-40B4-BE49-F238E27FC236}">
                <a16:creationId xmlns:a16="http://schemas.microsoft.com/office/drawing/2014/main" id="{129ED9AC-5AF3-4C0B-9694-B3708A3328AB}"/>
              </a:ext>
            </a:extLst>
          </p:cNvPr>
          <p:cNvPicPr>
            <a:picLocks noChangeAspect="1"/>
          </p:cNvPicPr>
          <p:nvPr/>
        </p:nvPicPr>
        <p:blipFill>
          <a:blip r:embed="rId2"/>
          <a:stretch>
            <a:fillRect/>
          </a:stretch>
        </p:blipFill>
        <p:spPr>
          <a:xfrm>
            <a:off x="1364582" y="4930689"/>
            <a:ext cx="6477000" cy="1162050"/>
          </a:xfrm>
          <a:prstGeom prst="rect">
            <a:avLst/>
          </a:prstGeom>
        </p:spPr>
      </p:pic>
      <p:pic>
        <p:nvPicPr>
          <p:cNvPr id="6" name="Picture 5">
            <a:extLst>
              <a:ext uri="{FF2B5EF4-FFF2-40B4-BE49-F238E27FC236}">
                <a16:creationId xmlns:a16="http://schemas.microsoft.com/office/drawing/2014/main" id="{CC284951-891C-4B2C-AE13-64941F0189F4}"/>
              </a:ext>
            </a:extLst>
          </p:cNvPr>
          <p:cNvPicPr>
            <a:picLocks noChangeAspect="1"/>
          </p:cNvPicPr>
          <p:nvPr/>
        </p:nvPicPr>
        <p:blipFill>
          <a:blip r:embed="rId3"/>
          <a:stretch>
            <a:fillRect/>
          </a:stretch>
        </p:blipFill>
        <p:spPr>
          <a:xfrm>
            <a:off x="8367964" y="3163155"/>
            <a:ext cx="2985837" cy="3013808"/>
          </a:xfrm>
          <a:prstGeom prst="rect">
            <a:avLst/>
          </a:prstGeom>
        </p:spPr>
      </p:pic>
    </p:spTree>
    <p:extLst>
      <p:ext uri="{BB962C8B-B14F-4D97-AF65-F5344CB8AC3E}">
        <p14:creationId xmlns:p14="http://schemas.microsoft.com/office/powerpoint/2010/main" val="579283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8">
            <a:extLst>
              <a:ext uri="{FF2B5EF4-FFF2-40B4-BE49-F238E27FC236}">
                <a16:creationId xmlns:a16="http://schemas.microsoft.com/office/drawing/2014/main" id="{B7467D51-E92A-44C2-9978-673D48351652}"/>
              </a:ext>
            </a:extLst>
          </p:cNvPr>
          <p:cNvSpPr txBox="1">
            <a:spLocks/>
          </p:cNvSpPr>
          <p:nvPr/>
        </p:nvSpPr>
        <p:spPr>
          <a:xfrm>
            <a:off x="0" y="5919767"/>
            <a:ext cx="12192000" cy="94660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p>
        </p:txBody>
      </p:sp>
      <p:sp>
        <p:nvSpPr>
          <p:cNvPr id="2" name="Title 1">
            <a:extLst>
              <a:ext uri="{FF2B5EF4-FFF2-40B4-BE49-F238E27FC236}">
                <a16:creationId xmlns:a16="http://schemas.microsoft.com/office/drawing/2014/main" id="{973ECEE5-E35F-4E82-9CD9-5FBB9A4F1CCB}"/>
              </a:ext>
            </a:extLst>
          </p:cNvPr>
          <p:cNvSpPr>
            <a:spLocks noGrp="1"/>
          </p:cNvSpPr>
          <p:nvPr>
            <p:ph type="title"/>
          </p:nvPr>
        </p:nvSpPr>
        <p:spPr/>
        <p:txBody>
          <a:bodyPr/>
          <a:lstStyle/>
          <a:p>
            <a:r>
              <a:rPr lang="en-US" dirty="0"/>
              <a:t>Letter of Intent</a:t>
            </a:r>
          </a:p>
        </p:txBody>
      </p:sp>
      <p:sp>
        <p:nvSpPr>
          <p:cNvPr id="3" name="Content Placeholder 2">
            <a:extLst>
              <a:ext uri="{FF2B5EF4-FFF2-40B4-BE49-F238E27FC236}">
                <a16:creationId xmlns:a16="http://schemas.microsoft.com/office/drawing/2014/main" id="{F406B0ED-43EA-4529-8466-C015043EE6D0}"/>
              </a:ext>
            </a:extLst>
          </p:cNvPr>
          <p:cNvSpPr>
            <a:spLocks noGrp="1"/>
          </p:cNvSpPr>
          <p:nvPr>
            <p:ph idx="1"/>
          </p:nvPr>
        </p:nvSpPr>
        <p:spPr>
          <a:xfrm>
            <a:off x="838200" y="1825625"/>
            <a:ext cx="5257800" cy="4351338"/>
          </a:xfrm>
        </p:spPr>
        <p:txBody>
          <a:bodyPr>
            <a:normAutofit/>
          </a:bodyPr>
          <a:lstStyle/>
          <a:p>
            <a:r>
              <a:rPr lang="en-US" sz="2800" dirty="0">
                <a:latin typeface="Helvetica" panose="020B0604020202020204" pitchFamily="34" charset="0"/>
                <a:cs typeface="Helvetica" panose="020B0604020202020204" pitchFamily="34" charset="0"/>
              </a:rPr>
              <a:t>Goal: to promote TM research by simplifying initial inquiries</a:t>
            </a:r>
          </a:p>
          <a:p>
            <a:r>
              <a:rPr lang="en-US" sz="2800" dirty="0">
                <a:latin typeface="Helvetica" panose="020B0604020202020204" pitchFamily="34" charset="0"/>
                <a:cs typeface="Helvetica" panose="020B0604020202020204" pitchFamily="34" charset="0"/>
              </a:rPr>
              <a:t>One to two pages</a:t>
            </a:r>
          </a:p>
          <a:p>
            <a:r>
              <a:rPr lang="en-US" sz="2800" dirty="0">
                <a:latin typeface="Helvetica" panose="020B0604020202020204" pitchFamily="34" charset="0"/>
                <a:cs typeface="Helvetica" panose="020B0604020202020204" pitchFamily="34" charset="0"/>
              </a:rPr>
              <a:t>Preliminary information on proposed retrospective use of banked specimens and/or data</a:t>
            </a:r>
          </a:p>
          <a:p>
            <a:r>
              <a:rPr lang="en-US" sz="2800" dirty="0">
                <a:latin typeface="Helvetica" panose="020B0604020202020204" pitchFamily="34" charset="0"/>
                <a:cs typeface="Helvetica" panose="020B0604020202020204" pitchFamily="34" charset="0"/>
              </a:rPr>
              <a:t>Send to TM committee chair for review and advice: lungmaptm@gmail.com</a:t>
            </a:r>
          </a:p>
        </p:txBody>
      </p:sp>
      <p:pic>
        <p:nvPicPr>
          <p:cNvPr id="5" name="Picture 4">
            <a:extLst>
              <a:ext uri="{FF2B5EF4-FFF2-40B4-BE49-F238E27FC236}">
                <a16:creationId xmlns:a16="http://schemas.microsoft.com/office/drawing/2014/main" id="{E962A96D-A6B6-4727-9914-5B160CF35C8B}"/>
              </a:ext>
            </a:extLst>
          </p:cNvPr>
          <p:cNvPicPr>
            <a:picLocks noChangeAspect="1"/>
          </p:cNvPicPr>
          <p:nvPr/>
        </p:nvPicPr>
        <p:blipFill>
          <a:blip r:embed="rId2"/>
          <a:stretch>
            <a:fillRect/>
          </a:stretch>
        </p:blipFill>
        <p:spPr>
          <a:xfrm>
            <a:off x="6399241" y="0"/>
            <a:ext cx="5307567" cy="6858000"/>
          </a:xfrm>
          <a:prstGeom prst="rect">
            <a:avLst/>
          </a:prstGeom>
        </p:spPr>
      </p:pic>
    </p:spTree>
    <p:extLst>
      <p:ext uri="{BB962C8B-B14F-4D97-AF65-F5344CB8AC3E}">
        <p14:creationId xmlns:p14="http://schemas.microsoft.com/office/powerpoint/2010/main" val="3596174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8">
            <a:extLst>
              <a:ext uri="{FF2B5EF4-FFF2-40B4-BE49-F238E27FC236}">
                <a16:creationId xmlns:a16="http://schemas.microsoft.com/office/drawing/2014/main" id="{FB8892B1-99B6-4DF6-9BB8-B6E69C676561}"/>
              </a:ext>
            </a:extLst>
          </p:cNvPr>
          <p:cNvSpPr txBox="1">
            <a:spLocks/>
          </p:cNvSpPr>
          <p:nvPr/>
        </p:nvSpPr>
        <p:spPr>
          <a:xfrm>
            <a:off x="0" y="5919767"/>
            <a:ext cx="12192000" cy="93823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Pre-proposal discussions</a:t>
            </a:r>
          </a:p>
        </p:txBody>
      </p:sp>
      <p:sp>
        <p:nvSpPr>
          <p:cNvPr id="15" name="Rectangle 14">
            <a:extLst>
              <a:ext uri="{FF2B5EF4-FFF2-40B4-BE49-F238E27FC236}">
                <a16:creationId xmlns:a16="http://schemas.microsoft.com/office/drawing/2014/main" id="{04C92F10-745A-46E6-852D-84BC0170DB8C}"/>
              </a:ext>
            </a:extLst>
          </p:cNvPr>
          <p:cNvSpPr/>
          <p:nvPr/>
        </p:nvSpPr>
        <p:spPr>
          <a:xfrm>
            <a:off x="7214765" y="577984"/>
            <a:ext cx="2050991" cy="1382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Translational Medicine &amp; Scientific Leadership Committee</a:t>
            </a:r>
          </a:p>
        </p:txBody>
      </p:sp>
      <p:sp>
        <p:nvSpPr>
          <p:cNvPr id="16" name="Rectangle 15">
            <a:extLst>
              <a:ext uri="{FF2B5EF4-FFF2-40B4-BE49-F238E27FC236}">
                <a16:creationId xmlns:a16="http://schemas.microsoft.com/office/drawing/2014/main" id="{6FD49B36-B85C-40BC-82A3-9D5B847193E7}"/>
              </a:ext>
            </a:extLst>
          </p:cNvPr>
          <p:cNvSpPr/>
          <p:nvPr/>
        </p:nvSpPr>
        <p:spPr>
          <a:xfrm>
            <a:off x="868114" y="531600"/>
            <a:ext cx="2126479" cy="14292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Translational Medicine</a:t>
            </a:r>
          </a:p>
          <a:p>
            <a:pPr algn="ctr"/>
            <a:r>
              <a:rPr lang="en-US" sz="1400" dirty="0"/>
              <a:t>Principal Investigator</a:t>
            </a:r>
          </a:p>
        </p:txBody>
      </p:sp>
      <p:cxnSp>
        <p:nvCxnSpPr>
          <p:cNvPr id="17" name="Straight Arrow Connector 16">
            <a:extLst>
              <a:ext uri="{FF2B5EF4-FFF2-40B4-BE49-F238E27FC236}">
                <a16:creationId xmlns:a16="http://schemas.microsoft.com/office/drawing/2014/main" id="{FDEBD4AA-E111-42B5-AA5D-721FB52CA935}"/>
              </a:ext>
            </a:extLst>
          </p:cNvPr>
          <p:cNvCxnSpPr>
            <a:cxnSpLocks/>
          </p:cNvCxnSpPr>
          <p:nvPr/>
        </p:nvCxnSpPr>
        <p:spPr>
          <a:xfrm flipV="1">
            <a:off x="3083607" y="577984"/>
            <a:ext cx="4067797" cy="130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F5739B6-B100-4068-A671-836C399C8CF7}"/>
              </a:ext>
            </a:extLst>
          </p:cNvPr>
          <p:cNvSpPr/>
          <p:nvPr/>
        </p:nvSpPr>
        <p:spPr>
          <a:xfrm>
            <a:off x="4130799" y="2151713"/>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SWOG Ops</a:t>
            </a:r>
          </a:p>
          <a:p>
            <a:pPr algn="ctr"/>
            <a:r>
              <a:rPr lang="en-US" sz="1400" dirty="0"/>
              <a:t>Protocol Project Manager </a:t>
            </a:r>
          </a:p>
        </p:txBody>
      </p:sp>
      <p:sp>
        <p:nvSpPr>
          <p:cNvPr id="19" name="TextBox 18">
            <a:extLst>
              <a:ext uri="{FF2B5EF4-FFF2-40B4-BE49-F238E27FC236}">
                <a16:creationId xmlns:a16="http://schemas.microsoft.com/office/drawing/2014/main" id="{BC34AAFA-F1F1-4535-BA4B-87544D936A79}"/>
              </a:ext>
            </a:extLst>
          </p:cNvPr>
          <p:cNvSpPr txBox="1"/>
          <p:nvPr/>
        </p:nvSpPr>
        <p:spPr>
          <a:xfrm>
            <a:off x="3341404" y="271638"/>
            <a:ext cx="3529413" cy="276999"/>
          </a:xfrm>
          <a:prstGeom prst="rect">
            <a:avLst/>
          </a:prstGeom>
          <a:noFill/>
        </p:spPr>
        <p:txBody>
          <a:bodyPr wrap="square" rtlCol="0">
            <a:spAutoFit/>
          </a:bodyPr>
          <a:lstStyle/>
          <a:p>
            <a:pPr algn="ctr"/>
            <a:r>
              <a:rPr lang="en-US" sz="1200" dirty="0"/>
              <a:t>1. Pre-proposal discussion</a:t>
            </a:r>
          </a:p>
        </p:txBody>
      </p:sp>
      <p:sp>
        <p:nvSpPr>
          <p:cNvPr id="20" name="Diamond 19">
            <a:extLst>
              <a:ext uri="{FF2B5EF4-FFF2-40B4-BE49-F238E27FC236}">
                <a16:creationId xmlns:a16="http://schemas.microsoft.com/office/drawing/2014/main" id="{0D72C4AA-78EF-4DE0-9508-6E063D75F9C7}"/>
              </a:ext>
            </a:extLst>
          </p:cNvPr>
          <p:cNvSpPr/>
          <p:nvPr/>
        </p:nvSpPr>
        <p:spPr>
          <a:xfrm>
            <a:off x="7550655" y="2130009"/>
            <a:ext cx="1289698" cy="713900"/>
          </a:xfrm>
          <a:prstGeom prst="diamond">
            <a:avLst/>
          </a:prstGeom>
          <a:solidFill>
            <a:schemeClr val="accent1">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a:t>
            </a:r>
          </a:p>
        </p:txBody>
      </p:sp>
      <p:cxnSp>
        <p:nvCxnSpPr>
          <p:cNvPr id="21" name="Straight Arrow Connector 20">
            <a:extLst>
              <a:ext uri="{FF2B5EF4-FFF2-40B4-BE49-F238E27FC236}">
                <a16:creationId xmlns:a16="http://schemas.microsoft.com/office/drawing/2014/main" id="{33181239-61A7-4975-B292-134D8CEA8C43}"/>
              </a:ext>
            </a:extLst>
          </p:cNvPr>
          <p:cNvCxnSpPr>
            <a:cxnSpLocks/>
          </p:cNvCxnSpPr>
          <p:nvPr/>
        </p:nvCxnSpPr>
        <p:spPr>
          <a:xfrm>
            <a:off x="8032251" y="2000731"/>
            <a:ext cx="0" cy="22236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74C367-610A-4C2A-BF94-021CA4AB3928}"/>
              </a:ext>
            </a:extLst>
          </p:cNvPr>
          <p:cNvCxnSpPr>
            <a:cxnSpLocks/>
            <a:stCxn id="20" idx="1"/>
            <a:endCxn id="18" idx="3"/>
          </p:cNvCxnSpPr>
          <p:nvPr/>
        </p:nvCxnSpPr>
        <p:spPr>
          <a:xfrm flipH="1" flipV="1">
            <a:off x="6309976" y="2479992"/>
            <a:ext cx="1240679" cy="696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20019D9-3BD3-435C-BE84-EF255A2E7D08}"/>
              </a:ext>
            </a:extLst>
          </p:cNvPr>
          <p:cNvSpPr txBox="1"/>
          <p:nvPr/>
        </p:nvSpPr>
        <p:spPr>
          <a:xfrm>
            <a:off x="6812045" y="2196145"/>
            <a:ext cx="444382" cy="276999"/>
          </a:xfrm>
          <a:prstGeom prst="rect">
            <a:avLst/>
          </a:prstGeom>
          <a:noFill/>
        </p:spPr>
        <p:txBody>
          <a:bodyPr wrap="square" rtlCol="0">
            <a:spAutoFit/>
          </a:bodyPr>
          <a:lstStyle/>
          <a:p>
            <a:r>
              <a:rPr lang="en-US" sz="1200" dirty="0"/>
              <a:t>ok</a:t>
            </a:r>
          </a:p>
        </p:txBody>
      </p:sp>
      <p:cxnSp>
        <p:nvCxnSpPr>
          <p:cNvPr id="24" name="Connector: Elbow 23">
            <a:extLst>
              <a:ext uri="{FF2B5EF4-FFF2-40B4-BE49-F238E27FC236}">
                <a16:creationId xmlns:a16="http://schemas.microsoft.com/office/drawing/2014/main" id="{08E2FD9C-7436-4700-84D1-1D6E6A4D8960}"/>
              </a:ext>
            </a:extLst>
          </p:cNvPr>
          <p:cNvCxnSpPr>
            <a:cxnSpLocks/>
            <a:stCxn id="18" idx="1"/>
            <a:endCxn id="16" idx="2"/>
          </p:cNvCxnSpPr>
          <p:nvPr/>
        </p:nvCxnSpPr>
        <p:spPr>
          <a:xfrm rot="10800000">
            <a:off x="1931355" y="1960828"/>
            <a:ext cx="2199445" cy="519165"/>
          </a:xfrm>
          <a:prstGeom prst="bentConnector2">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F9F5C81-5FB4-4F28-A435-C290A60DB8D6}"/>
              </a:ext>
            </a:extLst>
          </p:cNvPr>
          <p:cNvSpPr txBox="1"/>
          <p:nvPr/>
        </p:nvSpPr>
        <p:spPr>
          <a:xfrm>
            <a:off x="1998287" y="2043925"/>
            <a:ext cx="2126479" cy="461665"/>
          </a:xfrm>
          <a:prstGeom prst="rect">
            <a:avLst/>
          </a:prstGeom>
          <a:noFill/>
        </p:spPr>
        <p:txBody>
          <a:bodyPr wrap="square" rtlCol="0">
            <a:spAutoFit/>
          </a:bodyPr>
          <a:lstStyle/>
          <a:p>
            <a:pPr algn="ctr"/>
            <a:r>
              <a:rPr lang="en-US" sz="1200" dirty="0"/>
              <a:t>2. Provide TM Proposal Template Form</a:t>
            </a:r>
          </a:p>
        </p:txBody>
      </p:sp>
      <p:sp>
        <p:nvSpPr>
          <p:cNvPr id="14" name="Rectangle 13">
            <a:extLst>
              <a:ext uri="{FF2B5EF4-FFF2-40B4-BE49-F238E27FC236}">
                <a16:creationId xmlns:a16="http://schemas.microsoft.com/office/drawing/2014/main" id="{BB6A3958-60AD-4D79-A20A-29406DF85CCC}"/>
              </a:ext>
            </a:extLst>
          </p:cNvPr>
          <p:cNvSpPr/>
          <p:nvPr/>
        </p:nvSpPr>
        <p:spPr>
          <a:xfrm>
            <a:off x="143465" y="543808"/>
            <a:ext cx="527240" cy="193618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Tree>
    <p:extLst>
      <p:ext uri="{BB962C8B-B14F-4D97-AF65-F5344CB8AC3E}">
        <p14:creationId xmlns:p14="http://schemas.microsoft.com/office/powerpoint/2010/main" val="1253709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C3EBEBED-B52D-49F9-B644-F74C191BA911}"/>
              </a:ext>
            </a:extLst>
          </p:cNvPr>
          <p:cNvSpPr txBox="1"/>
          <p:nvPr/>
        </p:nvSpPr>
        <p:spPr>
          <a:xfrm>
            <a:off x="3050848" y="631791"/>
            <a:ext cx="4082031" cy="646331"/>
          </a:xfrm>
          <a:prstGeom prst="rect">
            <a:avLst/>
          </a:prstGeom>
          <a:noFill/>
        </p:spPr>
        <p:txBody>
          <a:bodyPr wrap="square" rtlCol="0">
            <a:spAutoFit/>
          </a:bodyPr>
          <a:lstStyle/>
          <a:p>
            <a:pPr algn="ctr"/>
            <a:r>
              <a:rPr lang="en-US" sz="1200" dirty="0"/>
              <a:t>3. Submit completed TM Proposal Form to </a:t>
            </a:r>
          </a:p>
          <a:p>
            <a:pPr algn="ctr"/>
            <a:r>
              <a:rPr lang="en-US" sz="1200" dirty="0"/>
              <a:t>TM/SL Committee + Stats.</a:t>
            </a:r>
          </a:p>
          <a:p>
            <a:pPr algn="ctr"/>
            <a:r>
              <a:rPr lang="en-US" sz="1200" dirty="0"/>
              <a:t>Present at TM/SL meeting.</a:t>
            </a:r>
          </a:p>
        </p:txBody>
      </p:sp>
      <p:sp>
        <p:nvSpPr>
          <p:cNvPr id="54" name="Rectangle 53">
            <a:extLst>
              <a:ext uri="{FF2B5EF4-FFF2-40B4-BE49-F238E27FC236}">
                <a16:creationId xmlns:a16="http://schemas.microsoft.com/office/drawing/2014/main" id="{A491736C-D0DB-4697-9BC5-E54C2C5EF410}"/>
              </a:ext>
            </a:extLst>
          </p:cNvPr>
          <p:cNvSpPr/>
          <p:nvPr/>
        </p:nvSpPr>
        <p:spPr>
          <a:xfrm>
            <a:off x="7214765" y="577984"/>
            <a:ext cx="2050991" cy="1382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Translational Medicine &amp; Scientific Leadership Committee</a:t>
            </a:r>
          </a:p>
        </p:txBody>
      </p:sp>
      <p:sp>
        <p:nvSpPr>
          <p:cNvPr id="55" name="Rectangle 54">
            <a:extLst>
              <a:ext uri="{FF2B5EF4-FFF2-40B4-BE49-F238E27FC236}">
                <a16:creationId xmlns:a16="http://schemas.microsoft.com/office/drawing/2014/main" id="{6FA36090-7530-4BE4-87A5-F4A9C14EB6B5}"/>
              </a:ext>
            </a:extLst>
          </p:cNvPr>
          <p:cNvSpPr/>
          <p:nvPr/>
        </p:nvSpPr>
        <p:spPr>
          <a:xfrm>
            <a:off x="868114" y="531600"/>
            <a:ext cx="2126479" cy="14292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Translational Medicine</a:t>
            </a:r>
          </a:p>
          <a:p>
            <a:pPr algn="ctr"/>
            <a:r>
              <a:rPr lang="en-US" sz="1400" dirty="0"/>
              <a:t>Principal Investigator</a:t>
            </a:r>
          </a:p>
        </p:txBody>
      </p:sp>
      <p:sp>
        <p:nvSpPr>
          <p:cNvPr id="56" name="Diamond 55">
            <a:extLst>
              <a:ext uri="{FF2B5EF4-FFF2-40B4-BE49-F238E27FC236}">
                <a16:creationId xmlns:a16="http://schemas.microsoft.com/office/drawing/2014/main" id="{33FE9388-7677-4C24-BE45-B6DD64699E0A}"/>
              </a:ext>
            </a:extLst>
          </p:cNvPr>
          <p:cNvSpPr/>
          <p:nvPr/>
        </p:nvSpPr>
        <p:spPr>
          <a:xfrm>
            <a:off x="7550655" y="2130009"/>
            <a:ext cx="1289698" cy="713900"/>
          </a:xfrm>
          <a:prstGeom prst="diamond">
            <a:avLst/>
          </a:prstGeom>
          <a:solidFill>
            <a:schemeClr val="accent1">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a:t>
            </a:r>
          </a:p>
        </p:txBody>
      </p:sp>
      <p:cxnSp>
        <p:nvCxnSpPr>
          <p:cNvPr id="57" name="Straight Arrow Connector 56">
            <a:extLst>
              <a:ext uri="{FF2B5EF4-FFF2-40B4-BE49-F238E27FC236}">
                <a16:creationId xmlns:a16="http://schemas.microsoft.com/office/drawing/2014/main" id="{E7543245-C5D6-4EF8-873C-EA11D5481977}"/>
              </a:ext>
            </a:extLst>
          </p:cNvPr>
          <p:cNvCxnSpPr>
            <a:cxnSpLocks/>
          </p:cNvCxnSpPr>
          <p:nvPr/>
        </p:nvCxnSpPr>
        <p:spPr>
          <a:xfrm flipV="1">
            <a:off x="3083607" y="1261837"/>
            <a:ext cx="4049272" cy="1628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83C74838-B27A-4DCA-8BF6-FBBEA6BC57AE}"/>
              </a:ext>
            </a:extLst>
          </p:cNvPr>
          <p:cNvGrpSpPr/>
          <p:nvPr/>
        </p:nvGrpSpPr>
        <p:grpSpPr>
          <a:xfrm>
            <a:off x="5681791" y="1255809"/>
            <a:ext cx="276999" cy="877051"/>
            <a:chOff x="5850863" y="1845500"/>
            <a:chExt cx="276999" cy="643071"/>
          </a:xfrm>
        </p:grpSpPr>
        <p:cxnSp>
          <p:nvCxnSpPr>
            <p:cNvPr id="59" name="Straight Arrow Connector 58">
              <a:extLst>
                <a:ext uri="{FF2B5EF4-FFF2-40B4-BE49-F238E27FC236}">
                  <a16:creationId xmlns:a16="http://schemas.microsoft.com/office/drawing/2014/main" id="{C0607320-911F-4BDC-9773-3DF823A139CC}"/>
                </a:ext>
              </a:extLst>
            </p:cNvPr>
            <p:cNvCxnSpPr>
              <a:cxnSpLocks/>
            </p:cNvCxnSpPr>
            <p:nvPr/>
          </p:nvCxnSpPr>
          <p:spPr>
            <a:xfrm>
              <a:off x="5893271" y="1845500"/>
              <a:ext cx="0" cy="64307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F4AFC7A-6FD1-4583-BA68-FBED95094AC0}"/>
                </a:ext>
              </a:extLst>
            </p:cNvPr>
            <p:cNvSpPr txBox="1"/>
            <p:nvPr/>
          </p:nvSpPr>
          <p:spPr>
            <a:xfrm rot="5400000">
              <a:off x="5873482" y="2042648"/>
              <a:ext cx="231762" cy="276999"/>
            </a:xfrm>
            <a:prstGeom prst="rect">
              <a:avLst/>
            </a:prstGeom>
            <a:noFill/>
          </p:spPr>
          <p:txBody>
            <a:bodyPr wrap="square" rtlCol="0">
              <a:spAutoFit/>
            </a:bodyPr>
            <a:lstStyle/>
            <a:p>
              <a:r>
                <a:rPr lang="en-US" sz="1200" dirty="0"/>
                <a:t>cc </a:t>
              </a:r>
            </a:p>
          </p:txBody>
        </p:sp>
      </p:grpSp>
      <p:cxnSp>
        <p:nvCxnSpPr>
          <p:cNvPr id="61" name="Connector: Elbow 60">
            <a:extLst>
              <a:ext uri="{FF2B5EF4-FFF2-40B4-BE49-F238E27FC236}">
                <a16:creationId xmlns:a16="http://schemas.microsoft.com/office/drawing/2014/main" id="{9D67FADD-3560-4404-BF04-F8CA528D440A}"/>
              </a:ext>
            </a:extLst>
          </p:cNvPr>
          <p:cNvCxnSpPr>
            <a:cxnSpLocks/>
          </p:cNvCxnSpPr>
          <p:nvPr/>
        </p:nvCxnSpPr>
        <p:spPr>
          <a:xfrm rot="10800000">
            <a:off x="887264" y="2000731"/>
            <a:ext cx="7360778" cy="1859336"/>
          </a:xfrm>
          <a:prstGeom prst="bentConnector3">
            <a:avLst>
              <a:gd name="adj1" fmla="val 100039"/>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2" name="Diamond 61">
            <a:extLst>
              <a:ext uri="{FF2B5EF4-FFF2-40B4-BE49-F238E27FC236}">
                <a16:creationId xmlns:a16="http://schemas.microsoft.com/office/drawing/2014/main" id="{EB983A1F-F99B-40F6-9522-849869D645DA}"/>
              </a:ext>
            </a:extLst>
          </p:cNvPr>
          <p:cNvSpPr/>
          <p:nvPr/>
        </p:nvSpPr>
        <p:spPr>
          <a:xfrm>
            <a:off x="5053649" y="2967602"/>
            <a:ext cx="1383844" cy="664459"/>
          </a:xfrm>
          <a:prstGeom prst="diamond">
            <a:avLst/>
          </a:prstGeom>
          <a:solidFill>
            <a:srgbClr val="CC66FF">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a:t>
            </a:r>
            <a:endParaRPr lang="en-US" dirty="0">
              <a:solidFill>
                <a:schemeClr val="tx1"/>
              </a:solidFill>
            </a:endParaRPr>
          </a:p>
        </p:txBody>
      </p:sp>
      <p:cxnSp>
        <p:nvCxnSpPr>
          <p:cNvPr id="63" name="Straight Arrow Connector 62">
            <a:extLst>
              <a:ext uri="{FF2B5EF4-FFF2-40B4-BE49-F238E27FC236}">
                <a16:creationId xmlns:a16="http://schemas.microsoft.com/office/drawing/2014/main" id="{E014F026-C573-4113-ACD8-20BF2132A2D0}"/>
              </a:ext>
            </a:extLst>
          </p:cNvPr>
          <p:cNvCxnSpPr>
            <a:cxnSpLocks/>
            <a:endCxn id="62" idx="0"/>
          </p:cNvCxnSpPr>
          <p:nvPr/>
        </p:nvCxnSpPr>
        <p:spPr>
          <a:xfrm>
            <a:off x="5745571" y="2813932"/>
            <a:ext cx="0" cy="15367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4" name="Diamond 63">
            <a:extLst>
              <a:ext uri="{FF2B5EF4-FFF2-40B4-BE49-F238E27FC236}">
                <a16:creationId xmlns:a16="http://schemas.microsoft.com/office/drawing/2014/main" id="{A8F9D94A-1A4D-485D-8CFE-6126C376EA03}"/>
              </a:ext>
            </a:extLst>
          </p:cNvPr>
          <p:cNvSpPr/>
          <p:nvPr/>
        </p:nvSpPr>
        <p:spPr>
          <a:xfrm>
            <a:off x="10090437" y="2732837"/>
            <a:ext cx="1289697" cy="713899"/>
          </a:xfrm>
          <a:prstGeom prst="diamond">
            <a:avLst/>
          </a:prstGeom>
          <a:solidFill>
            <a:srgbClr val="FFCC66">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a:t>
            </a:r>
          </a:p>
        </p:txBody>
      </p:sp>
      <p:cxnSp>
        <p:nvCxnSpPr>
          <p:cNvPr id="65" name="Straight Arrow Connector 64">
            <a:extLst>
              <a:ext uri="{FF2B5EF4-FFF2-40B4-BE49-F238E27FC236}">
                <a16:creationId xmlns:a16="http://schemas.microsoft.com/office/drawing/2014/main" id="{CA4B0EE0-4459-432C-AD48-FCF26BD7A0DE}"/>
              </a:ext>
            </a:extLst>
          </p:cNvPr>
          <p:cNvCxnSpPr>
            <a:cxnSpLocks/>
            <a:stCxn id="54" idx="3"/>
            <a:endCxn id="74" idx="1"/>
          </p:cNvCxnSpPr>
          <p:nvPr/>
        </p:nvCxnSpPr>
        <p:spPr>
          <a:xfrm flipV="1">
            <a:off x="9265756" y="1269404"/>
            <a:ext cx="798685" cy="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AA4DD47-6E49-41A0-95C6-0D9EE3D2B706}"/>
              </a:ext>
            </a:extLst>
          </p:cNvPr>
          <p:cNvCxnSpPr>
            <a:cxnSpLocks/>
            <a:stCxn id="74" idx="2"/>
            <a:endCxn id="64" idx="0"/>
          </p:cNvCxnSpPr>
          <p:nvPr/>
        </p:nvCxnSpPr>
        <p:spPr>
          <a:xfrm>
            <a:off x="10735286" y="1592569"/>
            <a:ext cx="0" cy="1140268"/>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63D3A57B-C168-4805-B7D1-F79E09E47ED7}"/>
              </a:ext>
            </a:extLst>
          </p:cNvPr>
          <p:cNvCxnSpPr>
            <a:cxnSpLocks/>
            <a:stCxn id="64" idx="2"/>
          </p:cNvCxnSpPr>
          <p:nvPr/>
        </p:nvCxnSpPr>
        <p:spPr>
          <a:xfrm rot="5400000">
            <a:off x="9274364" y="2401264"/>
            <a:ext cx="415451" cy="2506394"/>
          </a:xfrm>
          <a:prstGeom prst="bentConnector2">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17388FC-E724-47EF-9694-68F8A7437710}"/>
              </a:ext>
            </a:extLst>
          </p:cNvPr>
          <p:cNvCxnSpPr>
            <a:cxnSpLocks/>
          </p:cNvCxnSpPr>
          <p:nvPr/>
        </p:nvCxnSpPr>
        <p:spPr>
          <a:xfrm>
            <a:off x="8405998" y="2000731"/>
            <a:ext cx="0" cy="22236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9" name="Isosceles Triangle 68">
            <a:extLst>
              <a:ext uri="{FF2B5EF4-FFF2-40B4-BE49-F238E27FC236}">
                <a16:creationId xmlns:a16="http://schemas.microsoft.com/office/drawing/2014/main" id="{AEDD2780-E5A7-45A5-834B-109988989862}"/>
              </a:ext>
            </a:extLst>
          </p:cNvPr>
          <p:cNvSpPr/>
          <p:nvPr/>
        </p:nvSpPr>
        <p:spPr>
          <a:xfrm>
            <a:off x="7645533" y="3039301"/>
            <a:ext cx="1099942" cy="549013"/>
          </a:xfrm>
          <a:prstGeom prst="triangle">
            <a:avLst/>
          </a:prstGeom>
          <a:solidFill>
            <a:srgbClr val="FF7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Vote</a:t>
            </a:r>
          </a:p>
        </p:txBody>
      </p:sp>
      <p:cxnSp>
        <p:nvCxnSpPr>
          <p:cNvPr id="70" name="Straight Arrow Connector 69">
            <a:extLst>
              <a:ext uri="{FF2B5EF4-FFF2-40B4-BE49-F238E27FC236}">
                <a16:creationId xmlns:a16="http://schemas.microsoft.com/office/drawing/2014/main" id="{D6FEAAEF-E9FA-4740-84FF-C440246295F8}"/>
              </a:ext>
            </a:extLst>
          </p:cNvPr>
          <p:cNvCxnSpPr>
            <a:stCxn id="56" idx="2"/>
            <a:endCxn id="69" idx="0"/>
          </p:cNvCxnSpPr>
          <p:nvPr/>
        </p:nvCxnSpPr>
        <p:spPr>
          <a:xfrm>
            <a:off x="8195504" y="2843909"/>
            <a:ext cx="0" cy="19539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C81CE31-F60A-45FB-A20E-DD2B2DBCA2C9}"/>
              </a:ext>
            </a:extLst>
          </p:cNvPr>
          <p:cNvCxnSpPr>
            <a:cxnSpLocks/>
          </p:cNvCxnSpPr>
          <p:nvPr/>
        </p:nvCxnSpPr>
        <p:spPr>
          <a:xfrm>
            <a:off x="8213846" y="3588314"/>
            <a:ext cx="0" cy="27175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BFA6020-077A-486E-BF2E-41863A4F7F79}"/>
              </a:ext>
            </a:extLst>
          </p:cNvPr>
          <p:cNvCxnSpPr>
            <a:stCxn id="62" idx="2"/>
          </p:cNvCxnSpPr>
          <p:nvPr/>
        </p:nvCxnSpPr>
        <p:spPr>
          <a:xfrm flipH="1">
            <a:off x="5741682" y="3632061"/>
            <a:ext cx="3889" cy="228007"/>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41FB0847-46B1-43B9-AA38-D973A291A0C9}"/>
              </a:ext>
            </a:extLst>
          </p:cNvPr>
          <p:cNvSpPr/>
          <p:nvPr/>
        </p:nvSpPr>
        <p:spPr>
          <a:xfrm>
            <a:off x="929049" y="2916767"/>
            <a:ext cx="2811141" cy="909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 TM/SL voting outcome sent </a:t>
            </a:r>
          </a:p>
          <a:p>
            <a:pPr algn="ctr"/>
            <a:r>
              <a:rPr lang="en-US" sz="1200" dirty="0">
                <a:solidFill>
                  <a:schemeClr val="tx1"/>
                </a:solidFill>
              </a:rPr>
              <a:t>&amp;</a:t>
            </a:r>
          </a:p>
          <a:p>
            <a:pPr algn="ctr"/>
            <a:r>
              <a:rPr lang="en-US" sz="1200" dirty="0">
                <a:solidFill>
                  <a:schemeClr val="tx1"/>
                </a:solidFill>
              </a:rPr>
              <a:t> Comments/Suggestions to PI from: </a:t>
            </a:r>
          </a:p>
          <a:p>
            <a:pPr algn="ctr"/>
            <a:r>
              <a:rPr lang="en-US" sz="1200" dirty="0">
                <a:solidFill>
                  <a:schemeClr val="tx1"/>
                </a:solidFill>
              </a:rPr>
              <a:t>TM/SL scientific reviewers, statistician, Protocol PM</a:t>
            </a:r>
          </a:p>
        </p:txBody>
      </p:sp>
      <p:sp>
        <p:nvSpPr>
          <p:cNvPr id="74" name="TextBox 73">
            <a:extLst>
              <a:ext uri="{FF2B5EF4-FFF2-40B4-BE49-F238E27FC236}">
                <a16:creationId xmlns:a16="http://schemas.microsoft.com/office/drawing/2014/main" id="{CFD1785B-7D9D-4D6E-B5F4-2E5F2549FEBA}"/>
              </a:ext>
            </a:extLst>
          </p:cNvPr>
          <p:cNvSpPr txBox="1"/>
          <p:nvPr/>
        </p:nvSpPr>
        <p:spPr>
          <a:xfrm>
            <a:off x="10064441" y="946238"/>
            <a:ext cx="1341690" cy="646331"/>
          </a:xfrm>
          <a:prstGeom prst="rect">
            <a:avLst/>
          </a:prstGeom>
          <a:solidFill>
            <a:srgbClr val="FF9933"/>
          </a:solidFill>
        </p:spPr>
        <p:txBody>
          <a:bodyPr wrap="square" rtlCol="0">
            <a:spAutoFit/>
          </a:bodyPr>
          <a:lstStyle/>
          <a:p>
            <a:pPr algn="ctr"/>
            <a:r>
              <a:rPr lang="en-US" dirty="0">
                <a:solidFill>
                  <a:schemeClr val="bg1"/>
                </a:solidFill>
              </a:rPr>
              <a:t>Statistician/</a:t>
            </a:r>
          </a:p>
          <a:p>
            <a:pPr algn="ctr"/>
            <a:r>
              <a:rPr lang="en-US" dirty="0">
                <a:solidFill>
                  <a:schemeClr val="bg1"/>
                </a:solidFill>
              </a:rPr>
              <a:t>Stats PRC</a:t>
            </a:r>
          </a:p>
        </p:txBody>
      </p:sp>
      <p:sp>
        <p:nvSpPr>
          <p:cNvPr id="75" name="Rectangle 74">
            <a:extLst>
              <a:ext uri="{FF2B5EF4-FFF2-40B4-BE49-F238E27FC236}">
                <a16:creationId xmlns:a16="http://schemas.microsoft.com/office/drawing/2014/main" id="{B55BAEFC-15DA-4A5E-B10F-935FD13292E7}"/>
              </a:ext>
            </a:extLst>
          </p:cNvPr>
          <p:cNvSpPr/>
          <p:nvPr/>
        </p:nvSpPr>
        <p:spPr>
          <a:xfrm>
            <a:off x="4130799" y="2151713"/>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SWOG Ops</a:t>
            </a:r>
          </a:p>
          <a:p>
            <a:pPr algn="ctr"/>
            <a:r>
              <a:rPr lang="en-US" sz="1400" dirty="0"/>
              <a:t>Protocol Project Manager </a:t>
            </a:r>
          </a:p>
        </p:txBody>
      </p:sp>
      <p:sp>
        <p:nvSpPr>
          <p:cNvPr id="26" name="Rectangle 25">
            <a:extLst>
              <a:ext uri="{FF2B5EF4-FFF2-40B4-BE49-F238E27FC236}">
                <a16:creationId xmlns:a16="http://schemas.microsoft.com/office/drawing/2014/main" id="{CEE0D2EA-141A-4785-A42E-04BB45844487}"/>
              </a:ext>
            </a:extLst>
          </p:cNvPr>
          <p:cNvSpPr/>
          <p:nvPr/>
        </p:nvSpPr>
        <p:spPr>
          <a:xfrm>
            <a:off x="152096" y="2514894"/>
            <a:ext cx="515855" cy="134517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2</a:t>
            </a:r>
          </a:p>
        </p:txBody>
      </p:sp>
      <p:sp>
        <p:nvSpPr>
          <p:cNvPr id="27" name="Title 28">
            <a:extLst>
              <a:ext uri="{FF2B5EF4-FFF2-40B4-BE49-F238E27FC236}">
                <a16:creationId xmlns:a16="http://schemas.microsoft.com/office/drawing/2014/main" id="{F8A0C86F-76B0-40BB-9DCC-3A435C6DEFEC}"/>
              </a:ext>
            </a:extLst>
          </p:cNvPr>
          <p:cNvSpPr txBox="1">
            <a:spLocks/>
          </p:cNvSpPr>
          <p:nvPr/>
        </p:nvSpPr>
        <p:spPr>
          <a:xfrm>
            <a:off x="0" y="5919767"/>
            <a:ext cx="12192000" cy="93823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TM Proposal Form Completion, Review, and Comments</a:t>
            </a:r>
          </a:p>
        </p:txBody>
      </p:sp>
    </p:spTree>
    <p:extLst>
      <p:ext uri="{BB962C8B-B14F-4D97-AF65-F5344CB8AC3E}">
        <p14:creationId xmlns:p14="http://schemas.microsoft.com/office/powerpoint/2010/main" val="2051687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8">
            <a:extLst>
              <a:ext uri="{FF2B5EF4-FFF2-40B4-BE49-F238E27FC236}">
                <a16:creationId xmlns:a16="http://schemas.microsoft.com/office/drawing/2014/main" id="{ECB015E3-DB0F-4635-90F7-E5C677421D1F}"/>
              </a:ext>
            </a:extLst>
          </p:cNvPr>
          <p:cNvSpPr txBox="1">
            <a:spLocks/>
          </p:cNvSpPr>
          <p:nvPr/>
        </p:nvSpPr>
        <p:spPr>
          <a:xfrm>
            <a:off x="0" y="5919767"/>
            <a:ext cx="12192000" cy="94660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Finalized Proposal and Voting</a:t>
            </a:r>
          </a:p>
        </p:txBody>
      </p:sp>
      <p:sp>
        <p:nvSpPr>
          <p:cNvPr id="12" name="Rectangle 11">
            <a:extLst>
              <a:ext uri="{FF2B5EF4-FFF2-40B4-BE49-F238E27FC236}">
                <a16:creationId xmlns:a16="http://schemas.microsoft.com/office/drawing/2014/main" id="{AE65EAE2-5E7E-4710-B8B7-885ED3476EBC}"/>
              </a:ext>
            </a:extLst>
          </p:cNvPr>
          <p:cNvSpPr/>
          <p:nvPr/>
        </p:nvSpPr>
        <p:spPr>
          <a:xfrm>
            <a:off x="868114" y="531600"/>
            <a:ext cx="2126479" cy="14292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Translational Medicine</a:t>
            </a:r>
          </a:p>
          <a:p>
            <a:pPr algn="ctr"/>
            <a:r>
              <a:rPr lang="en-US" sz="1400" dirty="0"/>
              <a:t>Principal Investigator</a:t>
            </a:r>
          </a:p>
        </p:txBody>
      </p:sp>
      <p:sp>
        <p:nvSpPr>
          <p:cNvPr id="16" name="Rectangle 15">
            <a:extLst>
              <a:ext uri="{FF2B5EF4-FFF2-40B4-BE49-F238E27FC236}">
                <a16:creationId xmlns:a16="http://schemas.microsoft.com/office/drawing/2014/main" id="{1503919B-018A-41BB-A086-B8C91DA5EA2C}"/>
              </a:ext>
            </a:extLst>
          </p:cNvPr>
          <p:cNvSpPr/>
          <p:nvPr/>
        </p:nvSpPr>
        <p:spPr>
          <a:xfrm>
            <a:off x="4130799" y="2151713"/>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SWOG Ops</a:t>
            </a:r>
          </a:p>
          <a:p>
            <a:pPr algn="ctr"/>
            <a:r>
              <a:rPr lang="en-US" sz="1400" dirty="0"/>
              <a:t>Protocol Project Manager </a:t>
            </a:r>
          </a:p>
        </p:txBody>
      </p:sp>
      <p:cxnSp>
        <p:nvCxnSpPr>
          <p:cNvPr id="17" name="Connector: Elbow 16">
            <a:extLst>
              <a:ext uri="{FF2B5EF4-FFF2-40B4-BE49-F238E27FC236}">
                <a16:creationId xmlns:a16="http://schemas.microsoft.com/office/drawing/2014/main" id="{9BDF99C0-6B42-4587-9954-E0E564A89516}"/>
              </a:ext>
            </a:extLst>
          </p:cNvPr>
          <p:cNvCxnSpPr>
            <a:cxnSpLocks/>
          </p:cNvCxnSpPr>
          <p:nvPr/>
        </p:nvCxnSpPr>
        <p:spPr>
          <a:xfrm>
            <a:off x="3020325" y="1918318"/>
            <a:ext cx="1820221" cy="207799"/>
          </a:xfrm>
          <a:prstGeom prst="bentConnector3">
            <a:avLst>
              <a:gd name="adj1" fmla="val 100236"/>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AE7D790-C6C9-4C7C-B1F2-9F3CFE2309AC}"/>
              </a:ext>
            </a:extLst>
          </p:cNvPr>
          <p:cNvSpPr txBox="1"/>
          <p:nvPr/>
        </p:nvSpPr>
        <p:spPr>
          <a:xfrm>
            <a:off x="3000546" y="1620082"/>
            <a:ext cx="2033887" cy="276999"/>
          </a:xfrm>
          <a:prstGeom prst="rect">
            <a:avLst/>
          </a:prstGeom>
          <a:noFill/>
        </p:spPr>
        <p:txBody>
          <a:bodyPr wrap="square" rtlCol="0">
            <a:spAutoFit/>
          </a:bodyPr>
          <a:lstStyle/>
          <a:p>
            <a:r>
              <a:rPr lang="en-US" sz="1200" dirty="0"/>
              <a:t>5. Send updated proposal</a:t>
            </a:r>
          </a:p>
        </p:txBody>
      </p:sp>
      <p:sp>
        <p:nvSpPr>
          <p:cNvPr id="22" name="Rectangle 21">
            <a:extLst>
              <a:ext uri="{FF2B5EF4-FFF2-40B4-BE49-F238E27FC236}">
                <a16:creationId xmlns:a16="http://schemas.microsoft.com/office/drawing/2014/main" id="{114AFA52-87BA-416A-A017-1A22FC854DC2}"/>
              </a:ext>
            </a:extLst>
          </p:cNvPr>
          <p:cNvSpPr/>
          <p:nvPr/>
        </p:nvSpPr>
        <p:spPr>
          <a:xfrm>
            <a:off x="4213077" y="4115740"/>
            <a:ext cx="1703122" cy="559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TM Approval Committee</a:t>
            </a:r>
          </a:p>
        </p:txBody>
      </p:sp>
      <p:cxnSp>
        <p:nvCxnSpPr>
          <p:cNvPr id="23" name="Straight Arrow Connector 22">
            <a:extLst>
              <a:ext uri="{FF2B5EF4-FFF2-40B4-BE49-F238E27FC236}">
                <a16:creationId xmlns:a16="http://schemas.microsoft.com/office/drawing/2014/main" id="{E8C5425C-1EB1-413E-8D26-3F68C6361FE5}"/>
              </a:ext>
            </a:extLst>
          </p:cNvPr>
          <p:cNvCxnSpPr>
            <a:cxnSpLocks/>
          </p:cNvCxnSpPr>
          <p:nvPr/>
        </p:nvCxnSpPr>
        <p:spPr>
          <a:xfrm>
            <a:off x="4812619" y="2808271"/>
            <a:ext cx="459" cy="1307469"/>
          </a:xfrm>
          <a:prstGeom prst="straightConnector1">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2F63CA-D126-4A9C-8AD4-AA40B92FC299}"/>
              </a:ext>
            </a:extLst>
          </p:cNvPr>
          <p:cNvCxnSpPr>
            <a:cxnSpLocks/>
            <a:stCxn id="22" idx="1"/>
            <a:endCxn id="25" idx="5"/>
          </p:cNvCxnSpPr>
          <p:nvPr/>
        </p:nvCxnSpPr>
        <p:spPr>
          <a:xfrm flipH="1">
            <a:off x="3316735" y="4395276"/>
            <a:ext cx="896342" cy="1773"/>
          </a:xfrm>
          <a:prstGeom prst="straightConnector1">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25" name="Isosceles Triangle 24">
            <a:extLst>
              <a:ext uri="{FF2B5EF4-FFF2-40B4-BE49-F238E27FC236}">
                <a16:creationId xmlns:a16="http://schemas.microsoft.com/office/drawing/2014/main" id="{662664B5-6659-4C79-96EE-6D306DAF477C}"/>
              </a:ext>
            </a:extLst>
          </p:cNvPr>
          <p:cNvSpPr/>
          <p:nvPr/>
        </p:nvSpPr>
        <p:spPr>
          <a:xfrm>
            <a:off x="2491778" y="4122729"/>
            <a:ext cx="1099942" cy="548640"/>
          </a:xfrm>
          <a:prstGeom prst="triangle">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200" dirty="0">
                <a:solidFill>
                  <a:schemeClr val="tx1"/>
                </a:solidFill>
              </a:rPr>
              <a:t>Final Vote</a:t>
            </a:r>
          </a:p>
        </p:txBody>
      </p:sp>
      <p:sp>
        <p:nvSpPr>
          <p:cNvPr id="26" name="Rectangle 25">
            <a:extLst>
              <a:ext uri="{FF2B5EF4-FFF2-40B4-BE49-F238E27FC236}">
                <a16:creationId xmlns:a16="http://schemas.microsoft.com/office/drawing/2014/main" id="{1F8B2DEA-B7D0-4A69-B8F5-04AA42D6E3B5}"/>
              </a:ext>
            </a:extLst>
          </p:cNvPr>
          <p:cNvSpPr/>
          <p:nvPr/>
        </p:nvSpPr>
        <p:spPr>
          <a:xfrm rot="5400000">
            <a:off x="4446881" y="3337988"/>
            <a:ext cx="967302" cy="179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forward</a:t>
            </a:r>
          </a:p>
        </p:txBody>
      </p:sp>
      <p:sp>
        <p:nvSpPr>
          <p:cNvPr id="13" name="Rectangle 12">
            <a:extLst>
              <a:ext uri="{FF2B5EF4-FFF2-40B4-BE49-F238E27FC236}">
                <a16:creationId xmlns:a16="http://schemas.microsoft.com/office/drawing/2014/main" id="{430683AA-0667-4688-B595-1C629C32F18B}"/>
              </a:ext>
            </a:extLst>
          </p:cNvPr>
          <p:cNvSpPr/>
          <p:nvPr/>
        </p:nvSpPr>
        <p:spPr>
          <a:xfrm>
            <a:off x="149843" y="3894971"/>
            <a:ext cx="527240" cy="94837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3</a:t>
            </a:r>
          </a:p>
        </p:txBody>
      </p:sp>
    </p:spTree>
    <p:extLst>
      <p:ext uri="{BB962C8B-B14F-4D97-AF65-F5344CB8AC3E}">
        <p14:creationId xmlns:p14="http://schemas.microsoft.com/office/powerpoint/2010/main" val="4111999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8">
            <a:extLst>
              <a:ext uri="{FF2B5EF4-FFF2-40B4-BE49-F238E27FC236}">
                <a16:creationId xmlns:a16="http://schemas.microsoft.com/office/drawing/2014/main" id="{1752721D-F206-40AC-80D3-BD32B926B4E9}"/>
              </a:ext>
            </a:extLst>
          </p:cNvPr>
          <p:cNvSpPr txBox="1">
            <a:spLocks/>
          </p:cNvSpPr>
          <p:nvPr/>
        </p:nvSpPr>
        <p:spPr>
          <a:xfrm>
            <a:off x="0" y="5919767"/>
            <a:ext cx="12192000" cy="94660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p>
        </p:txBody>
      </p:sp>
      <p:sp>
        <p:nvSpPr>
          <p:cNvPr id="24" name="Title 28">
            <a:extLst>
              <a:ext uri="{FF2B5EF4-FFF2-40B4-BE49-F238E27FC236}">
                <a16:creationId xmlns:a16="http://schemas.microsoft.com/office/drawing/2014/main" id="{A8DD8ACE-1A45-4F7E-9AA1-B94532A692CB}"/>
              </a:ext>
            </a:extLst>
          </p:cNvPr>
          <p:cNvSpPr txBox="1">
            <a:spLocks/>
          </p:cNvSpPr>
          <p:nvPr/>
        </p:nvSpPr>
        <p:spPr>
          <a:xfrm>
            <a:off x="859421" y="464944"/>
            <a:ext cx="10515600" cy="817421"/>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Protocol Amendment, Contract, &amp; Budget</a:t>
            </a:r>
          </a:p>
        </p:txBody>
      </p:sp>
      <p:cxnSp>
        <p:nvCxnSpPr>
          <p:cNvPr id="45" name="Connector: Elbow 44">
            <a:extLst>
              <a:ext uri="{FF2B5EF4-FFF2-40B4-BE49-F238E27FC236}">
                <a16:creationId xmlns:a16="http://schemas.microsoft.com/office/drawing/2014/main" id="{ACF1D913-539D-4156-8A42-147D9763D613}"/>
              </a:ext>
            </a:extLst>
          </p:cNvPr>
          <p:cNvCxnSpPr/>
          <p:nvPr/>
        </p:nvCxnSpPr>
        <p:spPr>
          <a:xfrm rot="10800000" flipV="1">
            <a:off x="726394" y="4397049"/>
            <a:ext cx="2040371" cy="448416"/>
          </a:xfrm>
          <a:prstGeom prst="bentConnector3">
            <a:avLst>
              <a:gd name="adj1" fmla="val 9984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4E4B072-B420-4601-8ABD-AACACBA7743F}"/>
              </a:ext>
            </a:extLst>
          </p:cNvPr>
          <p:cNvSpPr txBox="1"/>
          <p:nvPr/>
        </p:nvSpPr>
        <p:spPr>
          <a:xfrm>
            <a:off x="1063643" y="4176898"/>
            <a:ext cx="1099942" cy="276999"/>
          </a:xfrm>
          <a:prstGeom prst="rect">
            <a:avLst/>
          </a:prstGeom>
          <a:noFill/>
        </p:spPr>
        <p:txBody>
          <a:bodyPr wrap="square" rtlCol="0">
            <a:spAutoFit/>
          </a:bodyPr>
          <a:lstStyle/>
          <a:p>
            <a:pPr algn="ctr"/>
            <a:r>
              <a:rPr lang="en-US" sz="1200" dirty="0"/>
              <a:t>6. Approval</a:t>
            </a:r>
          </a:p>
        </p:txBody>
      </p:sp>
      <p:sp>
        <p:nvSpPr>
          <p:cNvPr id="39" name="TextBox 38">
            <a:extLst>
              <a:ext uri="{FF2B5EF4-FFF2-40B4-BE49-F238E27FC236}">
                <a16:creationId xmlns:a16="http://schemas.microsoft.com/office/drawing/2014/main" id="{84B55CA2-7D1C-4E79-9F71-5DFBDFBF1C7C}"/>
              </a:ext>
            </a:extLst>
          </p:cNvPr>
          <p:cNvSpPr txBox="1"/>
          <p:nvPr/>
        </p:nvSpPr>
        <p:spPr>
          <a:xfrm>
            <a:off x="804083" y="4882802"/>
            <a:ext cx="11069483" cy="1740897"/>
          </a:xfrm>
          <a:prstGeom prst="rect">
            <a:avLst/>
          </a:prstGeom>
          <a:solidFill>
            <a:srgbClr val="EAEAEA"/>
          </a:solidFill>
        </p:spPr>
        <p:txBody>
          <a:bodyPr wrap="square" rtlCol="0">
            <a:spAutoFit/>
          </a:bodyPr>
          <a:lstStyle/>
          <a:p>
            <a:endParaRPr lang="en-US" dirty="0"/>
          </a:p>
        </p:txBody>
      </p:sp>
      <p:sp>
        <p:nvSpPr>
          <p:cNvPr id="40" name="TextBox 39">
            <a:extLst>
              <a:ext uri="{FF2B5EF4-FFF2-40B4-BE49-F238E27FC236}">
                <a16:creationId xmlns:a16="http://schemas.microsoft.com/office/drawing/2014/main" id="{FD1757D3-993A-4CA5-8EBE-CD0B7984A9F4}"/>
              </a:ext>
            </a:extLst>
          </p:cNvPr>
          <p:cNvSpPr txBox="1"/>
          <p:nvPr/>
        </p:nvSpPr>
        <p:spPr>
          <a:xfrm>
            <a:off x="834524" y="4824118"/>
            <a:ext cx="2409913" cy="369332"/>
          </a:xfrm>
          <a:prstGeom prst="rect">
            <a:avLst/>
          </a:prstGeom>
          <a:noFill/>
        </p:spPr>
        <p:txBody>
          <a:bodyPr wrap="square" rtlCol="0">
            <a:spAutoFit/>
          </a:bodyPr>
          <a:lstStyle/>
          <a:p>
            <a:r>
              <a:rPr lang="en-US" dirty="0"/>
              <a:t>Protocol Amendment</a:t>
            </a:r>
          </a:p>
        </p:txBody>
      </p:sp>
      <p:sp>
        <p:nvSpPr>
          <p:cNvPr id="41" name="Rectangle 40">
            <a:extLst>
              <a:ext uri="{FF2B5EF4-FFF2-40B4-BE49-F238E27FC236}">
                <a16:creationId xmlns:a16="http://schemas.microsoft.com/office/drawing/2014/main" id="{C03A584A-B72E-49C4-96EC-4605B8ADA974}"/>
              </a:ext>
            </a:extLst>
          </p:cNvPr>
          <p:cNvSpPr/>
          <p:nvPr/>
        </p:nvSpPr>
        <p:spPr>
          <a:xfrm>
            <a:off x="858474" y="5222939"/>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SWOG Ops</a:t>
            </a:r>
          </a:p>
          <a:p>
            <a:pPr algn="ctr"/>
            <a:r>
              <a:rPr lang="en-US" sz="1400" dirty="0"/>
              <a:t>Protocol Project Manager </a:t>
            </a:r>
          </a:p>
        </p:txBody>
      </p:sp>
      <p:sp>
        <p:nvSpPr>
          <p:cNvPr id="42" name="Rectangle 41">
            <a:extLst>
              <a:ext uri="{FF2B5EF4-FFF2-40B4-BE49-F238E27FC236}">
                <a16:creationId xmlns:a16="http://schemas.microsoft.com/office/drawing/2014/main" id="{66DA63C5-2291-4194-A437-6F4B5E44A228}"/>
              </a:ext>
            </a:extLst>
          </p:cNvPr>
          <p:cNvSpPr/>
          <p:nvPr/>
        </p:nvSpPr>
        <p:spPr>
          <a:xfrm>
            <a:off x="868611" y="6069130"/>
            <a:ext cx="2179178" cy="40051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Contracts &amp; Budgets Team</a:t>
            </a:r>
          </a:p>
        </p:txBody>
      </p:sp>
      <p:cxnSp>
        <p:nvCxnSpPr>
          <p:cNvPr id="61" name="Straight Arrow Connector 60">
            <a:extLst>
              <a:ext uri="{FF2B5EF4-FFF2-40B4-BE49-F238E27FC236}">
                <a16:creationId xmlns:a16="http://schemas.microsoft.com/office/drawing/2014/main" id="{82B9C49B-0BE0-475D-9C8A-85931910AAC7}"/>
              </a:ext>
            </a:extLst>
          </p:cNvPr>
          <p:cNvCxnSpPr>
            <a:cxnSpLocks/>
          </p:cNvCxnSpPr>
          <p:nvPr/>
        </p:nvCxnSpPr>
        <p:spPr>
          <a:xfrm>
            <a:off x="3047789" y="5575634"/>
            <a:ext cx="2850087"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6501F819-22F4-42C4-ABBF-2ADB76DF6A28}"/>
              </a:ext>
            </a:extLst>
          </p:cNvPr>
          <p:cNvSpPr txBox="1"/>
          <p:nvPr/>
        </p:nvSpPr>
        <p:spPr>
          <a:xfrm>
            <a:off x="5897876" y="5239439"/>
            <a:ext cx="1601243" cy="1057077"/>
          </a:xfrm>
          <a:prstGeom prst="rect">
            <a:avLst/>
          </a:prstGeom>
          <a:solidFill>
            <a:srgbClr val="FFFF00"/>
          </a:solidFill>
        </p:spPr>
        <p:txBody>
          <a:bodyPr wrap="square" rtlCol="0" anchor="ctr">
            <a:noAutofit/>
          </a:bodyPr>
          <a:lstStyle/>
          <a:p>
            <a:pPr algn="ctr"/>
            <a:r>
              <a:rPr lang="en-US" dirty="0"/>
              <a:t>CTEP &amp; CIRB</a:t>
            </a:r>
          </a:p>
        </p:txBody>
      </p:sp>
      <p:cxnSp>
        <p:nvCxnSpPr>
          <p:cNvPr id="63" name="Straight Arrow Connector 62">
            <a:extLst>
              <a:ext uri="{FF2B5EF4-FFF2-40B4-BE49-F238E27FC236}">
                <a16:creationId xmlns:a16="http://schemas.microsoft.com/office/drawing/2014/main" id="{C6FD213E-166F-4398-A8E9-FB50EB5E24E1}"/>
              </a:ext>
            </a:extLst>
          </p:cNvPr>
          <p:cNvCxnSpPr>
            <a:cxnSpLocks/>
          </p:cNvCxnSpPr>
          <p:nvPr/>
        </p:nvCxnSpPr>
        <p:spPr>
          <a:xfrm>
            <a:off x="3057927" y="6146775"/>
            <a:ext cx="2839949"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12950C9-3302-4479-AE2B-5C8D03664CF8}"/>
              </a:ext>
            </a:extLst>
          </p:cNvPr>
          <p:cNvSpPr txBox="1"/>
          <p:nvPr/>
        </p:nvSpPr>
        <p:spPr>
          <a:xfrm>
            <a:off x="3112455" y="5101204"/>
            <a:ext cx="2702577" cy="1015663"/>
          </a:xfrm>
          <a:prstGeom prst="rect">
            <a:avLst/>
          </a:prstGeom>
          <a:noFill/>
        </p:spPr>
        <p:txBody>
          <a:bodyPr wrap="square" rtlCol="0">
            <a:spAutoFit/>
          </a:bodyPr>
          <a:lstStyle/>
          <a:p>
            <a:pPr algn="ctr"/>
            <a:r>
              <a:rPr lang="en-US" sz="1200" dirty="0"/>
              <a:t>7. Protocol Amendment submitted to PIO</a:t>
            </a:r>
          </a:p>
          <a:p>
            <a:pPr algn="ctr"/>
            <a:endParaRPr lang="en-US" sz="1200" dirty="0"/>
          </a:p>
          <a:p>
            <a:pPr algn="ctr"/>
            <a:endParaRPr lang="en-US" sz="1200" dirty="0"/>
          </a:p>
          <a:p>
            <a:pPr algn="ctr"/>
            <a:r>
              <a:rPr lang="en-US" sz="1200" dirty="0"/>
              <a:t>Contracts and funding are in place</a:t>
            </a:r>
          </a:p>
        </p:txBody>
      </p:sp>
      <p:cxnSp>
        <p:nvCxnSpPr>
          <p:cNvPr id="65" name="Straight Arrow Connector 64">
            <a:extLst>
              <a:ext uri="{FF2B5EF4-FFF2-40B4-BE49-F238E27FC236}">
                <a16:creationId xmlns:a16="http://schemas.microsoft.com/office/drawing/2014/main" id="{663EEFA7-B67A-47C2-A1DC-AF38364FD527}"/>
              </a:ext>
            </a:extLst>
          </p:cNvPr>
          <p:cNvCxnSpPr>
            <a:cxnSpLocks/>
          </p:cNvCxnSpPr>
          <p:nvPr/>
        </p:nvCxnSpPr>
        <p:spPr>
          <a:xfrm>
            <a:off x="7499119" y="5767977"/>
            <a:ext cx="503638"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6" name="Diamond 65">
            <a:extLst>
              <a:ext uri="{FF2B5EF4-FFF2-40B4-BE49-F238E27FC236}">
                <a16:creationId xmlns:a16="http://schemas.microsoft.com/office/drawing/2014/main" id="{8A60983E-4A9D-451A-AC31-40CA1DA530BA}"/>
              </a:ext>
            </a:extLst>
          </p:cNvPr>
          <p:cNvSpPr/>
          <p:nvPr/>
        </p:nvSpPr>
        <p:spPr>
          <a:xfrm>
            <a:off x="8010132" y="5401281"/>
            <a:ext cx="1289698" cy="713900"/>
          </a:xfrm>
          <a:prstGeom prst="diamond">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a:t>
            </a:r>
          </a:p>
        </p:txBody>
      </p:sp>
      <p:cxnSp>
        <p:nvCxnSpPr>
          <p:cNvPr id="67" name="Straight Arrow Connector 66">
            <a:extLst>
              <a:ext uri="{FF2B5EF4-FFF2-40B4-BE49-F238E27FC236}">
                <a16:creationId xmlns:a16="http://schemas.microsoft.com/office/drawing/2014/main" id="{A0341403-19A2-4CF9-B7A7-0782CBE2D72F}"/>
              </a:ext>
            </a:extLst>
          </p:cNvPr>
          <p:cNvCxnSpPr>
            <a:cxnSpLocks/>
            <a:stCxn id="66" idx="3"/>
          </p:cNvCxnSpPr>
          <p:nvPr/>
        </p:nvCxnSpPr>
        <p:spPr>
          <a:xfrm>
            <a:off x="9299830" y="5758231"/>
            <a:ext cx="1070112" cy="9746"/>
          </a:xfrm>
          <a:prstGeom prst="straightConnector1">
            <a:avLst/>
          </a:prstGeom>
          <a:ln w="254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B70EE72D-0CA3-4B4B-855F-EAC61E0924D8}"/>
              </a:ext>
            </a:extLst>
          </p:cNvPr>
          <p:cNvSpPr txBox="1"/>
          <p:nvPr/>
        </p:nvSpPr>
        <p:spPr>
          <a:xfrm>
            <a:off x="8951455" y="6133570"/>
            <a:ext cx="1571747" cy="461665"/>
          </a:xfrm>
          <a:prstGeom prst="rect">
            <a:avLst/>
          </a:prstGeom>
          <a:solidFill>
            <a:schemeClr val="bg1">
              <a:lumMod val="75000"/>
            </a:schemeClr>
          </a:solidFill>
        </p:spPr>
        <p:txBody>
          <a:bodyPr wrap="square" rtlCol="0">
            <a:spAutoFit/>
          </a:bodyPr>
          <a:lstStyle/>
          <a:p>
            <a:pPr algn="ctr"/>
            <a:r>
              <a:rPr lang="en-US" sz="1200" dirty="0"/>
              <a:t>Data transfer or </a:t>
            </a:r>
          </a:p>
          <a:p>
            <a:pPr algn="ctr"/>
            <a:r>
              <a:rPr lang="en-US" sz="1200" dirty="0"/>
              <a:t>ship specimens to lab</a:t>
            </a:r>
          </a:p>
        </p:txBody>
      </p:sp>
      <p:sp>
        <p:nvSpPr>
          <p:cNvPr id="69" name="TextBox 68">
            <a:extLst>
              <a:ext uri="{FF2B5EF4-FFF2-40B4-BE49-F238E27FC236}">
                <a16:creationId xmlns:a16="http://schemas.microsoft.com/office/drawing/2014/main" id="{19956EDA-28E0-4387-A607-AF03221168DA}"/>
              </a:ext>
            </a:extLst>
          </p:cNvPr>
          <p:cNvSpPr txBox="1"/>
          <p:nvPr/>
        </p:nvSpPr>
        <p:spPr>
          <a:xfrm>
            <a:off x="9304633" y="5492807"/>
            <a:ext cx="878812" cy="276999"/>
          </a:xfrm>
          <a:prstGeom prst="rect">
            <a:avLst/>
          </a:prstGeom>
          <a:noFill/>
        </p:spPr>
        <p:txBody>
          <a:bodyPr wrap="square" rtlCol="0">
            <a:spAutoFit/>
          </a:bodyPr>
          <a:lstStyle/>
          <a:p>
            <a:pPr algn="ctr"/>
            <a:r>
              <a:rPr lang="en-US" sz="1200" dirty="0"/>
              <a:t>approval</a:t>
            </a:r>
          </a:p>
        </p:txBody>
      </p:sp>
      <p:cxnSp>
        <p:nvCxnSpPr>
          <p:cNvPr id="70" name="Straight Connector 69">
            <a:extLst>
              <a:ext uri="{FF2B5EF4-FFF2-40B4-BE49-F238E27FC236}">
                <a16:creationId xmlns:a16="http://schemas.microsoft.com/office/drawing/2014/main" id="{BD6EEA77-30C5-4341-B296-17C5C733DBD3}"/>
              </a:ext>
            </a:extLst>
          </p:cNvPr>
          <p:cNvCxnSpPr>
            <a:cxnSpLocks/>
          </p:cNvCxnSpPr>
          <p:nvPr/>
        </p:nvCxnSpPr>
        <p:spPr>
          <a:xfrm flipH="1">
            <a:off x="8964876" y="5767977"/>
            <a:ext cx="446054" cy="365593"/>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5CC690C-FD3F-436E-89A1-57EF8A357EC1}"/>
              </a:ext>
            </a:extLst>
          </p:cNvPr>
          <p:cNvCxnSpPr>
            <a:cxnSpLocks/>
          </p:cNvCxnSpPr>
          <p:nvPr/>
        </p:nvCxnSpPr>
        <p:spPr>
          <a:xfrm>
            <a:off x="10047561" y="5758231"/>
            <a:ext cx="471338" cy="388544"/>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sp>
        <p:nvSpPr>
          <p:cNvPr id="72" name="Star: 5 Points 71">
            <a:extLst>
              <a:ext uri="{FF2B5EF4-FFF2-40B4-BE49-F238E27FC236}">
                <a16:creationId xmlns:a16="http://schemas.microsoft.com/office/drawing/2014/main" id="{9FC72B61-5A13-4965-9509-5ED816DBE825}"/>
              </a:ext>
            </a:extLst>
          </p:cNvPr>
          <p:cNvSpPr/>
          <p:nvPr/>
        </p:nvSpPr>
        <p:spPr>
          <a:xfrm>
            <a:off x="10119724" y="5001334"/>
            <a:ext cx="1767570" cy="1291827"/>
          </a:xfrm>
          <a:prstGeom prst="star5">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TM analysis begins</a:t>
            </a:r>
          </a:p>
        </p:txBody>
      </p:sp>
      <p:sp>
        <p:nvSpPr>
          <p:cNvPr id="73" name="Rectangle 72">
            <a:extLst>
              <a:ext uri="{FF2B5EF4-FFF2-40B4-BE49-F238E27FC236}">
                <a16:creationId xmlns:a16="http://schemas.microsoft.com/office/drawing/2014/main" id="{9E664DAE-0551-4DC6-A063-CB31ECEE08FE}"/>
              </a:ext>
            </a:extLst>
          </p:cNvPr>
          <p:cNvSpPr/>
          <p:nvPr/>
        </p:nvSpPr>
        <p:spPr>
          <a:xfrm>
            <a:off x="149843" y="4878250"/>
            <a:ext cx="527240" cy="170811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4</a:t>
            </a:r>
          </a:p>
        </p:txBody>
      </p:sp>
      <p:sp>
        <p:nvSpPr>
          <p:cNvPr id="74" name="Isosceles Triangle 73">
            <a:extLst>
              <a:ext uri="{FF2B5EF4-FFF2-40B4-BE49-F238E27FC236}">
                <a16:creationId xmlns:a16="http://schemas.microsoft.com/office/drawing/2014/main" id="{D8092E3F-169B-43CB-975C-5CE820E8CD72}"/>
              </a:ext>
            </a:extLst>
          </p:cNvPr>
          <p:cNvSpPr/>
          <p:nvPr/>
        </p:nvSpPr>
        <p:spPr>
          <a:xfrm>
            <a:off x="2491778" y="4122729"/>
            <a:ext cx="1099942" cy="548640"/>
          </a:xfrm>
          <a:prstGeom prst="triangle">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200" dirty="0">
                <a:solidFill>
                  <a:schemeClr val="tx1"/>
                </a:solidFill>
              </a:rPr>
              <a:t>Final Vote</a:t>
            </a:r>
          </a:p>
        </p:txBody>
      </p:sp>
    </p:spTree>
    <p:extLst>
      <p:ext uri="{BB962C8B-B14F-4D97-AF65-F5344CB8AC3E}">
        <p14:creationId xmlns:p14="http://schemas.microsoft.com/office/powerpoint/2010/main" val="2933461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28">
            <a:extLst>
              <a:ext uri="{FF2B5EF4-FFF2-40B4-BE49-F238E27FC236}">
                <a16:creationId xmlns:a16="http://schemas.microsoft.com/office/drawing/2014/main" id="{0762E26E-66A4-46DD-B175-B04DCF1CDC78}"/>
              </a:ext>
            </a:extLst>
          </p:cNvPr>
          <p:cNvSpPr txBox="1">
            <a:spLocks/>
          </p:cNvSpPr>
          <p:nvPr/>
        </p:nvSpPr>
        <p:spPr>
          <a:xfrm>
            <a:off x="0" y="5919767"/>
            <a:ext cx="12192000" cy="94660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p>
        </p:txBody>
      </p:sp>
      <p:sp>
        <p:nvSpPr>
          <p:cNvPr id="29" name="TextBox 28">
            <a:extLst>
              <a:ext uri="{FF2B5EF4-FFF2-40B4-BE49-F238E27FC236}">
                <a16:creationId xmlns:a16="http://schemas.microsoft.com/office/drawing/2014/main" id="{6B9E5203-FC8F-4A21-9667-9936069A7BED}"/>
              </a:ext>
            </a:extLst>
          </p:cNvPr>
          <p:cNvSpPr txBox="1"/>
          <p:nvPr/>
        </p:nvSpPr>
        <p:spPr>
          <a:xfrm>
            <a:off x="3050848" y="631791"/>
            <a:ext cx="4082031" cy="646331"/>
          </a:xfrm>
          <a:prstGeom prst="rect">
            <a:avLst/>
          </a:prstGeom>
          <a:noFill/>
        </p:spPr>
        <p:txBody>
          <a:bodyPr wrap="square" rtlCol="0">
            <a:spAutoFit/>
          </a:bodyPr>
          <a:lstStyle/>
          <a:p>
            <a:pPr algn="ctr"/>
            <a:r>
              <a:rPr lang="en-US" sz="1200" dirty="0"/>
              <a:t>3. Submit completed TM Proposal Form to </a:t>
            </a:r>
          </a:p>
          <a:p>
            <a:pPr algn="ctr"/>
            <a:r>
              <a:rPr lang="en-US" sz="1200" dirty="0"/>
              <a:t>TM/SL Committee + Stats.</a:t>
            </a:r>
          </a:p>
          <a:p>
            <a:pPr algn="ctr"/>
            <a:r>
              <a:rPr lang="en-US" sz="1200" dirty="0"/>
              <a:t>Present at TM/SL meeting.</a:t>
            </a:r>
          </a:p>
        </p:txBody>
      </p:sp>
      <p:sp>
        <p:nvSpPr>
          <p:cNvPr id="4" name="Rectangle 3">
            <a:extLst>
              <a:ext uri="{FF2B5EF4-FFF2-40B4-BE49-F238E27FC236}">
                <a16:creationId xmlns:a16="http://schemas.microsoft.com/office/drawing/2014/main" id="{BB28A2EB-6C0E-4B9C-8ACE-EBAEB91BCFC6}"/>
              </a:ext>
            </a:extLst>
          </p:cNvPr>
          <p:cNvSpPr/>
          <p:nvPr/>
        </p:nvSpPr>
        <p:spPr>
          <a:xfrm>
            <a:off x="7214765" y="577984"/>
            <a:ext cx="2050991" cy="1382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Translational Medicine &amp; Scientific Leadership Committee</a:t>
            </a:r>
          </a:p>
        </p:txBody>
      </p:sp>
      <p:sp>
        <p:nvSpPr>
          <p:cNvPr id="6" name="Rectangle 5">
            <a:extLst>
              <a:ext uri="{FF2B5EF4-FFF2-40B4-BE49-F238E27FC236}">
                <a16:creationId xmlns:a16="http://schemas.microsoft.com/office/drawing/2014/main" id="{10838C58-57A5-4208-9B27-390BAD1C5460}"/>
              </a:ext>
            </a:extLst>
          </p:cNvPr>
          <p:cNvSpPr/>
          <p:nvPr/>
        </p:nvSpPr>
        <p:spPr>
          <a:xfrm>
            <a:off x="868114" y="531600"/>
            <a:ext cx="2126479" cy="14292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Translational Medicine</a:t>
            </a:r>
          </a:p>
          <a:p>
            <a:pPr algn="ctr"/>
            <a:r>
              <a:rPr lang="en-US" sz="1400" dirty="0"/>
              <a:t>Principal Investigator</a:t>
            </a:r>
          </a:p>
        </p:txBody>
      </p:sp>
      <p:cxnSp>
        <p:nvCxnSpPr>
          <p:cNvPr id="8" name="Straight Arrow Connector 7">
            <a:extLst>
              <a:ext uri="{FF2B5EF4-FFF2-40B4-BE49-F238E27FC236}">
                <a16:creationId xmlns:a16="http://schemas.microsoft.com/office/drawing/2014/main" id="{78FE7792-E693-42F4-8B7A-468BE66EC84A}"/>
              </a:ext>
            </a:extLst>
          </p:cNvPr>
          <p:cNvCxnSpPr>
            <a:cxnSpLocks/>
          </p:cNvCxnSpPr>
          <p:nvPr/>
        </p:nvCxnSpPr>
        <p:spPr>
          <a:xfrm flipV="1">
            <a:off x="3083607" y="577984"/>
            <a:ext cx="4067797" cy="130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D24A111-15FD-46C5-AD2B-957C91AB4FFA}"/>
              </a:ext>
            </a:extLst>
          </p:cNvPr>
          <p:cNvSpPr/>
          <p:nvPr/>
        </p:nvSpPr>
        <p:spPr>
          <a:xfrm>
            <a:off x="4130799" y="2151713"/>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SWOG Ops</a:t>
            </a:r>
          </a:p>
          <a:p>
            <a:pPr algn="ctr"/>
            <a:r>
              <a:rPr lang="en-US" sz="1400" dirty="0"/>
              <a:t>Protocol Project Manager </a:t>
            </a:r>
          </a:p>
        </p:txBody>
      </p:sp>
      <p:sp>
        <p:nvSpPr>
          <p:cNvPr id="10" name="TextBox 9">
            <a:extLst>
              <a:ext uri="{FF2B5EF4-FFF2-40B4-BE49-F238E27FC236}">
                <a16:creationId xmlns:a16="http://schemas.microsoft.com/office/drawing/2014/main" id="{D5FE6201-B0DE-4740-9686-FB6C85B4FACD}"/>
              </a:ext>
            </a:extLst>
          </p:cNvPr>
          <p:cNvSpPr txBox="1"/>
          <p:nvPr/>
        </p:nvSpPr>
        <p:spPr>
          <a:xfrm>
            <a:off x="3341404" y="271638"/>
            <a:ext cx="3529413" cy="276999"/>
          </a:xfrm>
          <a:prstGeom prst="rect">
            <a:avLst/>
          </a:prstGeom>
          <a:noFill/>
        </p:spPr>
        <p:txBody>
          <a:bodyPr wrap="square" rtlCol="0">
            <a:spAutoFit/>
          </a:bodyPr>
          <a:lstStyle/>
          <a:p>
            <a:pPr algn="ctr"/>
            <a:r>
              <a:rPr lang="en-US" sz="1200" dirty="0"/>
              <a:t>1. Pre-proposal discussion</a:t>
            </a:r>
          </a:p>
        </p:txBody>
      </p:sp>
      <p:sp>
        <p:nvSpPr>
          <p:cNvPr id="13" name="Diamond 12">
            <a:extLst>
              <a:ext uri="{FF2B5EF4-FFF2-40B4-BE49-F238E27FC236}">
                <a16:creationId xmlns:a16="http://schemas.microsoft.com/office/drawing/2014/main" id="{1767647A-86E6-44D3-8EED-055D6F0AAF04}"/>
              </a:ext>
            </a:extLst>
          </p:cNvPr>
          <p:cNvSpPr/>
          <p:nvPr/>
        </p:nvSpPr>
        <p:spPr>
          <a:xfrm>
            <a:off x="7550655" y="2130009"/>
            <a:ext cx="1289698" cy="713900"/>
          </a:xfrm>
          <a:prstGeom prst="diamond">
            <a:avLst/>
          </a:prstGeom>
          <a:solidFill>
            <a:schemeClr val="accent1">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Review/Vote</a:t>
            </a:r>
          </a:p>
        </p:txBody>
      </p:sp>
      <p:cxnSp>
        <p:nvCxnSpPr>
          <p:cNvPr id="15" name="Straight Arrow Connector 14">
            <a:extLst>
              <a:ext uri="{FF2B5EF4-FFF2-40B4-BE49-F238E27FC236}">
                <a16:creationId xmlns:a16="http://schemas.microsoft.com/office/drawing/2014/main" id="{9E8C7C0A-697A-469E-ABEF-7900AB4527C7}"/>
              </a:ext>
            </a:extLst>
          </p:cNvPr>
          <p:cNvCxnSpPr>
            <a:cxnSpLocks/>
          </p:cNvCxnSpPr>
          <p:nvPr/>
        </p:nvCxnSpPr>
        <p:spPr>
          <a:xfrm>
            <a:off x="8032251" y="2000731"/>
            <a:ext cx="0" cy="22236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2BA1BE1-5646-41B3-89EF-2081FD9525BD}"/>
              </a:ext>
            </a:extLst>
          </p:cNvPr>
          <p:cNvCxnSpPr>
            <a:cxnSpLocks/>
            <a:stCxn id="13" idx="1"/>
            <a:endCxn id="9" idx="3"/>
          </p:cNvCxnSpPr>
          <p:nvPr/>
        </p:nvCxnSpPr>
        <p:spPr>
          <a:xfrm flipH="1" flipV="1">
            <a:off x="6309976" y="2479992"/>
            <a:ext cx="1240679" cy="696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CE667E-E4AD-42F2-B7C3-B3272E61BC86}"/>
              </a:ext>
            </a:extLst>
          </p:cNvPr>
          <p:cNvSpPr txBox="1"/>
          <p:nvPr/>
        </p:nvSpPr>
        <p:spPr>
          <a:xfrm>
            <a:off x="6661639" y="2196145"/>
            <a:ext cx="729893" cy="276999"/>
          </a:xfrm>
          <a:prstGeom prst="rect">
            <a:avLst/>
          </a:prstGeom>
          <a:noFill/>
        </p:spPr>
        <p:txBody>
          <a:bodyPr wrap="square" rtlCol="0">
            <a:spAutoFit/>
          </a:bodyPr>
          <a:lstStyle/>
          <a:p>
            <a:r>
              <a:rPr lang="en-US" sz="1200" dirty="0"/>
              <a:t>approve</a:t>
            </a:r>
          </a:p>
        </p:txBody>
      </p:sp>
      <p:cxnSp>
        <p:nvCxnSpPr>
          <p:cNvPr id="25" name="Connector: Elbow 24">
            <a:extLst>
              <a:ext uri="{FF2B5EF4-FFF2-40B4-BE49-F238E27FC236}">
                <a16:creationId xmlns:a16="http://schemas.microsoft.com/office/drawing/2014/main" id="{6C5AEAB8-FC43-4096-860C-6413263E7883}"/>
              </a:ext>
            </a:extLst>
          </p:cNvPr>
          <p:cNvCxnSpPr>
            <a:cxnSpLocks/>
            <a:stCxn id="9" idx="1"/>
            <a:endCxn id="6" idx="2"/>
          </p:cNvCxnSpPr>
          <p:nvPr/>
        </p:nvCxnSpPr>
        <p:spPr>
          <a:xfrm rot="10800000">
            <a:off x="1931355" y="1960828"/>
            <a:ext cx="2199445" cy="519165"/>
          </a:xfrm>
          <a:prstGeom prst="bentConnector2">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C99D52C-A826-4CCF-A2DB-149A82EBA471}"/>
              </a:ext>
            </a:extLst>
          </p:cNvPr>
          <p:cNvSpPr txBox="1"/>
          <p:nvPr/>
        </p:nvSpPr>
        <p:spPr>
          <a:xfrm>
            <a:off x="1998287" y="2043925"/>
            <a:ext cx="2126479" cy="461665"/>
          </a:xfrm>
          <a:prstGeom prst="rect">
            <a:avLst/>
          </a:prstGeom>
          <a:noFill/>
        </p:spPr>
        <p:txBody>
          <a:bodyPr wrap="square" rtlCol="0">
            <a:spAutoFit/>
          </a:bodyPr>
          <a:lstStyle/>
          <a:p>
            <a:pPr algn="ctr"/>
            <a:r>
              <a:rPr lang="en-US" sz="1200" dirty="0"/>
              <a:t>2. Provide TM Proposal Template Form</a:t>
            </a:r>
          </a:p>
        </p:txBody>
      </p:sp>
      <p:cxnSp>
        <p:nvCxnSpPr>
          <p:cNvPr id="28" name="Straight Arrow Connector 27">
            <a:extLst>
              <a:ext uri="{FF2B5EF4-FFF2-40B4-BE49-F238E27FC236}">
                <a16:creationId xmlns:a16="http://schemas.microsoft.com/office/drawing/2014/main" id="{0471B9F9-372C-45DC-8B2F-0131741A5ACA}"/>
              </a:ext>
            </a:extLst>
          </p:cNvPr>
          <p:cNvCxnSpPr>
            <a:cxnSpLocks/>
          </p:cNvCxnSpPr>
          <p:nvPr/>
        </p:nvCxnSpPr>
        <p:spPr>
          <a:xfrm flipV="1">
            <a:off x="3083607" y="1261837"/>
            <a:ext cx="4049272" cy="1628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47A19C6-D747-4DD4-AE21-0255221A573E}"/>
              </a:ext>
            </a:extLst>
          </p:cNvPr>
          <p:cNvGrpSpPr/>
          <p:nvPr/>
        </p:nvGrpSpPr>
        <p:grpSpPr>
          <a:xfrm>
            <a:off x="5681791" y="1255809"/>
            <a:ext cx="276999" cy="877051"/>
            <a:chOff x="5850863" y="1845500"/>
            <a:chExt cx="276999" cy="643071"/>
          </a:xfrm>
        </p:grpSpPr>
        <p:cxnSp>
          <p:nvCxnSpPr>
            <p:cNvPr id="31" name="Straight Arrow Connector 30">
              <a:extLst>
                <a:ext uri="{FF2B5EF4-FFF2-40B4-BE49-F238E27FC236}">
                  <a16:creationId xmlns:a16="http://schemas.microsoft.com/office/drawing/2014/main" id="{C0897DEA-BA02-4CF9-BBF4-093DB5542C85}"/>
                </a:ext>
              </a:extLst>
            </p:cNvPr>
            <p:cNvCxnSpPr>
              <a:cxnSpLocks/>
            </p:cNvCxnSpPr>
            <p:nvPr/>
          </p:nvCxnSpPr>
          <p:spPr>
            <a:xfrm>
              <a:off x="5893271" y="1845500"/>
              <a:ext cx="0" cy="64307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1ACF124-D323-454F-90BF-637E4A55A11F}"/>
                </a:ext>
              </a:extLst>
            </p:cNvPr>
            <p:cNvSpPr txBox="1"/>
            <p:nvPr/>
          </p:nvSpPr>
          <p:spPr>
            <a:xfrm rot="5400000">
              <a:off x="5873482" y="2042648"/>
              <a:ext cx="231762" cy="276999"/>
            </a:xfrm>
            <a:prstGeom prst="rect">
              <a:avLst/>
            </a:prstGeom>
            <a:noFill/>
          </p:spPr>
          <p:txBody>
            <a:bodyPr wrap="square" rtlCol="0">
              <a:spAutoFit/>
            </a:bodyPr>
            <a:lstStyle/>
            <a:p>
              <a:r>
                <a:rPr lang="en-US" sz="1200" dirty="0"/>
                <a:t>cc </a:t>
              </a:r>
            </a:p>
          </p:txBody>
        </p:sp>
      </p:grpSp>
      <p:cxnSp>
        <p:nvCxnSpPr>
          <p:cNvPr id="37" name="Connector: Elbow 36">
            <a:extLst>
              <a:ext uri="{FF2B5EF4-FFF2-40B4-BE49-F238E27FC236}">
                <a16:creationId xmlns:a16="http://schemas.microsoft.com/office/drawing/2014/main" id="{5F7B7124-4EE0-47A4-BA03-268C8B5D88AE}"/>
              </a:ext>
            </a:extLst>
          </p:cNvPr>
          <p:cNvCxnSpPr>
            <a:cxnSpLocks/>
          </p:cNvCxnSpPr>
          <p:nvPr/>
        </p:nvCxnSpPr>
        <p:spPr>
          <a:xfrm rot="10800000">
            <a:off x="887264" y="2000731"/>
            <a:ext cx="7360778" cy="1859336"/>
          </a:xfrm>
          <a:prstGeom prst="bentConnector3">
            <a:avLst>
              <a:gd name="adj1" fmla="val 100039"/>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Diamond 40">
            <a:extLst>
              <a:ext uri="{FF2B5EF4-FFF2-40B4-BE49-F238E27FC236}">
                <a16:creationId xmlns:a16="http://schemas.microsoft.com/office/drawing/2014/main" id="{E751FF01-4965-4BA2-A3A4-035387260329}"/>
              </a:ext>
            </a:extLst>
          </p:cNvPr>
          <p:cNvSpPr/>
          <p:nvPr/>
        </p:nvSpPr>
        <p:spPr>
          <a:xfrm>
            <a:off x="5053649" y="2967602"/>
            <a:ext cx="1383844" cy="664459"/>
          </a:xfrm>
          <a:prstGeom prst="diamond">
            <a:avLst/>
          </a:prstGeom>
          <a:solidFill>
            <a:srgbClr val="CC66FF">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a:t>
            </a:r>
            <a:endParaRPr lang="en-US" dirty="0">
              <a:solidFill>
                <a:schemeClr val="tx1"/>
              </a:solidFill>
            </a:endParaRPr>
          </a:p>
        </p:txBody>
      </p:sp>
      <p:cxnSp>
        <p:nvCxnSpPr>
          <p:cNvPr id="42" name="Straight Arrow Connector 41">
            <a:extLst>
              <a:ext uri="{FF2B5EF4-FFF2-40B4-BE49-F238E27FC236}">
                <a16:creationId xmlns:a16="http://schemas.microsoft.com/office/drawing/2014/main" id="{22CC7A98-2AFC-445F-AED3-B84D6CBCE177}"/>
              </a:ext>
            </a:extLst>
          </p:cNvPr>
          <p:cNvCxnSpPr>
            <a:cxnSpLocks/>
            <a:endCxn id="41" idx="0"/>
          </p:cNvCxnSpPr>
          <p:nvPr/>
        </p:nvCxnSpPr>
        <p:spPr>
          <a:xfrm>
            <a:off x="5745571" y="2813932"/>
            <a:ext cx="0" cy="15367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3" name="Diamond 72">
            <a:extLst>
              <a:ext uri="{FF2B5EF4-FFF2-40B4-BE49-F238E27FC236}">
                <a16:creationId xmlns:a16="http://schemas.microsoft.com/office/drawing/2014/main" id="{998DD08E-A8D2-449C-B8B1-0D4C503EFCFF}"/>
              </a:ext>
            </a:extLst>
          </p:cNvPr>
          <p:cNvSpPr/>
          <p:nvPr/>
        </p:nvSpPr>
        <p:spPr>
          <a:xfrm>
            <a:off x="10090437" y="2732837"/>
            <a:ext cx="1289697" cy="713899"/>
          </a:xfrm>
          <a:prstGeom prst="diamond">
            <a:avLst/>
          </a:prstGeom>
          <a:solidFill>
            <a:srgbClr val="FFCC66">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a:t>
            </a:r>
          </a:p>
        </p:txBody>
      </p:sp>
      <p:cxnSp>
        <p:nvCxnSpPr>
          <p:cNvPr id="74" name="Straight Arrow Connector 73">
            <a:extLst>
              <a:ext uri="{FF2B5EF4-FFF2-40B4-BE49-F238E27FC236}">
                <a16:creationId xmlns:a16="http://schemas.microsoft.com/office/drawing/2014/main" id="{B1E2BD6B-1786-44CF-93BD-7E361A37CB1C}"/>
              </a:ext>
            </a:extLst>
          </p:cNvPr>
          <p:cNvCxnSpPr>
            <a:cxnSpLocks/>
            <a:stCxn id="13" idx="3"/>
          </p:cNvCxnSpPr>
          <p:nvPr/>
        </p:nvCxnSpPr>
        <p:spPr>
          <a:xfrm flipV="1">
            <a:off x="8840353" y="2426121"/>
            <a:ext cx="1250465" cy="60838"/>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2609BE6-41EA-414A-93E4-56FDC142F972}"/>
              </a:ext>
            </a:extLst>
          </p:cNvPr>
          <p:cNvCxnSpPr>
            <a:cxnSpLocks/>
            <a:endCxn id="73" idx="0"/>
          </p:cNvCxnSpPr>
          <p:nvPr/>
        </p:nvCxnSpPr>
        <p:spPr>
          <a:xfrm>
            <a:off x="10735285" y="2473144"/>
            <a:ext cx="1" cy="25969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05967253-0D86-4D32-B5D6-FA106ED51F2F}"/>
              </a:ext>
            </a:extLst>
          </p:cNvPr>
          <p:cNvCxnSpPr>
            <a:cxnSpLocks/>
            <a:stCxn id="73" idx="2"/>
          </p:cNvCxnSpPr>
          <p:nvPr/>
        </p:nvCxnSpPr>
        <p:spPr>
          <a:xfrm rot="5400000">
            <a:off x="9274364" y="2401264"/>
            <a:ext cx="415451" cy="2506394"/>
          </a:xfrm>
          <a:prstGeom prst="bentConnector2">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828E3034-E4DB-46E2-8504-47DAC2B8F8C6}"/>
              </a:ext>
            </a:extLst>
          </p:cNvPr>
          <p:cNvCxnSpPr>
            <a:cxnSpLocks/>
          </p:cNvCxnSpPr>
          <p:nvPr/>
        </p:nvCxnSpPr>
        <p:spPr>
          <a:xfrm>
            <a:off x="3020325" y="1918318"/>
            <a:ext cx="1820221" cy="207799"/>
          </a:xfrm>
          <a:prstGeom prst="bentConnector3">
            <a:avLst>
              <a:gd name="adj1" fmla="val 100236"/>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E30D6CF-5D1A-4DFF-A8D0-755EFB5A402E}"/>
              </a:ext>
            </a:extLst>
          </p:cNvPr>
          <p:cNvSpPr txBox="1"/>
          <p:nvPr/>
        </p:nvSpPr>
        <p:spPr>
          <a:xfrm>
            <a:off x="3000546" y="1620082"/>
            <a:ext cx="2033887" cy="276999"/>
          </a:xfrm>
          <a:prstGeom prst="rect">
            <a:avLst/>
          </a:prstGeom>
          <a:noFill/>
        </p:spPr>
        <p:txBody>
          <a:bodyPr wrap="square" rtlCol="0">
            <a:spAutoFit/>
          </a:bodyPr>
          <a:lstStyle/>
          <a:p>
            <a:r>
              <a:rPr lang="en-US" sz="1200" dirty="0"/>
              <a:t>5. Send updated proposal</a:t>
            </a:r>
          </a:p>
        </p:txBody>
      </p:sp>
      <p:cxnSp>
        <p:nvCxnSpPr>
          <p:cNvPr id="141" name="Straight Arrow Connector 140">
            <a:extLst>
              <a:ext uri="{FF2B5EF4-FFF2-40B4-BE49-F238E27FC236}">
                <a16:creationId xmlns:a16="http://schemas.microsoft.com/office/drawing/2014/main" id="{8BE00256-6AF9-49C7-A1C6-E6E58782B085}"/>
              </a:ext>
            </a:extLst>
          </p:cNvPr>
          <p:cNvCxnSpPr>
            <a:cxnSpLocks/>
          </p:cNvCxnSpPr>
          <p:nvPr/>
        </p:nvCxnSpPr>
        <p:spPr>
          <a:xfrm>
            <a:off x="8405998" y="2000731"/>
            <a:ext cx="0" cy="22236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1" name="TextBox 220">
            <a:extLst>
              <a:ext uri="{FF2B5EF4-FFF2-40B4-BE49-F238E27FC236}">
                <a16:creationId xmlns:a16="http://schemas.microsoft.com/office/drawing/2014/main" id="{DD95EEA9-629D-4065-9811-D21D1F4A1D11}"/>
              </a:ext>
            </a:extLst>
          </p:cNvPr>
          <p:cNvSpPr txBox="1"/>
          <p:nvPr/>
        </p:nvSpPr>
        <p:spPr>
          <a:xfrm>
            <a:off x="804083" y="4882802"/>
            <a:ext cx="11069483" cy="1740897"/>
          </a:xfrm>
          <a:prstGeom prst="rect">
            <a:avLst/>
          </a:prstGeom>
          <a:solidFill>
            <a:srgbClr val="EAEAEA"/>
          </a:solidFill>
        </p:spPr>
        <p:txBody>
          <a:bodyPr wrap="square" rtlCol="0">
            <a:spAutoFit/>
          </a:bodyPr>
          <a:lstStyle/>
          <a:p>
            <a:endParaRPr lang="en-US" dirty="0"/>
          </a:p>
        </p:txBody>
      </p:sp>
      <p:sp>
        <p:nvSpPr>
          <p:cNvPr id="250" name="Rectangle 249">
            <a:extLst>
              <a:ext uri="{FF2B5EF4-FFF2-40B4-BE49-F238E27FC236}">
                <a16:creationId xmlns:a16="http://schemas.microsoft.com/office/drawing/2014/main" id="{99A6BBE5-16DE-4D61-8B0C-D0073F24B016}"/>
              </a:ext>
            </a:extLst>
          </p:cNvPr>
          <p:cNvSpPr/>
          <p:nvPr/>
        </p:nvSpPr>
        <p:spPr>
          <a:xfrm>
            <a:off x="4213077" y="4115740"/>
            <a:ext cx="1703122" cy="559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TM Approval Committee</a:t>
            </a:r>
          </a:p>
        </p:txBody>
      </p:sp>
      <p:cxnSp>
        <p:nvCxnSpPr>
          <p:cNvPr id="255" name="Straight Arrow Connector 254">
            <a:extLst>
              <a:ext uri="{FF2B5EF4-FFF2-40B4-BE49-F238E27FC236}">
                <a16:creationId xmlns:a16="http://schemas.microsoft.com/office/drawing/2014/main" id="{B09A05EA-E8B8-43B9-A69C-F217837A6056}"/>
              </a:ext>
            </a:extLst>
          </p:cNvPr>
          <p:cNvCxnSpPr>
            <a:cxnSpLocks/>
          </p:cNvCxnSpPr>
          <p:nvPr/>
        </p:nvCxnSpPr>
        <p:spPr>
          <a:xfrm>
            <a:off x="4812619" y="2808271"/>
            <a:ext cx="459" cy="1307469"/>
          </a:xfrm>
          <a:prstGeom prst="straightConnector1">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BC499407-D418-4585-9C88-D5E766072FDC}"/>
              </a:ext>
            </a:extLst>
          </p:cNvPr>
          <p:cNvCxnSpPr>
            <a:cxnSpLocks/>
            <a:stCxn id="250" idx="1"/>
            <a:endCxn id="296" idx="5"/>
          </p:cNvCxnSpPr>
          <p:nvPr/>
        </p:nvCxnSpPr>
        <p:spPr>
          <a:xfrm flipH="1">
            <a:off x="3316735" y="4395276"/>
            <a:ext cx="896342" cy="1773"/>
          </a:xfrm>
          <a:prstGeom prst="straightConnector1">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296" name="Isosceles Triangle 295">
            <a:extLst>
              <a:ext uri="{FF2B5EF4-FFF2-40B4-BE49-F238E27FC236}">
                <a16:creationId xmlns:a16="http://schemas.microsoft.com/office/drawing/2014/main" id="{5D64072A-FF4B-4621-AB3E-02F7C090D690}"/>
              </a:ext>
            </a:extLst>
          </p:cNvPr>
          <p:cNvSpPr/>
          <p:nvPr/>
        </p:nvSpPr>
        <p:spPr>
          <a:xfrm>
            <a:off x="2491778" y="4122729"/>
            <a:ext cx="1099942" cy="548640"/>
          </a:xfrm>
          <a:prstGeom prst="triangle">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200" dirty="0">
                <a:solidFill>
                  <a:schemeClr val="tx1"/>
                </a:solidFill>
              </a:rPr>
              <a:t>Final Vote</a:t>
            </a:r>
          </a:p>
        </p:txBody>
      </p:sp>
      <p:sp>
        <p:nvSpPr>
          <p:cNvPr id="298" name="Rectangle 297">
            <a:extLst>
              <a:ext uri="{FF2B5EF4-FFF2-40B4-BE49-F238E27FC236}">
                <a16:creationId xmlns:a16="http://schemas.microsoft.com/office/drawing/2014/main" id="{849D4B5F-80FD-4EC5-91FE-54D6FFD6AF16}"/>
              </a:ext>
            </a:extLst>
          </p:cNvPr>
          <p:cNvSpPr/>
          <p:nvPr/>
        </p:nvSpPr>
        <p:spPr>
          <a:xfrm rot="5400000">
            <a:off x="4446881" y="3337988"/>
            <a:ext cx="967302" cy="179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forward</a:t>
            </a:r>
          </a:p>
        </p:txBody>
      </p:sp>
      <p:sp>
        <p:nvSpPr>
          <p:cNvPr id="308" name="TextBox 307">
            <a:extLst>
              <a:ext uri="{FF2B5EF4-FFF2-40B4-BE49-F238E27FC236}">
                <a16:creationId xmlns:a16="http://schemas.microsoft.com/office/drawing/2014/main" id="{675C24A2-24DD-4606-9B53-111B38C1D7D6}"/>
              </a:ext>
            </a:extLst>
          </p:cNvPr>
          <p:cNvSpPr txBox="1"/>
          <p:nvPr/>
        </p:nvSpPr>
        <p:spPr>
          <a:xfrm>
            <a:off x="834524" y="4824118"/>
            <a:ext cx="2409913" cy="369332"/>
          </a:xfrm>
          <a:prstGeom prst="rect">
            <a:avLst/>
          </a:prstGeom>
          <a:noFill/>
        </p:spPr>
        <p:txBody>
          <a:bodyPr wrap="square" rtlCol="0">
            <a:spAutoFit/>
          </a:bodyPr>
          <a:lstStyle/>
          <a:p>
            <a:r>
              <a:rPr lang="en-US" dirty="0"/>
              <a:t>Protocol Amendment</a:t>
            </a:r>
          </a:p>
        </p:txBody>
      </p:sp>
      <p:cxnSp>
        <p:nvCxnSpPr>
          <p:cNvPr id="310" name="Connector: Elbow 309">
            <a:extLst>
              <a:ext uri="{FF2B5EF4-FFF2-40B4-BE49-F238E27FC236}">
                <a16:creationId xmlns:a16="http://schemas.microsoft.com/office/drawing/2014/main" id="{97E9FD0A-48CD-4435-9F08-0925C9C925FF}"/>
              </a:ext>
            </a:extLst>
          </p:cNvPr>
          <p:cNvCxnSpPr>
            <a:cxnSpLocks/>
            <a:stCxn id="296" idx="1"/>
          </p:cNvCxnSpPr>
          <p:nvPr/>
        </p:nvCxnSpPr>
        <p:spPr>
          <a:xfrm rot="10800000" flipV="1">
            <a:off x="1502040" y="4397049"/>
            <a:ext cx="1264724" cy="369332"/>
          </a:xfrm>
          <a:prstGeom prst="bentConnector3">
            <a:avLst>
              <a:gd name="adj1" fmla="val 99807"/>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2" name="TextBox 311">
            <a:extLst>
              <a:ext uri="{FF2B5EF4-FFF2-40B4-BE49-F238E27FC236}">
                <a16:creationId xmlns:a16="http://schemas.microsoft.com/office/drawing/2014/main" id="{E1E44B83-0421-41F5-8EE6-1F4C0AFFF471}"/>
              </a:ext>
            </a:extLst>
          </p:cNvPr>
          <p:cNvSpPr txBox="1"/>
          <p:nvPr/>
        </p:nvSpPr>
        <p:spPr>
          <a:xfrm>
            <a:off x="1446938" y="4158341"/>
            <a:ext cx="1099942" cy="276999"/>
          </a:xfrm>
          <a:prstGeom prst="rect">
            <a:avLst/>
          </a:prstGeom>
          <a:noFill/>
        </p:spPr>
        <p:txBody>
          <a:bodyPr wrap="square" rtlCol="0">
            <a:spAutoFit/>
          </a:bodyPr>
          <a:lstStyle/>
          <a:p>
            <a:pPr algn="ctr"/>
            <a:r>
              <a:rPr lang="en-US" sz="1200" dirty="0"/>
              <a:t>6. Approval</a:t>
            </a:r>
          </a:p>
        </p:txBody>
      </p:sp>
      <p:sp>
        <p:nvSpPr>
          <p:cNvPr id="313" name="Rectangle 312">
            <a:extLst>
              <a:ext uri="{FF2B5EF4-FFF2-40B4-BE49-F238E27FC236}">
                <a16:creationId xmlns:a16="http://schemas.microsoft.com/office/drawing/2014/main" id="{1D5E33FA-593C-404A-80ED-4672260D9F20}"/>
              </a:ext>
            </a:extLst>
          </p:cNvPr>
          <p:cNvSpPr/>
          <p:nvPr/>
        </p:nvSpPr>
        <p:spPr>
          <a:xfrm>
            <a:off x="858474" y="5222939"/>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SWOG Ops</a:t>
            </a:r>
          </a:p>
          <a:p>
            <a:pPr algn="ctr"/>
            <a:r>
              <a:rPr lang="en-US" sz="1400" dirty="0"/>
              <a:t>Protocol Project Manager </a:t>
            </a:r>
          </a:p>
        </p:txBody>
      </p:sp>
      <p:sp>
        <p:nvSpPr>
          <p:cNvPr id="314" name="Rectangle 313">
            <a:extLst>
              <a:ext uri="{FF2B5EF4-FFF2-40B4-BE49-F238E27FC236}">
                <a16:creationId xmlns:a16="http://schemas.microsoft.com/office/drawing/2014/main" id="{01E17960-30E7-4B79-B01B-77F30A91D2E7}"/>
              </a:ext>
            </a:extLst>
          </p:cNvPr>
          <p:cNvSpPr/>
          <p:nvPr/>
        </p:nvSpPr>
        <p:spPr>
          <a:xfrm>
            <a:off x="868611" y="6069130"/>
            <a:ext cx="2179178" cy="40051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Contracts &amp; Budgets Team</a:t>
            </a:r>
          </a:p>
        </p:txBody>
      </p:sp>
      <p:cxnSp>
        <p:nvCxnSpPr>
          <p:cNvPr id="316" name="Straight Arrow Connector 315">
            <a:extLst>
              <a:ext uri="{FF2B5EF4-FFF2-40B4-BE49-F238E27FC236}">
                <a16:creationId xmlns:a16="http://schemas.microsoft.com/office/drawing/2014/main" id="{C99BE7F1-07C9-467A-B5CE-883190182BA2}"/>
              </a:ext>
            </a:extLst>
          </p:cNvPr>
          <p:cNvCxnSpPr>
            <a:cxnSpLocks/>
          </p:cNvCxnSpPr>
          <p:nvPr/>
        </p:nvCxnSpPr>
        <p:spPr>
          <a:xfrm>
            <a:off x="3047789" y="5575634"/>
            <a:ext cx="2850087"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7" name="TextBox 316">
            <a:extLst>
              <a:ext uri="{FF2B5EF4-FFF2-40B4-BE49-F238E27FC236}">
                <a16:creationId xmlns:a16="http://schemas.microsoft.com/office/drawing/2014/main" id="{8E71A7E7-E4A4-463B-A4D7-05231CA3C2D7}"/>
              </a:ext>
            </a:extLst>
          </p:cNvPr>
          <p:cNvSpPr txBox="1"/>
          <p:nvPr/>
        </p:nvSpPr>
        <p:spPr>
          <a:xfrm>
            <a:off x="5897876" y="5239439"/>
            <a:ext cx="1601243" cy="1057077"/>
          </a:xfrm>
          <a:prstGeom prst="rect">
            <a:avLst/>
          </a:prstGeom>
          <a:solidFill>
            <a:srgbClr val="FFFF00"/>
          </a:solidFill>
        </p:spPr>
        <p:txBody>
          <a:bodyPr wrap="square" rtlCol="0" anchor="ctr">
            <a:noAutofit/>
          </a:bodyPr>
          <a:lstStyle/>
          <a:p>
            <a:pPr algn="ctr"/>
            <a:r>
              <a:rPr lang="en-US" dirty="0"/>
              <a:t>CTEP &amp; CIRB</a:t>
            </a:r>
          </a:p>
        </p:txBody>
      </p:sp>
      <p:cxnSp>
        <p:nvCxnSpPr>
          <p:cNvPr id="319" name="Straight Arrow Connector 318">
            <a:extLst>
              <a:ext uri="{FF2B5EF4-FFF2-40B4-BE49-F238E27FC236}">
                <a16:creationId xmlns:a16="http://schemas.microsoft.com/office/drawing/2014/main" id="{7D24A1FC-F413-475A-832C-E9C6DB602D56}"/>
              </a:ext>
            </a:extLst>
          </p:cNvPr>
          <p:cNvCxnSpPr>
            <a:cxnSpLocks/>
          </p:cNvCxnSpPr>
          <p:nvPr/>
        </p:nvCxnSpPr>
        <p:spPr>
          <a:xfrm>
            <a:off x="3057927" y="6146775"/>
            <a:ext cx="2839949"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96187185-ED1D-4CE4-AD91-52F1434672EA}"/>
              </a:ext>
            </a:extLst>
          </p:cNvPr>
          <p:cNvSpPr txBox="1"/>
          <p:nvPr/>
        </p:nvSpPr>
        <p:spPr>
          <a:xfrm>
            <a:off x="3112455" y="5101204"/>
            <a:ext cx="2702577" cy="1015663"/>
          </a:xfrm>
          <a:prstGeom prst="rect">
            <a:avLst/>
          </a:prstGeom>
          <a:noFill/>
        </p:spPr>
        <p:txBody>
          <a:bodyPr wrap="square" rtlCol="0">
            <a:spAutoFit/>
          </a:bodyPr>
          <a:lstStyle/>
          <a:p>
            <a:pPr algn="ctr"/>
            <a:r>
              <a:rPr lang="en-US" sz="1200" dirty="0"/>
              <a:t>7. Protocol Amendment submitted to PIO</a:t>
            </a:r>
          </a:p>
          <a:p>
            <a:pPr algn="ctr"/>
            <a:endParaRPr lang="en-US" sz="1200" dirty="0"/>
          </a:p>
          <a:p>
            <a:pPr algn="ctr"/>
            <a:endParaRPr lang="en-US" sz="1200" dirty="0"/>
          </a:p>
          <a:p>
            <a:pPr algn="ctr"/>
            <a:r>
              <a:rPr lang="en-US" sz="1200" dirty="0"/>
              <a:t>Contracts and funding are in place</a:t>
            </a:r>
          </a:p>
        </p:txBody>
      </p:sp>
      <p:cxnSp>
        <p:nvCxnSpPr>
          <p:cNvPr id="322" name="Straight Arrow Connector 321">
            <a:extLst>
              <a:ext uri="{FF2B5EF4-FFF2-40B4-BE49-F238E27FC236}">
                <a16:creationId xmlns:a16="http://schemas.microsoft.com/office/drawing/2014/main" id="{77E8C510-A5B4-4F3E-85C8-7A40D6CDB5F5}"/>
              </a:ext>
            </a:extLst>
          </p:cNvPr>
          <p:cNvCxnSpPr>
            <a:cxnSpLocks/>
          </p:cNvCxnSpPr>
          <p:nvPr/>
        </p:nvCxnSpPr>
        <p:spPr>
          <a:xfrm>
            <a:off x="7499119" y="5767977"/>
            <a:ext cx="503638"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8" name="Diamond 327">
            <a:extLst>
              <a:ext uri="{FF2B5EF4-FFF2-40B4-BE49-F238E27FC236}">
                <a16:creationId xmlns:a16="http://schemas.microsoft.com/office/drawing/2014/main" id="{3C018FE9-5B94-4984-A528-5C471B60670B}"/>
              </a:ext>
            </a:extLst>
          </p:cNvPr>
          <p:cNvSpPr/>
          <p:nvPr/>
        </p:nvSpPr>
        <p:spPr>
          <a:xfrm>
            <a:off x="8010132" y="5401281"/>
            <a:ext cx="1289698" cy="713900"/>
          </a:xfrm>
          <a:prstGeom prst="diamond">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a:t>
            </a:r>
          </a:p>
        </p:txBody>
      </p:sp>
      <p:cxnSp>
        <p:nvCxnSpPr>
          <p:cNvPr id="331" name="Straight Arrow Connector 330">
            <a:extLst>
              <a:ext uri="{FF2B5EF4-FFF2-40B4-BE49-F238E27FC236}">
                <a16:creationId xmlns:a16="http://schemas.microsoft.com/office/drawing/2014/main" id="{5FC3A621-68FC-4B4F-9407-6DC1F095F32E}"/>
              </a:ext>
            </a:extLst>
          </p:cNvPr>
          <p:cNvCxnSpPr>
            <a:cxnSpLocks/>
            <a:stCxn id="328" idx="3"/>
          </p:cNvCxnSpPr>
          <p:nvPr/>
        </p:nvCxnSpPr>
        <p:spPr>
          <a:xfrm>
            <a:off x="9299830" y="5758231"/>
            <a:ext cx="1070112" cy="9746"/>
          </a:xfrm>
          <a:prstGeom prst="straightConnector1">
            <a:avLst/>
          </a:prstGeom>
          <a:ln w="254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669A96-4DB5-4661-93DE-1F0D845DF57F}"/>
              </a:ext>
            </a:extLst>
          </p:cNvPr>
          <p:cNvSpPr txBox="1"/>
          <p:nvPr/>
        </p:nvSpPr>
        <p:spPr>
          <a:xfrm>
            <a:off x="8951455" y="6133570"/>
            <a:ext cx="1571747" cy="461665"/>
          </a:xfrm>
          <a:prstGeom prst="rect">
            <a:avLst/>
          </a:prstGeom>
          <a:solidFill>
            <a:schemeClr val="bg1">
              <a:lumMod val="75000"/>
            </a:schemeClr>
          </a:solidFill>
        </p:spPr>
        <p:txBody>
          <a:bodyPr wrap="square" rtlCol="0">
            <a:spAutoFit/>
          </a:bodyPr>
          <a:lstStyle/>
          <a:p>
            <a:pPr algn="ctr"/>
            <a:r>
              <a:rPr lang="en-US" sz="1200" dirty="0"/>
              <a:t>Data transfer or </a:t>
            </a:r>
          </a:p>
          <a:p>
            <a:pPr algn="ctr"/>
            <a:r>
              <a:rPr lang="en-US" sz="1200" dirty="0"/>
              <a:t>ship specimens to lab</a:t>
            </a:r>
          </a:p>
        </p:txBody>
      </p:sp>
      <p:sp>
        <p:nvSpPr>
          <p:cNvPr id="333" name="TextBox 332">
            <a:extLst>
              <a:ext uri="{FF2B5EF4-FFF2-40B4-BE49-F238E27FC236}">
                <a16:creationId xmlns:a16="http://schemas.microsoft.com/office/drawing/2014/main" id="{0ABEDD50-8A86-44CF-86FB-5E30062FC931}"/>
              </a:ext>
            </a:extLst>
          </p:cNvPr>
          <p:cNvSpPr txBox="1"/>
          <p:nvPr/>
        </p:nvSpPr>
        <p:spPr>
          <a:xfrm>
            <a:off x="9304633" y="5492807"/>
            <a:ext cx="878812" cy="276999"/>
          </a:xfrm>
          <a:prstGeom prst="rect">
            <a:avLst/>
          </a:prstGeom>
          <a:noFill/>
        </p:spPr>
        <p:txBody>
          <a:bodyPr wrap="square" rtlCol="0">
            <a:spAutoFit/>
          </a:bodyPr>
          <a:lstStyle/>
          <a:p>
            <a:pPr algn="ctr"/>
            <a:r>
              <a:rPr lang="en-US" sz="1200" dirty="0"/>
              <a:t>approval</a:t>
            </a:r>
          </a:p>
        </p:txBody>
      </p:sp>
      <p:cxnSp>
        <p:nvCxnSpPr>
          <p:cNvPr id="3" name="Straight Connector 2">
            <a:extLst>
              <a:ext uri="{FF2B5EF4-FFF2-40B4-BE49-F238E27FC236}">
                <a16:creationId xmlns:a16="http://schemas.microsoft.com/office/drawing/2014/main" id="{A4FF15A2-D9E9-4D6A-A3F6-0A1A6EFD8169}"/>
              </a:ext>
            </a:extLst>
          </p:cNvPr>
          <p:cNvCxnSpPr>
            <a:cxnSpLocks/>
          </p:cNvCxnSpPr>
          <p:nvPr/>
        </p:nvCxnSpPr>
        <p:spPr>
          <a:xfrm flipH="1">
            <a:off x="8964876" y="5767977"/>
            <a:ext cx="446054" cy="365593"/>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414B717-9960-4E0A-BE8A-97DE53A0DD3F}"/>
              </a:ext>
            </a:extLst>
          </p:cNvPr>
          <p:cNvCxnSpPr>
            <a:cxnSpLocks/>
          </p:cNvCxnSpPr>
          <p:nvPr/>
        </p:nvCxnSpPr>
        <p:spPr>
          <a:xfrm>
            <a:off x="10047561" y="5758231"/>
            <a:ext cx="471338" cy="388544"/>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sp>
        <p:nvSpPr>
          <p:cNvPr id="329" name="Star: 5 Points 328">
            <a:extLst>
              <a:ext uri="{FF2B5EF4-FFF2-40B4-BE49-F238E27FC236}">
                <a16:creationId xmlns:a16="http://schemas.microsoft.com/office/drawing/2014/main" id="{14B80926-518C-48A4-8F86-8C94179D66D8}"/>
              </a:ext>
            </a:extLst>
          </p:cNvPr>
          <p:cNvSpPr/>
          <p:nvPr/>
        </p:nvSpPr>
        <p:spPr>
          <a:xfrm>
            <a:off x="10119724" y="5001334"/>
            <a:ext cx="1767570" cy="1291827"/>
          </a:xfrm>
          <a:prstGeom prst="star5">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TM analysis begins</a:t>
            </a:r>
          </a:p>
        </p:txBody>
      </p:sp>
      <p:cxnSp>
        <p:nvCxnSpPr>
          <p:cNvPr id="226" name="Straight Arrow Connector 225">
            <a:extLst>
              <a:ext uri="{FF2B5EF4-FFF2-40B4-BE49-F238E27FC236}">
                <a16:creationId xmlns:a16="http://schemas.microsoft.com/office/drawing/2014/main" id="{F7CFA78F-0CC5-4BA7-8E66-9B8A06B2CFB1}"/>
              </a:ext>
            </a:extLst>
          </p:cNvPr>
          <p:cNvCxnSpPr>
            <a:cxnSpLocks/>
          </p:cNvCxnSpPr>
          <p:nvPr/>
        </p:nvCxnSpPr>
        <p:spPr>
          <a:xfrm>
            <a:off x="8189543" y="2846627"/>
            <a:ext cx="0" cy="39597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1DCF87B0-A5CB-40CA-A943-359468D9B9A1}"/>
              </a:ext>
            </a:extLst>
          </p:cNvPr>
          <p:cNvCxnSpPr>
            <a:cxnSpLocks/>
          </p:cNvCxnSpPr>
          <p:nvPr/>
        </p:nvCxnSpPr>
        <p:spPr>
          <a:xfrm flipH="1" flipV="1">
            <a:off x="2325374" y="1640174"/>
            <a:ext cx="5864169" cy="160242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D82A20D6-7686-455A-BD10-DB06561548C3}"/>
              </a:ext>
            </a:extLst>
          </p:cNvPr>
          <p:cNvCxnSpPr>
            <a:stCxn id="41" idx="2"/>
          </p:cNvCxnSpPr>
          <p:nvPr/>
        </p:nvCxnSpPr>
        <p:spPr>
          <a:xfrm flipH="1">
            <a:off x="5741682" y="3632061"/>
            <a:ext cx="3889" cy="228007"/>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66C196D3-52E2-4C71-9561-09406768410E}"/>
              </a:ext>
            </a:extLst>
          </p:cNvPr>
          <p:cNvSpPr/>
          <p:nvPr/>
        </p:nvSpPr>
        <p:spPr>
          <a:xfrm>
            <a:off x="929049" y="2916767"/>
            <a:ext cx="2811141" cy="909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 TM/SL voting outcome sent </a:t>
            </a:r>
          </a:p>
          <a:p>
            <a:pPr algn="ctr"/>
            <a:r>
              <a:rPr lang="en-US" sz="1200" dirty="0">
                <a:solidFill>
                  <a:schemeClr val="tx1"/>
                </a:solidFill>
              </a:rPr>
              <a:t>&amp;</a:t>
            </a:r>
          </a:p>
          <a:p>
            <a:pPr algn="ctr"/>
            <a:r>
              <a:rPr lang="en-US" sz="1200" dirty="0">
                <a:solidFill>
                  <a:schemeClr val="tx1"/>
                </a:solidFill>
              </a:rPr>
              <a:t> Comments/Suggestions to PI from: </a:t>
            </a:r>
          </a:p>
          <a:p>
            <a:pPr algn="ctr"/>
            <a:r>
              <a:rPr lang="en-US" sz="1200" dirty="0">
                <a:solidFill>
                  <a:schemeClr val="tx1"/>
                </a:solidFill>
              </a:rPr>
              <a:t>TM/SL scientific reviewers, statistician, Protocol PM</a:t>
            </a:r>
          </a:p>
        </p:txBody>
      </p:sp>
      <p:sp>
        <p:nvSpPr>
          <p:cNvPr id="67" name="TextBox 66">
            <a:extLst>
              <a:ext uri="{FF2B5EF4-FFF2-40B4-BE49-F238E27FC236}">
                <a16:creationId xmlns:a16="http://schemas.microsoft.com/office/drawing/2014/main" id="{670D4E0D-B964-4BD1-9040-59BDA4CA9F76}"/>
              </a:ext>
            </a:extLst>
          </p:cNvPr>
          <p:cNvSpPr txBox="1"/>
          <p:nvPr/>
        </p:nvSpPr>
        <p:spPr>
          <a:xfrm>
            <a:off x="10085476" y="1918318"/>
            <a:ext cx="1341690" cy="646331"/>
          </a:xfrm>
          <a:prstGeom prst="rect">
            <a:avLst/>
          </a:prstGeom>
          <a:solidFill>
            <a:srgbClr val="FF9933"/>
          </a:solidFill>
        </p:spPr>
        <p:txBody>
          <a:bodyPr wrap="square" rtlCol="0">
            <a:spAutoFit/>
          </a:bodyPr>
          <a:lstStyle/>
          <a:p>
            <a:pPr algn="ctr"/>
            <a:r>
              <a:rPr lang="en-US" dirty="0">
                <a:solidFill>
                  <a:schemeClr val="bg1"/>
                </a:solidFill>
              </a:rPr>
              <a:t>Statistician/</a:t>
            </a:r>
          </a:p>
          <a:p>
            <a:pPr algn="ctr"/>
            <a:r>
              <a:rPr lang="en-US" dirty="0">
                <a:solidFill>
                  <a:schemeClr val="bg1"/>
                </a:solidFill>
              </a:rPr>
              <a:t>Stats PRC</a:t>
            </a:r>
          </a:p>
        </p:txBody>
      </p:sp>
      <p:sp>
        <p:nvSpPr>
          <p:cNvPr id="2" name="Rectangle 1">
            <a:extLst>
              <a:ext uri="{FF2B5EF4-FFF2-40B4-BE49-F238E27FC236}">
                <a16:creationId xmlns:a16="http://schemas.microsoft.com/office/drawing/2014/main" id="{C7D9ABA5-B855-4055-8FBA-B84CE37F8A6D}"/>
              </a:ext>
            </a:extLst>
          </p:cNvPr>
          <p:cNvSpPr/>
          <p:nvPr/>
        </p:nvSpPr>
        <p:spPr>
          <a:xfrm>
            <a:off x="143465" y="543808"/>
            <a:ext cx="527240" cy="193618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59" name="Rectangle 58">
            <a:extLst>
              <a:ext uri="{FF2B5EF4-FFF2-40B4-BE49-F238E27FC236}">
                <a16:creationId xmlns:a16="http://schemas.microsoft.com/office/drawing/2014/main" id="{63D51730-7F54-491F-9437-3A4B7983E945}"/>
              </a:ext>
            </a:extLst>
          </p:cNvPr>
          <p:cNvSpPr/>
          <p:nvPr/>
        </p:nvSpPr>
        <p:spPr>
          <a:xfrm>
            <a:off x="152096" y="2514894"/>
            <a:ext cx="515855" cy="134517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2</a:t>
            </a:r>
          </a:p>
        </p:txBody>
      </p:sp>
      <p:sp>
        <p:nvSpPr>
          <p:cNvPr id="61" name="Rectangle 60">
            <a:extLst>
              <a:ext uri="{FF2B5EF4-FFF2-40B4-BE49-F238E27FC236}">
                <a16:creationId xmlns:a16="http://schemas.microsoft.com/office/drawing/2014/main" id="{76381686-0E13-4EB2-8FA2-1BE745814B42}"/>
              </a:ext>
            </a:extLst>
          </p:cNvPr>
          <p:cNvSpPr/>
          <p:nvPr/>
        </p:nvSpPr>
        <p:spPr>
          <a:xfrm>
            <a:off x="149843" y="3894971"/>
            <a:ext cx="527240" cy="94837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3</a:t>
            </a:r>
          </a:p>
        </p:txBody>
      </p:sp>
      <p:sp>
        <p:nvSpPr>
          <p:cNvPr id="62" name="Rectangle 61">
            <a:extLst>
              <a:ext uri="{FF2B5EF4-FFF2-40B4-BE49-F238E27FC236}">
                <a16:creationId xmlns:a16="http://schemas.microsoft.com/office/drawing/2014/main" id="{ED929D6D-A5A8-4F45-9A92-3A88C616EEAD}"/>
              </a:ext>
            </a:extLst>
          </p:cNvPr>
          <p:cNvSpPr/>
          <p:nvPr/>
        </p:nvSpPr>
        <p:spPr>
          <a:xfrm>
            <a:off x="149843" y="4878250"/>
            <a:ext cx="527240" cy="170811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4</a:t>
            </a:r>
          </a:p>
        </p:txBody>
      </p:sp>
      <p:sp>
        <p:nvSpPr>
          <p:cNvPr id="63" name="TextBox 62">
            <a:extLst>
              <a:ext uri="{FF2B5EF4-FFF2-40B4-BE49-F238E27FC236}">
                <a16:creationId xmlns:a16="http://schemas.microsoft.com/office/drawing/2014/main" id="{7EAE8AE5-F713-4C36-BB8A-DF7E4AFB77E5}"/>
              </a:ext>
            </a:extLst>
          </p:cNvPr>
          <p:cNvSpPr txBox="1"/>
          <p:nvPr/>
        </p:nvSpPr>
        <p:spPr>
          <a:xfrm>
            <a:off x="9100638" y="2179541"/>
            <a:ext cx="729893" cy="276999"/>
          </a:xfrm>
          <a:prstGeom prst="rect">
            <a:avLst/>
          </a:prstGeom>
          <a:noFill/>
        </p:spPr>
        <p:txBody>
          <a:bodyPr wrap="square" rtlCol="0">
            <a:spAutoFit/>
          </a:bodyPr>
          <a:lstStyle/>
          <a:p>
            <a:r>
              <a:rPr lang="en-US" sz="1200" dirty="0"/>
              <a:t>approve</a:t>
            </a:r>
          </a:p>
        </p:txBody>
      </p:sp>
      <p:sp>
        <p:nvSpPr>
          <p:cNvPr id="14" name="TextBox 13">
            <a:extLst>
              <a:ext uri="{FF2B5EF4-FFF2-40B4-BE49-F238E27FC236}">
                <a16:creationId xmlns:a16="http://schemas.microsoft.com/office/drawing/2014/main" id="{12FE470D-B599-4751-AD37-9966C838E077}"/>
              </a:ext>
            </a:extLst>
          </p:cNvPr>
          <p:cNvSpPr txBox="1"/>
          <p:nvPr/>
        </p:nvSpPr>
        <p:spPr>
          <a:xfrm>
            <a:off x="8165145" y="2828108"/>
            <a:ext cx="1578894" cy="461665"/>
          </a:xfrm>
          <a:prstGeom prst="rect">
            <a:avLst/>
          </a:prstGeom>
          <a:noFill/>
        </p:spPr>
        <p:txBody>
          <a:bodyPr wrap="none" rtlCol="0">
            <a:spAutoFit/>
          </a:bodyPr>
          <a:lstStyle/>
          <a:p>
            <a:r>
              <a:rPr lang="en-US" sz="1200" dirty="0"/>
              <a:t>requires modification/</a:t>
            </a:r>
          </a:p>
          <a:p>
            <a:r>
              <a:rPr lang="en-US" sz="1200" dirty="0"/>
              <a:t>disapprove</a:t>
            </a:r>
          </a:p>
        </p:txBody>
      </p:sp>
    </p:spTree>
    <p:extLst>
      <p:ext uri="{BB962C8B-B14F-4D97-AF65-F5344CB8AC3E}">
        <p14:creationId xmlns:p14="http://schemas.microsoft.com/office/powerpoint/2010/main" val="3346976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19221-C187-417E-AE5C-1337372FBF6B}"/>
              </a:ext>
            </a:extLst>
          </p:cNvPr>
          <p:cNvSpPr>
            <a:spLocks noGrp="1"/>
          </p:cNvSpPr>
          <p:nvPr>
            <p:ph type="title"/>
          </p:nvPr>
        </p:nvSpPr>
        <p:spPr/>
        <p:txBody>
          <a:bodyPr/>
          <a:lstStyle/>
          <a:p>
            <a:r>
              <a:rPr lang="en-US" dirty="0"/>
              <a:t>TM proposals and funding </a:t>
            </a:r>
          </a:p>
        </p:txBody>
      </p:sp>
      <p:sp>
        <p:nvSpPr>
          <p:cNvPr id="3" name="Content Placeholder 2">
            <a:extLst>
              <a:ext uri="{FF2B5EF4-FFF2-40B4-BE49-F238E27FC236}">
                <a16:creationId xmlns:a16="http://schemas.microsoft.com/office/drawing/2014/main" id="{B7D24089-D564-4FED-BE39-511B46EFB733}"/>
              </a:ext>
            </a:extLst>
          </p:cNvPr>
          <p:cNvSpPr>
            <a:spLocks noGrp="1"/>
          </p:cNvSpPr>
          <p:nvPr>
            <p:ph idx="1"/>
          </p:nvPr>
        </p:nvSpPr>
        <p:spPr/>
        <p:txBody>
          <a:bodyPr>
            <a:normAutofit/>
          </a:bodyPr>
          <a:lstStyle/>
          <a:p>
            <a:r>
              <a:rPr lang="en-US" sz="2800" dirty="0">
                <a:latin typeface="Helvetica" panose="020B0604020202020204" pitchFamily="34" charset="0"/>
                <a:cs typeface="Helvetica" panose="020B0604020202020204" pitchFamily="34" charset="0"/>
              </a:rPr>
              <a:t>Priority for use of biospecimens: validation studies and hypothesis-based research vs. exploratory analyses</a:t>
            </a:r>
          </a:p>
          <a:p>
            <a:r>
              <a:rPr lang="en-US" sz="2800" dirty="0">
                <a:latin typeface="Helvetica" panose="020B0604020202020204" pitchFamily="34" charset="0"/>
                <a:cs typeface="Helvetica" panose="020B0604020202020204" pitchFamily="34" charset="0"/>
              </a:rPr>
              <a:t>Secondary use of data (genomic, digital pathology, etc.) has a lower bar since resources are not being exhausted</a:t>
            </a:r>
          </a:p>
          <a:p>
            <a:r>
              <a:rPr lang="en-US" sz="2800" dirty="0">
                <a:latin typeface="Helvetica" panose="020B0604020202020204" pitchFamily="34" charset="0"/>
                <a:cs typeface="Helvetica" panose="020B0604020202020204" pitchFamily="34" charset="0"/>
              </a:rPr>
              <a:t>Proposals with funding secured or available are favored</a:t>
            </a:r>
          </a:p>
          <a:p>
            <a:pPr marL="460375" lvl="1" indent="-260350">
              <a:buFont typeface="Courier New" panose="02070309020205020404" pitchFamily="49" charset="0"/>
              <a:buChar char="o"/>
            </a:pPr>
            <a:r>
              <a:rPr lang="en-US" sz="2600" dirty="0">
                <a:latin typeface="Helvetica" panose="020B0604020202020204" pitchFamily="34" charset="0"/>
                <a:cs typeface="Helvetica" panose="020B0604020202020204" pitchFamily="34" charset="0"/>
              </a:rPr>
              <a:t>Example funding opportunity: NIH/NCI FOA PAR-20-313 and 314</a:t>
            </a:r>
          </a:p>
          <a:p>
            <a:endParaRPr lang="en-US" sz="2800" dirty="0">
              <a:latin typeface="Helvetica" panose="020B0604020202020204" pitchFamily="34"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C64CA49A-AF3A-42C4-9ADA-A18E37C3C110}"/>
              </a:ext>
            </a:extLst>
          </p:cNvPr>
          <p:cNvSpPr>
            <a:spLocks noGrp="1"/>
          </p:cNvSpPr>
          <p:nvPr>
            <p:ph type="sldNum" sz="quarter" idx="12"/>
          </p:nvPr>
        </p:nvSpPr>
        <p:spPr/>
        <p:txBody>
          <a:bodyPr/>
          <a:lstStyle/>
          <a:p>
            <a:r>
              <a:rPr lang="en-US"/>
              <a:t>Slide: </a:t>
            </a:r>
            <a:fld id="{629637A9-119A-49DA-BD12-AAC58B377D80}" type="slidenum">
              <a:rPr lang="en-US" smtClean="0"/>
              <a:pPr/>
              <a:t>29</a:t>
            </a:fld>
            <a:endParaRPr lang="en-US" dirty="0"/>
          </a:p>
        </p:txBody>
      </p:sp>
    </p:spTree>
    <p:extLst>
      <p:ext uri="{BB962C8B-B14F-4D97-AF65-F5344CB8AC3E}">
        <p14:creationId xmlns:p14="http://schemas.microsoft.com/office/powerpoint/2010/main" val="1511751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a:xfrm>
            <a:off x="60959" y="94003"/>
            <a:ext cx="12131041" cy="1456386"/>
          </a:xfrm>
        </p:spPr>
        <p:txBody>
          <a:bodyPr/>
          <a:lstStyle/>
          <a:p>
            <a:r>
              <a:rPr lang="en-US" dirty="0"/>
              <a:t>My Vision for Leading the SWOG Lung Committee</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noAutofit/>
          </a:bodyPr>
          <a:lstStyle/>
          <a:p>
            <a:pPr>
              <a:spcBef>
                <a:spcPts val="0"/>
              </a:spcBef>
              <a:spcAft>
                <a:spcPts val="0"/>
              </a:spcAft>
            </a:pPr>
            <a:r>
              <a:rPr lang="en-US" sz="2800" dirty="0">
                <a:solidFill>
                  <a:schemeClr val="tx1"/>
                </a:solidFill>
                <a:effectLst/>
                <a:latin typeface="Calibri" panose="020F0502020204030204" pitchFamily="34" charset="0"/>
                <a:ea typeface="Times New Roman" panose="02020603050405020304" pitchFamily="18" charset="0"/>
              </a:rPr>
              <a:t>Ushering in new treatment paradigms. </a:t>
            </a:r>
          </a:p>
          <a:p>
            <a:pPr>
              <a:spcBef>
                <a:spcPts val="0"/>
              </a:spcBef>
              <a:spcAft>
                <a:spcPts val="0"/>
              </a:spcAft>
            </a:pPr>
            <a:endParaRPr lang="en-US" sz="2800" dirty="0">
              <a:solidFill>
                <a:schemeClr val="tx1"/>
              </a:solidFill>
              <a:effectLst/>
              <a:latin typeface="Calibri" panose="020F0502020204030204" pitchFamily="34" charset="0"/>
              <a:ea typeface="Times New Roman" panose="02020603050405020304" pitchFamily="18" charset="0"/>
            </a:endParaRPr>
          </a:p>
          <a:p>
            <a:pPr>
              <a:spcBef>
                <a:spcPts val="0"/>
              </a:spcBef>
              <a:spcAft>
                <a:spcPts val="0"/>
              </a:spcAft>
            </a:pPr>
            <a:r>
              <a:rPr lang="en-US" sz="2800" dirty="0">
                <a:solidFill>
                  <a:schemeClr val="tx1"/>
                </a:solidFill>
                <a:effectLst/>
                <a:latin typeface="Calibri" panose="020F0502020204030204" pitchFamily="34" charset="0"/>
                <a:ea typeface="Times New Roman" panose="02020603050405020304" pitchFamily="18" charset="0"/>
              </a:rPr>
              <a:t>Reaching more diverse patient populations, by initially gaining an understanding of current state and then in turn identifying what opportunities exist for expanding our reach. </a:t>
            </a:r>
          </a:p>
          <a:p>
            <a:pPr>
              <a:spcBef>
                <a:spcPts val="0"/>
              </a:spcBef>
              <a:spcAft>
                <a:spcPts val="0"/>
              </a:spcAft>
            </a:pPr>
            <a:endParaRPr lang="en-US" sz="2800" dirty="0">
              <a:solidFill>
                <a:schemeClr val="tx1"/>
              </a:solidFill>
              <a:effectLst/>
              <a:latin typeface="Calibri" panose="020F0502020204030204" pitchFamily="34" charset="0"/>
              <a:ea typeface="Times New Roman" panose="02020603050405020304" pitchFamily="18" charset="0"/>
            </a:endParaRPr>
          </a:p>
          <a:p>
            <a:pPr>
              <a:spcBef>
                <a:spcPts val="0"/>
              </a:spcBef>
              <a:spcAft>
                <a:spcPts val="0"/>
              </a:spcAft>
            </a:pPr>
            <a:r>
              <a:rPr lang="en-US" sz="2800" dirty="0">
                <a:solidFill>
                  <a:schemeClr val="tx1"/>
                </a:solidFill>
                <a:effectLst/>
                <a:latin typeface="Calibri" panose="020F0502020204030204" pitchFamily="34" charset="0"/>
                <a:ea typeface="Times New Roman" panose="02020603050405020304" pitchFamily="18" charset="0"/>
              </a:rPr>
              <a:t>Cultivating the careers and ideas from our Junior investigators with an intentional focus on underrepresented minority researchers. </a:t>
            </a:r>
            <a:endParaRPr lang="en-US" sz="2800" dirty="0">
              <a:solidFill>
                <a:schemeClr val="tx1"/>
              </a:solidFill>
            </a:endParaRPr>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r>
              <a:rPr lang="en-US"/>
              <a:t>Slide: </a:t>
            </a:r>
            <a:fld id="{629637A9-119A-49DA-BD12-AAC58B377D80}" type="slidenum">
              <a:rPr lang="en-US" smtClean="0"/>
              <a:pPr/>
              <a:t>3</a:t>
            </a:fld>
            <a:endParaRPr lang="en-US" dirty="0"/>
          </a:p>
        </p:txBody>
      </p:sp>
    </p:spTree>
    <p:extLst>
      <p:ext uri="{BB962C8B-B14F-4D97-AF65-F5344CB8AC3E}">
        <p14:creationId xmlns:p14="http://schemas.microsoft.com/office/powerpoint/2010/main" val="561170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3D869-673F-45A4-8CAF-0DFA755CB61C}"/>
              </a:ext>
            </a:extLst>
          </p:cNvPr>
          <p:cNvSpPr>
            <a:spLocks noGrp="1"/>
          </p:cNvSpPr>
          <p:nvPr>
            <p:ph type="title"/>
          </p:nvPr>
        </p:nvSpPr>
        <p:spPr/>
        <p:txBody>
          <a:bodyPr/>
          <a:lstStyle/>
          <a:p>
            <a:r>
              <a:rPr lang="en-US" dirty="0">
                <a:cs typeface="Helvetica" panose="020B0604020202020204" pitchFamily="34" charset="0"/>
              </a:rPr>
              <a:t>FOA PAR-20-313 and 314</a:t>
            </a:r>
          </a:p>
        </p:txBody>
      </p:sp>
      <p:sp>
        <p:nvSpPr>
          <p:cNvPr id="3" name="Content Placeholder 2">
            <a:extLst>
              <a:ext uri="{FF2B5EF4-FFF2-40B4-BE49-F238E27FC236}">
                <a16:creationId xmlns:a16="http://schemas.microsoft.com/office/drawing/2014/main" id="{A51EAC7B-61B7-4A3A-A957-8CE036B9EE07}"/>
              </a:ext>
            </a:extLst>
          </p:cNvPr>
          <p:cNvSpPr>
            <a:spLocks noGrp="1"/>
          </p:cNvSpPr>
          <p:nvPr>
            <p:ph idx="1"/>
          </p:nvPr>
        </p:nvSpPr>
        <p:spPr/>
        <p:txBody>
          <a:bodyPr>
            <a:normAutofit/>
          </a:bodyPr>
          <a:lstStyle/>
          <a:p>
            <a:r>
              <a:rPr lang="en-US" sz="3200" dirty="0">
                <a:effectLst/>
                <a:latin typeface="Helvetica" panose="020B0604020202020204" pitchFamily="34" charset="0"/>
                <a:ea typeface="Times New Roman" panose="02020603050405020304" pitchFamily="18" charset="0"/>
                <a:cs typeface="Calibri" panose="020F0502020204030204" pitchFamily="34" charset="0"/>
              </a:rPr>
              <a:t>Assay Validation of High-Quality Markers for Clinical Studies in Cancer (UH2/UH3 Clinical Trial Not Allowed)</a:t>
            </a:r>
          </a:p>
          <a:p>
            <a:pPr marL="461963" lvl="1" indent="-261938">
              <a:buFont typeface="Courier New" panose="02070309020205020404" pitchFamily="49" charset="0"/>
              <a:buChar char="o"/>
            </a:pPr>
            <a:r>
              <a:rPr lang="en-US" sz="2800" dirty="0">
                <a:latin typeface="Helvetica" panose="020B0604020202020204" pitchFamily="34" charset="0"/>
                <a:ea typeface="Times New Roman" panose="02020603050405020304" pitchFamily="18" charset="0"/>
                <a:cs typeface="Calibri" panose="020F0502020204030204" pitchFamily="34" charset="0"/>
              </a:rPr>
              <a:t>UH2 phase (analytical validation): up to $200K DC/year, up to $275K DC/total over 2 years</a:t>
            </a:r>
          </a:p>
          <a:p>
            <a:pPr marL="461963" lvl="1" indent="-261938">
              <a:buFont typeface="Courier New" panose="02070309020205020404" pitchFamily="49" charset="0"/>
              <a:buChar char="o"/>
            </a:pPr>
            <a:r>
              <a:rPr lang="en-US" sz="2800" dirty="0">
                <a:effectLst/>
                <a:latin typeface="Helvetica" panose="020B0604020202020204" pitchFamily="34" charset="0"/>
                <a:ea typeface="Times New Roman" panose="02020603050405020304" pitchFamily="18" charset="0"/>
                <a:cs typeface="Calibri" panose="020F0502020204030204" pitchFamily="34" charset="0"/>
              </a:rPr>
              <a:t>UH3 phase (clinical validation)</a:t>
            </a:r>
            <a:r>
              <a:rPr lang="en-US" sz="2800" dirty="0">
                <a:latin typeface="Helvetica" panose="020B0604020202020204" pitchFamily="34" charset="0"/>
                <a:ea typeface="Times New Roman" panose="02020603050405020304" pitchFamily="18" charset="0"/>
                <a:cs typeface="Calibri" panose="020F0502020204030204" pitchFamily="34" charset="0"/>
              </a:rPr>
              <a:t>: up to $250K DC/year x up to 3 years</a:t>
            </a:r>
            <a:endParaRPr lang="en-US" sz="2800" dirty="0">
              <a:effectLst/>
              <a:latin typeface="Helvetica" panose="020B0604020202020204" pitchFamily="34" charset="0"/>
              <a:ea typeface="Times New Roman" panose="02020603050405020304" pitchFamily="18" charset="0"/>
              <a:cs typeface="Calibri" panose="020F0502020204030204" pitchFamily="34" charset="0"/>
            </a:endParaRPr>
          </a:p>
          <a:p>
            <a:r>
              <a:rPr lang="en-US" sz="3200" dirty="0">
                <a:effectLst/>
                <a:latin typeface="Helvetica" panose="020B0604020202020204" pitchFamily="34" charset="0"/>
                <a:ea typeface="Times New Roman" panose="02020603050405020304" pitchFamily="18" charset="0"/>
                <a:cs typeface="Calibri" panose="020F0502020204030204" pitchFamily="34" charset="0"/>
              </a:rPr>
              <a:t>Application dates: 7/11/22, 10/11/22, 2/14/23, 7/10/23, 10/10/23</a:t>
            </a:r>
          </a:p>
        </p:txBody>
      </p:sp>
    </p:spTree>
    <p:extLst>
      <p:ext uri="{BB962C8B-B14F-4D97-AF65-F5344CB8AC3E}">
        <p14:creationId xmlns:p14="http://schemas.microsoft.com/office/powerpoint/2010/main" val="3129141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9C3D8-470A-45E0-83DF-B67082061140}"/>
              </a:ext>
            </a:extLst>
          </p:cNvPr>
          <p:cNvSpPr>
            <a:spLocks noGrp="1"/>
          </p:cNvSpPr>
          <p:nvPr>
            <p:ph type="title"/>
          </p:nvPr>
        </p:nvSpPr>
        <p:spPr/>
        <p:txBody>
          <a:bodyPr/>
          <a:lstStyle/>
          <a:p>
            <a:r>
              <a:rPr lang="en-US" dirty="0">
                <a:cs typeface="Helvetica" panose="020B0604020202020204" pitchFamily="34" charset="0"/>
              </a:rPr>
              <a:t>UH2/3 project characteristics</a:t>
            </a:r>
          </a:p>
        </p:txBody>
      </p:sp>
      <p:sp>
        <p:nvSpPr>
          <p:cNvPr id="3" name="Content Placeholder 2">
            <a:extLst>
              <a:ext uri="{FF2B5EF4-FFF2-40B4-BE49-F238E27FC236}">
                <a16:creationId xmlns:a16="http://schemas.microsoft.com/office/drawing/2014/main" id="{1841BD06-726E-44C6-B79E-B008787A2C0F}"/>
              </a:ext>
            </a:extLst>
          </p:cNvPr>
          <p:cNvSpPr>
            <a:spLocks noGrp="1"/>
          </p:cNvSpPr>
          <p:nvPr>
            <p:ph idx="1"/>
          </p:nvPr>
        </p:nvSpPr>
        <p:spPr/>
        <p:txBody>
          <a:bodyPr>
            <a:noAutofit/>
          </a:bodyPr>
          <a:lstStyle/>
          <a:p>
            <a:r>
              <a:rPr lang="en-US" sz="2800" dirty="0">
                <a:latin typeface="Helvetica" panose="020B0604020202020204" pitchFamily="34" charset="0"/>
                <a:cs typeface="Helvetica" panose="020B0604020202020204" pitchFamily="34" charset="0"/>
              </a:rPr>
              <a:t>Assays whose marker/classifier is likely to be used in treatment trials</a:t>
            </a:r>
          </a:p>
          <a:p>
            <a:r>
              <a:rPr lang="en-US" sz="2800" dirty="0">
                <a:latin typeface="Helvetica" panose="020B0604020202020204" pitchFamily="34" charset="0"/>
                <a:cs typeface="Helvetica" panose="020B0604020202020204" pitchFamily="34" charset="0"/>
              </a:rPr>
              <a:t>Technologies already in use or soon to be approved for use in clinical laboratories</a:t>
            </a:r>
          </a:p>
          <a:p>
            <a:r>
              <a:rPr lang="en-US" sz="2800" dirty="0">
                <a:latin typeface="Helvetica" panose="020B0604020202020204" pitchFamily="34" charset="0"/>
                <a:cs typeface="Helvetica" panose="020B0604020202020204" pitchFamily="34" charset="0"/>
              </a:rPr>
              <a:t>Applications to improve standardization or harmonization of assays among laboratories for use in clinical trials are appropriate</a:t>
            </a:r>
          </a:p>
          <a:p>
            <a:r>
              <a:rPr lang="en-US" sz="2800" dirty="0">
                <a:latin typeface="Helvetica" panose="020B0604020202020204" pitchFamily="34" charset="0"/>
                <a:cs typeface="Helvetica" panose="020B0604020202020204" pitchFamily="34" charset="0"/>
              </a:rPr>
              <a:t>Must have a working assay(s) using human specimens</a:t>
            </a:r>
          </a:p>
        </p:txBody>
      </p:sp>
    </p:spTree>
    <p:extLst>
      <p:ext uri="{BB962C8B-B14F-4D97-AF65-F5344CB8AC3E}">
        <p14:creationId xmlns:p14="http://schemas.microsoft.com/office/powerpoint/2010/main" val="1891268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7976-D08A-4015-96CA-5EB561B6248C}"/>
              </a:ext>
            </a:extLst>
          </p:cNvPr>
          <p:cNvSpPr>
            <a:spLocks noGrp="1"/>
          </p:cNvSpPr>
          <p:nvPr>
            <p:ph type="title"/>
          </p:nvPr>
        </p:nvSpPr>
        <p:spPr/>
        <p:txBody>
          <a:bodyPr/>
          <a:lstStyle/>
          <a:p>
            <a:r>
              <a:rPr lang="en-US" dirty="0"/>
              <a:t>S1900A TM analyses (J. Riess) </a:t>
            </a:r>
          </a:p>
        </p:txBody>
      </p:sp>
      <p:sp>
        <p:nvSpPr>
          <p:cNvPr id="3" name="Content Placeholder 2">
            <a:extLst>
              <a:ext uri="{FF2B5EF4-FFF2-40B4-BE49-F238E27FC236}">
                <a16:creationId xmlns:a16="http://schemas.microsoft.com/office/drawing/2014/main" id="{38F3D3FF-7035-4CD0-ADCE-3CF906C9BCC4}"/>
              </a:ext>
            </a:extLst>
          </p:cNvPr>
          <p:cNvSpPr>
            <a:spLocks noGrp="1"/>
          </p:cNvSpPr>
          <p:nvPr>
            <p:ph idx="1"/>
          </p:nvPr>
        </p:nvSpPr>
        <p:spPr>
          <a:xfrm>
            <a:off x="6895652" y="1845734"/>
            <a:ext cx="4686748" cy="4023360"/>
          </a:xfrm>
        </p:spPr>
        <p:txBody>
          <a:bodyPr/>
          <a:lstStyle/>
          <a:p>
            <a:r>
              <a:rPr lang="en-US" dirty="0"/>
              <a:t>Amendment submitted to CTEP to analyze:</a:t>
            </a:r>
          </a:p>
          <a:p>
            <a:pPr marL="457200" lvl="1" indent="-257175">
              <a:buFont typeface="Courier New" panose="02070309020205020404" pitchFamily="49" charset="0"/>
              <a:buChar char="o"/>
            </a:pPr>
            <a:r>
              <a:rPr lang="en-US" dirty="0"/>
              <a:t>Frequency of reversion mutations in BRCA1/2 and other homologous recombination deficiency (HRD) genes</a:t>
            </a:r>
          </a:p>
          <a:p>
            <a:pPr marL="457200" lvl="1" indent="-257175">
              <a:buFont typeface="Courier New" panose="02070309020205020404" pitchFamily="49" charset="0"/>
              <a:buChar char="o"/>
            </a:pPr>
            <a:r>
              <a:rPr lang="en-US" dirty="0"/>
              <a:t>Concordance of BRCA1/2 and other HRD gene mutations in plasma and tissue</a:t>
            </a:r>
          </a:p>
          <a:p>
            <a:pPr marL="457200" lvl="1" indent="-257175">
              <a:buFont typeface="Courier New" panose="02070309020205020404" pitchFamily="49" charset="0"/>
              <a:buChar char="o"/>
            </a:pPr>
            <a:r>
              <a:rPr lang="en-US" dirty="0"/>
              <a:t>Clinical outcomes of homozygous or heterozygous BRCA1/2 and other HRD gene mutations detected by </a:t>
            </a:r>
            <a:r>
              <a:rPr lang="en-US" dirty="0" err="1"/>
              <a:t>ctDNA</a:t>
            </a:r>
            <a:endParaRPr lang="en-US" dirty="0"/>
          </a:p>
          <a:p>
            <a:pPr marL="457200" lvl="1" indent="-257175">
              <a:buFont typeface="Courier New" panose="02070309020205020404" pitchFamily="49" charset="0"/>
              <a:buChar char="o"/>
            </a:pPr>
            <a:r>
              <a:rPr lang="en-US" dirty="0"/>
              <a:t>Association of reversion mutations with de novo or acquired resistance to rucaparib</a:t>
            </a:r>
          </a:p>
          <a:p>
            <a:pPr marL="457200" lvl="1" indent="-257175">
              <a:buFont typeface="Courier New" panose="02070309020205020404" pitchFamily="49" charset="0"/>
              <a:buChar char="o"/>
            </a:pPr>
            <a:r>
              <a:rPr lang="en-US" dirty="0"/>
              <a:t>Changes in </a:t>
            </a:r>
            <a:r>
              <a:rPr lang="en-US" dirty="0" err="1"/>
              <a:t>ctDNA</a:t>
            </a:r>
            <a:r>
              <a:rPr lang="en-US" dirty="0"/>
              <a:t> variant allele frequency</a:t>
            </a:r>
          </a:p>
          <a:p>
            <a:pPr marL="457200" lvl="1" indent="-257175">
              <a:buFont typeface="Courier New" panose="02070309020205020404" pitchFamily="49" charset="0"/>
              <a:buChar char="o"/>
            </a:pPr>
            <a:r>
              <a:rPr lang="en-US" dirty="0"/>
              <a:t>Association of clinical outcomes with the FM HRDv2 signature and gene mutations</a:t>
            </a:r>
          </a:p>
        </p:txBody>
      </p:sp>
      <p:sp>
        <p:nvSpPr>
          <p:cNvPr id="4" name="Slide Number Placeholder 3">
            <a:extLst>
              <a:ext uri="{FF2B5EF4-FFF2-40B4-BE49-F238E27FC236}">
                <a16:creationId xmlns:a16="http://schemas.microsoft.com/office/drawing/2014/main" id="{5CABC6C1-7F85-4402-9F4E-EFD8CA60E96E}"/>
              </a:ext>
            </a:extLst>
          </p:cNvPr>
          <p:cNvSpPr>
            <a:spLocks noGrp="1"/>
          </p:cNvSpPr>
          <p:nvPr>
            <p:ph type="sldNum" sz="quarter" idx="12"/>
          </p:nvPr>
        </p:nvSpPr>
        <p:spPr/>
        <p:txBody>
          <a:bodyPr/>
          <a:lstStyle/>
          <a:p>
            <a:r>
              <a:rPr lang="en-US"/>
              <a:t>Slide: </a:t>
            </a:r>
            <a:fld id="{629637A9-119A-49DA-BD12-AAC58B377D80}" type="slidenum">
              <a:rPr lang="en-US" smtClean="0"/>
              <a:pPr/>
              <a:t>32</a:t>
            </a:fld>
            <a:endParaRPr lang="en-US" dirty="0"/>
          </a:p>
        </p:txBody>
      </p:sp>
      <p:pic>
        <p:nvPicPr>
          <p:cNvPr id="5" name="Picture 4">
            <a:extLst>
              <a:ext uri="{FF2B5EF4-FFF2-40B4-BE49-F238E27FC236}">
                <a16:creationId xmlns:a16="http://schemas.microsoft.com/office/drawing/2014/main" id="{2F0C18BC-5C0B-4167-8595-EEF24667F0A0}"/>
              </a:ext>
            </a:extLst>
          </p:cNvPr>
          <p:cNvPicPr>
            <a:picLocks noChangeAspect="1"/>
          </p:cNvPicPr>
          <p:nvPr/>
        </p:nvPicPr>
        <p:blipFill>
          <a:blip r:embed="rId2"/>
          <a:stretch>
            <a:fillRect/>
          </a:stretch>
        </p:blipFill>
        <p:spPr>
          <a:xfrm>
            <a:off x="609600" y="1845734"/>
            <a:ext cx="6096528" cy="3429297"/>
          </a:xfrm>
          <a:prstGeom prst="rect">
            <a:avLst/>
          </a:prstGeom>
          <a:ln>
            <a:solidFill>
              <a:srgbClr val="002060"/>
            </a:solidFill>
          </a:ln>
        </p:spPr>
      </p:pic>
    </p:spTree>
    <p:extLst>
      <p:ext uri="{BB962C8B-B14F-4D97-AF65-F5344CB8AC3E}">
        <p14:creationId xmlns:p14="http://schemas.microsoft.com/office/powerpoint/2010/main" val="4129459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D59D-E47B-42D8-A9CF-EB52AF3B0BE0}"/>
              </a:ext>
            </a:extLst>
          </p:cNvPr>
          <p:cNvSpPr>
            <a:spLocks noGrp="1"/>
          </p:cNvSpPr>
          <p:nvPr>
            <p:ph type="title"/>
          </p:nvPr>
        </p:nvSpPr>
        <p:spPr/>
        <p:txBody>
          <a:bodyPr/>
          <a:lstStyle/>
          <a:p>
            <a:r>
              <a:rPr lang="en-US" dirty="0"/>
              <a:t>Other analyses…stay tuned</a:t>
            </a:r>
          </a:p>
        </p:txBody>
      </p:sp>
      <p:sp>
        <p:nvSpPr>
          <p:cNvPr id="3" name="Content Placeholder 2">
            <a:extLst>
              <a:ext uri="{FF2B5EF4-FFF2-40B4-BE49-F238E27FC236}">
                <a16:creationId xmlns:a16="http://schemas.microsoft.com/office/drawing/2014/main" id="{1D4C154F-1ACF-4D0A-BDC3-12383E5A2E2C}"/>
              </a:ext>
            </a:extLst>
          </p:cNvPr>
          <p:cNvSpPr>
            <a:spLocks noGrp="1"/>
          </p:cNvSpPr>
          <p:nvPr>
            <p:ph idx="1"/>
          </p:nvPr>
        </p:nvSpPr>
        <p:spPr/>
        <p:txBody>
          <a:bodyPr>
            <a:normAutofit/>
          </a:bodyPr>
          <a:lstStyle/>
          <a:p>
            <a:r>
              <a:rPr lang="en-US" sz="2800" dirty="0">
                <a:latin typeface="Helvetica" panose="020B0604020202020204" pitchFamily="34" charset="0"/>
                <a:cs typeface="Helvetica" panose="020B0604020202020204" pitchFamily="34" charset="0"/>
              </a:rPr>
              <a:t>Lung-MAP composite signature for immune checkpoint inhibitor efficacy in advanced squamous cell lung cancer (D. Gandara)</a:t>
            </a:r>
          </a:p>
          <a:p>
            <a:r>
              <a:rPr lang="en-US" sz="2800" dirty="0">
                <a:latin typeface="Helvetica" panose="020B0604020202020204" pitchFamily="34" charset="0"/>
                <a:cs typeface="Helvetica" panose="020B0604020202020204" pitchFamily="34" charset="0"/>
              </a:rPr>
              <a:t>Genomic Landscape of Smoking-Associated vs. Non-Smoking-Associated KRAS Mutation Subtypes in NSCLC from LUNGMAP (S. Padda)</a:t>
            </a:r>
          </a:p>
        </p:txBody>
      </p:sp>
      <p:sp>
        <p:nvSpPr>
          <p:cNvPr id="4" name="Slide Number Placeholder 3">
            <a:extLst>
              <a:ext uri="{FF2B5EF4-FFF2-40B4-BE49-F238E27FC236}">
                <a16:creationId xmlns:a16="http://schemas.microsoft.com/office/drawing/2014/main" id="{3DA7ED19-DFD8-4F6A-BA80-7748C8354A9F}"/>
              </a:ext>
            </a:extLst>
          </p:cNvPr>
          <p:cNvSpPr>
            <a:spLocks noGrp="1"/>
          </p:cNvSpPr>
          <p:nvPr>
            <p:ph type="sldNum" sz="quarter" idx="12"/>
          </p:nvPr>
        </p:nvSpPr>
        <p:spPr/>
        <p:txBody>
          <a:bodyPr/>
          <a:lstStyle/>
          <a:p>
            <a:r>
              <a:rPr lang="en-US"/>
              <a:t>Slide: </a:t>
            </a:r>
            <a:fld id="{629637A9-119A-49DA-BD12-AAC58B377D80}" type="slidenum">
              <a:rPr lang="en-US" smtClean="0"/>
              <a:pPr/>
              <a:t>33</a:t>
            </a:fld>
            <a:endParaRPr lang="en-US" dirty="0"/>
          </a:p>
        </p:txBody>
      </p:sp>
    </p:spTree>
    <p:extLst>
      <p:ext uri="{BB962C8B-B14F-4D97-AF65-F5344CB8AC3E}">
        <p14:creationId xmlns:p14="http://schemas.microsoft.com/office/powerpoint/2010/main" val="2291115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5528-3714-41FA-A322-A8E7D91BDD2A}"/>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445B3A85-82E1-4086-BF41-789E00BB5308}"/>
              </a:ext>
            </a:extLst>
          </p:cNvPr>
          <p:cNvSpPr>
            <a:spLocks noGrp="1"/>
          </p:cNvSpPr>
          <p:nvPr>
            <p:ph type="sldNum" sz="quarter" idx="12"/>
          </p:nvPr>
        </p:nvSpPr>
        <p:spPr/>
        <p:txBody>
          <a:bodyPr/>
          <a:lstStyle/>
          <a:p>
            <a:r>
              <a:rPr lang="en-US"/>
              <a:t>Slide: </a:t>
            </a:r>
            <a:fld id="{629637A9-119A-49DA-BD12-AAC58B377D80}" type="slidenum">
              <a:rPr lang="en-US" smtClean="0"/>
              <a:pPr/>
              <a:t>34</a:t>
            </a:fld>
            <a:endParaRPr lang="en-US" dirty="0"/>
          </a:p>
        </p:txBody>
      </p:sp>
    </p:spTree>
    <p:extLst>
      <p:ext uri="{BB962C8B-B14F-4D97-AF65-F5344CB8AC3E}">
        <p14:creationId xmlns:p14="http://schemas.microsoft.com/office/powerpoint/2010/main" val="3308572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35</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10" name="Title 1">
            <a:extLst>
              <a:ext uri="{FF2B5EF4-FFF2-40B4-BE49-F238E27FC236}">
                <a16:creationId xmlns:a16="http://schemas.microsoft.com/office/drawing/2014/main" id="{D893A569-BD0E-4B6A-8A1D-EFCEAA3C6D40}"/>
              </a:ext>
            </a:extLst>
          </p:cNvPr>
          <p:cNvSpPr txBox="1">
            <a:spLocks/>
          </p:cNvSpPr>
          <p:nvPr/>
        </p:nvSpPr>
        <p:spPr>
          <a:xfrm>
            <a:off x="3234037" y="1020771"/>
            <a:ext cx="9144000" cy="2387600"/>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en-US" dirty="0" err="1"/>
              <a:t>LungMap</a:t>
            </a:r>
            <a:r>
              <a:rPr lang="en-US" dirty="0"/>
              <a:t> S1900E</a:t>
            </a:r>
            <a:br>
              <a:rPr lang="en-US" dirty="0"/>
            </a:br>
            <a:br>
              <a:rPr lang="en-US" dirty="0"/>
            </a:br>
            <a:endParaRPr lang="en-US" dirty="0"/>
          </a:p>
        </p:txBody>
      </p:sp>
      <p:sp>
        <p:nvSpPr>
          <p:cNvPr id="11" name="Subtitle 2">
            <a:extLst>
              <a:ext uri="{FF2B5EF4-FFF2-40B4-BE49-F238E27FC236}">
                <a16:creationId xmlns:a16="http://schemas.microsoft.com/office/drawing/2014/main" id="{499F4DFC-9281-443E-B216-D00578ED8F3A}"/>
              </a:ext>
            </a:extLst>
          </p:cNvPr>
          <p:cNvSpPr txBox="1">
            <a:spLocks/>
          </p:cNvSpPr>
          <p:nvPr/>
        </p:nvSpPr>
        <p:spPr>
          <a:xfrm>
            <a:off x="198033" y="2652551"/>
            <a:ext cx="9015369" cy="26844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endParaRPr lang="en-US" sz="2000" cap="none" dirty="0">
              <a:latin typeface="+mn-lt"/>
            </a:endParaRPr>
          </a:p>
        </p:txBody>
      </p:sp>
      <p:pic>
        <p:nvPicPr>
          <p:cNvPr id="12" name="Picture 11">
            <a:extLst>
              <a:ext uri="{FF2B5EF4-FFF2-40B4-BE49-F238E27FC236}">
                <a16:creationId xmlns:a16="http://schemas.microsoft.com/office/drawing/2014/main" id="{52BF38FA-369A-4A62-B497-7A04E649399D}"/>
              </a:ext>
            </a:extLst>
          </p:cNvPr>
          <p:cNvPicPr>
            <a:picLocks noChangeAspect="1"/>
          </p:cNvPicPr>
          <p:nvPr/>
        </p:nvPicPr>
        <p:blipFill>
          <a:blip r:embed="rId3"/>
          <a:stretch>
            <a:fillRect/>
          </a:stretch>
        </p:blipFill>
        <p:spPr>
          <a:xfrm>
            <a:off x="29120" y="110218"/>
            <a:ext cx="2639583" cy="746248"/>
          </a:xfrm>
          <a:prstGeom prst="rect">
            <a:avLst/>
          </a:prstGeom>
        </p:spPr>
      </p:pic>
      <p:pic>
        <p:nvPicPr>
          <p:cNvPr id="13" name="Picture 2" descr="ECOG-ACRIN Opens Clinical Trial Investigating Ibrutinib-Rituximab ...">
            <a:extLst>
              <a:ext uri="{FF2B5EF4-FFF2-40B4-BE49-F238E27FC236}">
                <a16:creationId xmlns:a16="http://schemas.microsoft.com/office/drawing/2014/main" id="{45B52CDB-8F20-42F9-82AA-6670033F6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45" y="5891943"/>
            <a:ext cx="2639583" cy="7532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SWOG Cancer Research Network (@SWOG) | Twitter">
            <a:extLst>
              <a:ext uri="{FF2B5EF4-FFF2-40B4-BE49-F238E27FC236}">
                <a16:creationId xmlns:a16="http://schemas.microsoft.com/office/drawing/2014/main" id="{A2B073D5-BC28-49B8-9F28-0163E3A4F5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734" b="32400"/>
          <a:stretch/>
        </p:blipFill>
        <p:spPr bwMode="auto">
          <a:xfrm>
            <a:off x="9886048" y="5862803"/>
            <a:ext cx="2143125" cy="8115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71471CF-56D8-4930-A1FB-7123B8AE3E4B}"/>
              </a:ext>
            </a:extLst>
          </p:cNvPr>
          <p:cNvPicPr>
            <a:picLocks noChangeAspect="1"/>
          </p:cNvPicPr>
          <p:nvPr/>
        </p:nvPicPr>
        <p:blipFill>
          <a:blip r:embed="rId6"/>
          <a:stretch>
            <a:fillRect/>
          </a:stretch>
        </p:blipFill>
        <p:spPr>
          <a:xfrm>
            <a:off x="10374351" y="103353"/>
            <a:ext cx="1654822" cy="474744"/>
          </a:xfrm>
          <a:prstGeom prst="rect">
            <a:avLst/>
          </a:prstGeom>
        </p:spPr>
      </p:pic>
      <p:sp>
        <p:nvSpPr>
          <p:cNvPr id="17" name="Subtitle 2">
            <a:extLst>
              <a:ext uri="{FF2B5EF4-FFF2-40B4-BE49-F238E27FC236}">
                <a16:creationId xmlns:a16="http://schemas.microsoft.com/office/drawing/2014/main" id="{95CE81DF-D21C-44B9-A7AC-4A431832E75E}"/>
              </a:ext>
            </a:extLst>
          </p:cNvPr>
          <p:cNvSpPr txBox="1">
            <a:spLocks/>
          </p:cNvSpPr>
          <p:nvPr/>
        </p:nvSpPr>
        <p:spPr>
          <a:xfrm>
            <a:off x="4317732" y="2432838"/>
            <a:ext cx="9015369" cy="2684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t>David Gerber MD (Co-Chair)</a:t>
            </a:r>
          </a:p>
          <a:p>
            <a:r>
              <a:rPr lang="en-US" sz="2000" dirty="0"/>
              <a:t>Professor of Internal Medicine and Population &amp; Data Sciences </a:t>
            </a:r>
          </a:p>
          <a:p>
            <a:r>
              <a:rPr lang="en-US" sz="2000" dirty="0"/>
              <a:t>David Bruton, Jr. Professor in Clinical Cancer Research</a:t>
            </a:r>
          </a:p>
          <a:p>
            <a:r>
              <a:rPr lang="en-US" sz="2000" dirty="0"/>
              <a:t>Associate Director of Clinical Research </a:t>
            </a:r>
          </a:p>
          <a:p>
            <a:r>
              <a:rPr lang="en-US" sz="2000" dirty="0"/>
              <a:t>UT Southwestern Medical Center</a:t>
            </a:r>
          </a:p>
        </p:txBody>
      </p:sp>
      <p:sp>
        <p:nvSpPr>
          <p:cNvPr id="18" name="Title 1">
            <a:extLst>
              <a:ext uri="{FF2B5EF4-FFF2-40B4-BE49-F238E27FC236}">
                <a16:creationId xmlns:a16="http://schemas.microsoft.com/office/drawing/2014/main" id="{EF5D55E4-19C5-4FF1-9696-D341FDE121FC}"/>
              </a:ext>
            </a:extLst>
          </p:cNvPr>
          <p:cNvSpPr txBox="1">
            <a:spLocks/>
          </p:cNvSpPr>
          <p:nvPr/>
        </p:nvSpPr>
        <p:spPr>
          <a:xfrm>
            <a:off x="1524000" y="4286733"/>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latin typeface="+mn-lt"/>
              </a:rPr>
              <a:t>SWOG Meeting</a:t>
            </a:r>
          </a:p>
          <a:p>
            <a:r>
              <a:rPr lang="en-US" sz="2800" dirty="0">
                <a:latin typeface="+mn-lt"/>
              </a:rPr>
              <a:t>April 8, 2022, Seattle/Hybrid</a:t>
            </a:r>
            <a:br>
              <a:rPr lang="en-US" sz="2800" dirty="0">
                <a:latin typeface="+mn-lt"/>
              </a:rPr>
            </a:br>
            <a:br>
              <a:rPr lang="en-US" sz="2800" dirty="0">
                <a:latin typeface="+mn-lt"/>
              </a:rPr>
            </a:br>
            <a:endParaRPr lang="en-US" sz="2800" dirty="0">
              <a:latin typeface="+mn-lt"/>
            </a:endParaRPr>
          </a:p>
        </p:txBody>
      </p:sp>
      <p:sp>
        <p:nvSpPr>
          <p:cNvPr id="25" name="Subtitle 2">
            <a:extLst>
              <a:ext uri="{FF2B5EF4-FFF2-40B4-BE49-F238E27FC236}">
                <a16:creationId xmlns:a16="http://schemas.microsoft.com/office/drawing/2014/main" id="{963CD28E-A1D4-49DD-B572-912A24039D9B}"/>
              </a:ext>
            </a:extLst>
          </p:cNvPr>
          <p:cNvSpPr txBox="1">
            <a:spLocks/>
          </p:cNvSpPr>
          <p:nvPr/>
        </p:nvSpPr>
        <p:spPr>
          <a:xfrm>
            <a:off x="-1529087" y="2425916"/>
            <a:ext cx="9015369" cy="2684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cap="none" dirty="0">
                <a:latin typeface="+mn-lt"/>
              </a:rPr>
              <a:t>Sukhmani K. Padda MD (Chair)</a:t>
            </a:r>
          </a:p>
          <a:p>
            <a:r>
              <a:rPr lang="en-US" sz="2000" cap="none" dirty="0">
                <a:latin typeface="+mn-lt"/>
              </a:rPr>
              <a:t>Associate Professor of Medicine</a:t>
            </a:r>
          </a:p>
          <a:p>
            <a:r>
              <a:rPr lang="en-US" sz="2000" cap="none" dirty="0">
                <a:latin typeface="+mn-lt"/>
              </a:rPr>
              <a:t>Director of Thoracic Medical Oncology </a:t>
            </a:r>
          </a:p>
          <a:p>
            <a:r>
              <a:rPr lang="en-US" sz="2000" cap="none" dirty="0">
                <a:latin typeface="+mn-lt"/>
              </a:rPr>
              <a:t>Cedars-Sinai Medical Center</a:t>
            </a:r>
          </a:p>
        </p:txBody>
      </p:sp>
    </p:spTree>
    <p:extLst>
      <p:ext uri="{BB962C8B-B14F-4D97-AF65-F5344CB8AC3E}">
        <p14:creationId xmlns:p14="http://schemas.microsoft.com/office/powerpoint/2010/main" val="3754298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r>
              <a:rPr lang="en-US" dirty="0"/>
              <a:t>Slide: </a:t>
            </a:r>
            <a:fld id="{629637A9-119A-49DA-BD12-AAC58B377D80}" type="slidenum">
              <a:rPr lang="en-US" smtClean="0"/>
              <a:pPr/>
              <a:t>36</a:t>
            </a:fld>
            <a:endParaRPr lang="en-US" dirty="0"/>
          </a:p>
        </p:txBody>
      </p:sp>
      <p:sp>
        <p:nvSpPr>
          <p:cNvPr id="7" name="Title 1">
            <a:extLst>
              <a:ext uri="{FF2B5EF4-FFF2-40B4-BE49-F238E27FC236}">
                <a16:creationId xmlns:a16="http://schemas.microsoft.com/office/drawing/2014/main" id="{3BBEC8F3-4753-41C7-899C-C7207DE938E5}"/>
              </a:ext>
            </a:extLst>
          </p:cNvPr>
          <p:cNvSpPr>
            <a:spLocks noGrp="1"/>
          </p:cNvSpPr>
          <p:nvPr>
            <p:ph type="title"/>
          </p:nvPr>
        </p:nvSpPr>
        <p:spPr>
          <a:xfrm>
            <a:off x="60959" y="-581286"/>
            <a:ext cx="12192000" cy="1325563"/>
          </a:xfrm>
        </p:spPr>
        <p:txBody>
          <a:bodyPr>
            <a:normAutofit/>
          </a:bodyPr>
          <a:lstStyle/>
          <a:p>
            <a:r>
              <a:rPr lang="en-US" sz="4000" dirty="0" err="1">
                <a:solidFill>
                  <a:schemeClr val="tx1"/>
                </a:solidFill>
              </a:rPr>
              <a:t>Sotorasib</a:t>
            </a:r>
            <a:r>
              <a:rPr lang="en-US" sz="4000" dirty="0">
                <a:solidFill>
                  <a:schemeClr val="tx1"/>
                </a:solidFill>
              </a:rPr>
              <a:t> efficacy across </a:t>
            </a:r>
            <a:r>
              <a:rPr lang="en-US" sz="4000" i="1" dirty="0">
                <a:solidFill>
                  <a:schemeClr val="tx1"/>
                </a:solidFill>
              </a:rPr>
              <a:t>KRAS </a:t>
            </a:r>
            <a:r>
              <a:rPr lang="en-US" sz="4000" dirty="0">
                <a:solidFill>
                  <a:schemeClr val="tx1"/>
                </a:solidFill>
              </a:rPr>
              <a:t>G12C co-mutation subsets</a:t>
            </a:r>
          </a:p>
        </p:txBody>
      </p:sp>
      <p:pic>
        <p:nvPicPr>
          <p:cNvPr id="8" name="Picture 2">
            <a:extLst>
              <a:ext uri="{FF2B5EF4-FFF2-40B4-BE49-F238E27FC236}">
                <a16:creationId xmlns:a16="http://schemas.microsoft.com/office/drawing/2014/main" id="{D139F22E-7D6C-4942-8CFA-0F4AFA562D3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009" t="18871" b="24217"/>
          <a:stretch/>
        </p:blipFill>
        <p:spPr bwMode="auto">
          <a:xfrm>
            <a:off x="7339105" y="4038422"/>
            <a:ext cx="4096436" cy="257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5958D605-CFA8-4769-896B-57EF306BCC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294" r="52477" b="22469"/>
          <a:stretch/>
        </p:blipFill>
        <p:spPr bwMode="auto">
          <a:xfrm>
            <a:off x="6949434" y="638172"/>
            <a:ext cx="4646745" cy="336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38813B58-6CDD-4797-AED0-1FB8BA00924F}"/>
              </a:ext>
            </a:extLst>
          </p:cNvPr>
          <p:cNvSpPr/>
          <p:nvPr/>
        </p:nvSpPr>
        <p:spPr>
          <a:xfrm>
            <a:off x="8455936" y="1300954"/>
            <a:ext cx="741822" cy="2651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Shape 1">
            <a:extLst>
              <a:ext uri="{FF2B5EF4-FFF2-40B4-BE49-F238E27FC236}">
                <a16:creationId xmlns:a16="http://schemas.microsoft.com/office/drawing/2014/main" id="{D0F5A510-BE29-4EF6-B95C-8278C19DB240}"/>
              </a:ext>
            </a:extLst>
          </p:cNvPr>
          <p:cNvSpPr txBox="1"/>
          <p:nvPr/>
        </p:nvSpPr>
        <p:spPr>
          <a:xfrm>
            <a:off x="8502538" y="6642339"/>
            <a:ext cx="7020000" cy="164212"/>
          </a:xfrm>
          <a:prstGeom prst="rect">
            <a:avLst/>
          </a:prstGeom>
          <a:noFill/>
          <a:ln>
            <a:noFill/>
          </a:ln>
        </p:spPr>
        <p:txBody>
          <a:bodyPr lIns="0" tIns="0" rIns="0" bIns="0" anchor="ctr">
            <a:spAutoFit/>
          </a:bodyPr>
          <a:lstStyle/>
          <a:p>
            <a:pPr>
              <a:lnSpc>
                <a:spcPct val="97000"/>
              </a:lnSpc>
            </a:pPr>
            <a:r>
              <a:rPr lang="en-US" sz="1100" strike="noStrike" spc="-1" dirty="0">
                <a:ea typeface="Arial Unicode MS"/>
              </a:rPr>
              <a:t>F </a:t>
            </a:r>
            <a:r>
              <a:rPr lang="en-US" sz="1100" strike="noStrike" spc="-1" dirty="0" err="1">
                <a:ea typeface="Arial Unicode MS"/>
              </a:rPr>
              <a:t>Skoulidis</a:t>
            </a:r>
            <a:r>
              <a:rPr lang="en-US" sz="1100" strike="noStrike" spc="-1" dirty="0">
                <a:ea typeface="Arial Unicode MS"/>
              </a:rPr>
              <a:t> et al. ASCO 2021. N </a:t>
            </a:r>
            <a:r>
              <a:rPr lang="en-US" sz="1100" strike="noStrike" spc="-1" dirty="0" err="1">
                <a:ea typeface="Arial Unicode MS"/>
              </a:rPr>
              <a:t>Engl</a:t>
            </a:r>
            <a:r>
              <a:rPr lang="en-US" sz="1100" strike="noStrike" spc="-1" dirty="0">
                <a:ea typeface="Arial Unicode MS"/>
              </a:rPr>
              <a:t> J Med 2021;384:2371-2381.</a:t>
            </a:r>
            <a:endParaRPr lang="en-US" sz="1100" strike="noStrike" spc="-1" dirty="0"/>
          </a:p>
        </p:txBody>
      </p:sp>
      <p:pic>
        <p:nvPicPr>
          <p:cNvPr id="12" name="Picture 11">
            <a:extLst>
              <a:ext uri="{FF2B5EF4-FFF2-40B4-BE49-F238E27FC236}">
                <a16:creationId xmlns:a16="http://schemas.microsoft.com/office/drawing/2014/main" id="{76173E3A-857F-4B14-A182-DDA4AF991871}"/>
              </a:ext>
            </a:extLst>
          </p:cNvPr>
          <p:cNvPicPr>
            <a:picLocks noChangeAspect="1"/>
          </p:cNvPicPr>
          <p:nvPr/>
        </p:nvPicPr>
        <p:blipFill>
          <a:blip r:embed="rId5"/>
          <a:stretch>
            <a:fillRect/>
          </a:stretch>
        </p:blipFill>
        <p:spPr>
          <a:xfrm>
            <a:off x="418397" y="1880297"/>
            <a:ext cx="5151690" cy="4534385"/>
          </a:xfrm>
          <a:prstGeom prst="rect">
            <a:avLst/>
          </a:prstGeom>
        </p:spPr>
      </p:pic>
      <p:sp>
        <p:nvSpPr>
          <p:cNvPr id="13" name="TextBox 12">
            <a:extLst>
              <a:ext uri="{FF2B5EF4-FFF2-40B4-BE49-F238E27FC236}">
                <a16:creationId xmlns:a16="http://schemas.microsoft.com/office/drawing/2014/main" id="{D47FD5A5-8AD3-423A-A6B6-5DC6DA40C697}"/>
              </a:ext>
            </a:extLst>
          </p:cNvPr>
          <p:cNvSpPr txBox="1"/>
          <p:nvPr/>
        </p:nvSpPr>
        <p:spPr>
          <a:xfrm>
            <a:off x="595821" y="746347"/>
            <a:ext cx="4874758" cy="923330"/>
          </a:xfrm>
          <a:prstGeom prst="rect">
            <a:avLst/>
          </a:prstGeom>
          <a:noFill/>
        </p:spPr>
        <p:txBody>
          <a:bodyPr wrap="square" rtlCol="0">
            <a:spAutoFit/>
          </a:bodyPr>
          <a:lstStyle/>
          <a:p>
            <a:r>
              <a:rPr lang="en-US" b="1" dirty="0" err="1"/>
              <a:t>Sotorasib</a:t>
            </a:r>
            <a:r>
              <a:rPr lang="en-US" dirty="0"/>
              <a:t>: ORR 37.1% DCR 80.6% </a:t>
            </a:r>
            <a:r>
              <a:rPr lang="en-US" dirty="0" err="1"/>
              <a:t>mDOR</a:t>
            </a:r>
            <a:r>
              <a:rPr lang="en-US" dirty="0"/>
              <a:t> 11.1 </a:t>
            </a:r>
            <a:r>
              <a:rPr lang="en-US" dirty="0" err="1"/>
              <a:t>mo</a:t>
            </a:r>
            <a:endParaRPr lang="en-US" dirty="0"/>
          </a:p>
          <a:p>
            <a:r>
              <a:rPr lang="en-US" dirty="0"/>
              <a:t>   </a:t>
            </a:r>
            <a:r>
              <a:rPr lang="en-US" dirty="0" err="1"/>
              <a:t>mPFS</a:t>
            </a:r>
            <a:r>
              <a:rPr lang="en-US" dirty="0"/>
              <a:t> 6.8 </a:t>
            </a:r>
            <a:r>
              <a:rPr lang="en-US" dirty="0" err="1"/>
              <a:t>mo</a:t>
            </a:r>
            <a:r>
              <a:rPr lang="en-US" dirty="0"/>
              <a:t>, </a:t>
            </a:r>
            <a:r>
              <a:rPr lang="en-US" dirty="0" err="1"/>
              <a:t>mOS</a:t>
            </a:r>
            <a:r>
              <a:rPr lang="en-US" dirty="0"/>
              <a:t> 12.5 </a:t>
            </a:r>
            <a:r>
              <a:rPr lang="en-US" dirty="0" err="1"/>
              <a:t>mo</a:t>
            </a:r>
            <a:r>
              <a:rPr lang="en-US" dirty="0"/>
              <a:t> </a:t>
            </a:r>
          </a:p>
          <a:p>
            <a:r>
              <a:rPr lang="en-US" b="1" dirty="0"/>
              <a:t>FDA approved May 2021</a:t>
            </a:r>
            <a:endParaRPr lang="en-US" dirty="0"/>
          </a:p>
        </p:txBody>
      </p:sp>
    </p:spTree>
    <p:extLst>
      <p:ext uri="{BB962C8B-B14F-4D97-AF65-F5344CB8AC3E}">
        <p14:creationId xmlns:p14="http://schemas.microsoft.com/office/powerpoint/2010/main" val="1604329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a:xfrm>
            <a:off x="110832" y="5852591"/>
            <a:ext cx="945972" cy="365125"/>
          </a:xfrm>
        </p:spPr>
        <p:txBody>
          <a:bodyPr/>
          <a:lstStyle/>
          <a:p>
            <a:r>
              <a:rPr lang="en-US"/>
              <a:t>Slide: </a:t>
            </a:r>
            <a:fld id="{629637A9-119A-49DA-BD12-AAC58B377D80}" type="slidenum">
              <a:rPr lang="en-US" smtClean="0"/>
              <a:pPr/>
              <a:t>37</a:t>
            </a:fld>
            <a:endParaRPr lang="en-US" dirty="0"/>
          </a:p>
        </p:txBody>
      </p:sp>
      <p:sp>
        <p:nvSpPr>
          <p:cNvPr id="35" name="Rectangle 34">
            <a:extLst>
              <a:ext uri="{FF2B5EF4-FFF2-40B4-BE49-F238E27FC236}">
                <a16:creationId xmlns:a16="http://schemas.microsoft.com/office/drawing/2014/main" id="{4A2B1B1E-DE3A-4FD6-B7AF-54D5CABA105E}"/>
              </a:ext>
            </a:extLst>
          </p:cNvPr>
          <p:cNvSpPr/>
          <p:nvPr/>
        </p:nvSpPr>
        <p:spPr>
          <a:xfrm>
            <a:off x="601819" y="1331348"/>
            <a:ext cx="2811231" cy="209765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S1900E </a:t>
            </a:r>
            <a:r>
              <a:rPr kumimoji="0" lang="en-US" sz="2000" b="1" i="0" u="none" strike="noStrike" kern="0" cap="none" spc="0" normalizeH="0" baseline="0" noProof="0" dirty="0" err="1">
                <a:ln>
                  <a:noFill/>
                </a:ln>
                <a:solidFill>
                  <a:prstClr val="white"/>
                </a:solidFill>
                <a:effectLst/>
                <a:uLnTx/>
                <a:uFillTx/>
                <a:latin typeface="Calibri" panose="020F0502020204030204"/>
                <a:ea typeface="+mn-ea"/>
                <a:cs typeface="+mn-cs"/>
              </a:rPr>
              <a:t>Substudy</a:t>
            </a:r>
            <a:endPar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Recurrent or metastatic </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mutated non-squamous NSCLC</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Received at least one prior systemic therapy</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No uncontrolled brain metastasis</a:t>
            </a:r>
          </a:p>
        </p:txBody>
      </p:sp>
      <p:cxnSp>
        <p:nvCxnSpPr>
          <p:cNvPr id="36" name="Straight Connector 35">
            <a:extLst>
              <a:ext uri="{FF2B5EF4-FFF2-40B4-BE49-F238E27FC236}">
                <a16:creationId xmlns:a16="http://schemas.microsoft.com/office/drawing/2014/main" id="{89566BE1-1E96-4623-AA9A-73AD69063150}"/>
              </a:ext>
            </a:extLst>
          </p:cNvPr>
          <p:cNvCxnSpPr>
            <a:cxnSpLocks/>
          </p:cNvCxnSpPr>
          <p:nvPr/>
        </p:nvCxnSpPr>
        <p:spPr>
          <a:xfrm flipV="1">
            <a:off x="4154890" y="2380174"/>
            <a:ext cx="423138" cy="1"/>
          </a:xfrm>
          <a:prstGeom prst="line">
            <a:avLst/>
          </a:prstGeom>
          <a:noFill/>
          <a:ln w="6350" cap="flat" cmpd="sng" algn="ctr">
            <a:solidFill>
              <a:sysClr val="windowText" lastClr="000000"/>
            </a:solidFill>
            <a:prstDash val="solid"/>
            <a:miter lim="800000"/>
          </a:ln>
          <a:effectLst/>
        </p:spPr>
      </p:cxnSp>
      <p:cxnSp>
        <p:nvCxnSpPr>
          <p:cNvPr id="37" name="Straight Connector 36">
            <a:extLst>
              <a:ext uri="{FF2B5EF4-FFF2-40B4-BE49-F238E27FC236}">
                <a16:creationId xmlns:a16="http://schemas.microsoft.com/office/drawing/2014/main" id="{426ADEA1-7573-4343-A738-67A0C2B2F80F}"/>
              </a:ext>
            </a:extLst>
          </p:cNvPr>
          <p:cNvCxnSpPr>
            <a:cxnSpLocks/>
          </p:cNvCxnSpPr>
          <p:nvPr/>
        </p:nvCxnSpPr>
        <p:spPr>
          <a:xfrm flipH="1" flipV="1">
            <a:off x="4606447" y="1242567"/>
            <a:ext cx="5324" cy="1312362"/>
          </a:xfrm>
          <a:prstGeom prst="line">
            <a:avLst/>
          </a:prstGeom>
          <a:noFill/>
          <a:ln w="6350" cap="flat"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11E6E809-8CB8-4103-8586-67652CE40FDA}"/>
              </a:ext>
            </a:extLst>
          </p:cNvPr>
          <p:cNvCxnSpPr>
            <a:cxnSpLocks/>
          </p:cNvCxnSpPr>
          <p:nvPr/>
        </p:nvCxnSpPr>
        <p:spPr>
          <a:xfrm flipH="1" flipV="1">
            <a:off x="4611241" y="2553271"/>
            <a:ext cx="530" cy="934878"/>
          </a:xfrm>
          <a:prstGeom prst="line">
            <a:avLst/>
          </a:prstGeom>
          <a:noFill/>
          <a:ln w="6350" cap="flat" cmpd="sng" algn="ctr">
            <a:solidFill>
              <a:sysClr val="windowText" lastClr="000000"/>
            </a:solidFill>
            <a:prstDash val="solid"/>
            <a:miter lim="800000"/>
          </a:ln>
          <a:effectLst/>
        </p:spPr>
      </p:cxnSp>
      <p:sp>
        <p:nvSpPr>
          <p:cNvPr id="39" name="Rectangle 38">
            <a:extLst>
              <a:ext uri="{FF2B5EF4-FFF2-40B4-BE49-F238E27FC236}">
                <a16:creationId xmlns:a16="http://schemas.microsoft.com/office/drawing/2014/main" id="{5D39411B-9275-4C34-8C4C-AAEFAFCFF881}"/>
              </a:ext>
            </a:extLst>
          </p:cNvPr>
          <p:cNvSpPr/>
          <p:nvPr/>
        </p:nvSpPr>
        <p:spPr>
          <a:xfrm>
            <a:off x="5045164" y="837470"/>
            <a:ext cx="2203704" cy="877824"/>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TP53</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N=40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D315B9BD-EEB1-4C57-BAE8-7BC1F9EBC642}"/>
              </a:ext>
            </a:extLst>
          </p:cNvPr>
          <p:cNvSpPr/>
          <p:nvPr/>
        </p:nvSpPr>
        <p:spPr>
          <a:xfrm>
            <a:off x="5042877" y="1942725"/>
            <a:ext cx="2205991" cy="879081"/>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STK11</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N=25</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D34CF29-3488-4D9B-8CDB-8032EDE357A5}"/>
              </a:ext>
            </a:extLst>
          </p:cNvPr>
          <p:cNvSpPr/>
          <p:nvPr/>
        </p:nvSpPr>
        <p:spPr>
          <a:xfrm>
            <a:off x="5041009" y="3049237"/>
            <a:ext cx="2203704" cy="877824"/>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/Other </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a</a:t>
            </a: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N=40</a:t>
            </a:r>
          </a:p>
        </p:txBody>
      </p:sp>
      <p:sp>
        <p:nvSpPr>
          <p:cNvPr id="42" name="Rectangle 41">
            <a:extLst>
              <a:ext uri="{FF2B5EF4-FFF2-40B4-BE49-F238E27FC236}">
                <a16:creationId xmlns:a16="http://schemas.microsoft.com/office/drawing/2014/main" id="{D2EEC980-B887-4D86-B382-82E8F22F73A2}"/>
              </a:ext>
            </a:extLst>
          </p:cNvPr>
          <p:cNvSpPr/>
          <p:nvPr/>
        </p:nvSpPr>
        <p:spPr>
          <a:xfrm>
            <a:off x="7668690" y="843239"/>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3" name="Rectangle 42">
            <a:extLst>
              <a:ext uri="{FF2B5EF4-FFF2-40B4-BE49-F238E27FC236}">
                <a16:creationId xmlns:a16="http://schemas.microsoft.com/office/drawing/2014/main" id="{4F9138B4-14B6-4E7A-AFF6-FDEAA0FC68B9}"/>
              </a:ext>
            </a:extLst>
          </p:cNvPr>
          <p:cNvSpPr/>
          <p:nvPr/>
        </p:nvSpPr>
        <p:spPr>
          <a:xfrm>
            <a:off x="7685886" y="1971376"/>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4" name="Rectangle 43">
            <a:extLst>
              <a:ext uri="{FF2B5EF4-FFF2-40B4-BE49-F238E27FC236}">
                <a16:creationId xmlns:a16="http://schemas.microsoft.com/office/drawing/2014/main" id="{3146568F-A2EA-47ED-9298-316E4E25769C}"/>
              </a:ext>
            </a:extLst>
          </p:cNvPr>
          <p:cNvSpPr/>
          <p:nvPr/>
        </p:nvSpPr>
        <p:spPr>
          <a:xfrm>
            <a:off x="7677814" y="3098044"/>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5" name="Rectangle 44">
            <a:extLst>
              <a:ext uri="{FF2B5EF4-FFF2-40B4-BE49-F238E27FC236}">
                <a16:creationId xmlns:a16="http://schemas.microsoft.com/office/drawing/2014/main" id="{2E1E7775-9EF1-4B56-949A-91E5211EEDEC}"/>
              </a:ext>
            </a:extLst>
          </p:cNvPr>
          <p:cNvSpPr/>
          <p:nvPr/>
        </p:nvSpPr>
        <p:spPr>
          <a:xfrm rot="16200000">
            <a:off x="2847748" y="2242669"/>
            <a:ext cx="2343476" cy="34327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scene3d>
              <a:camera prst="orthographicFront">
                <a:rot lat="0" lon="0" rev="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Enrollment</a:t>
            </a:r>
          </a:p>
        </p:txBody>
      </p:sp>
      <p:cxnSp>
        <p:nvCxnSpPr>
          <p:cNvPr id="46" name="Straight Arrow Connector 45">
            <a:extLst>
              <a:ext uri="{FF2B5EF4-FFF2-40B4-BE49-F238E27FC236}">
                <a16:creationId xmlns:a16="http://schemas.microsoft.com/office/drawing/2014/main" id="{F7EEED49-A4BA-4C72-90E1-E8629CE6900C}"/>
              </a:ext>
            </a:extLst>
          </p:cNvPr>
          <p:cNvCxnSpPr>
            <a:cxnSpLocks/>
          </p:cNvCxnSpPr>
          <p:nvPr/>
        </p:nvCxnSpPr>
        <p:spPr>
          <a:xfrm>
            <a:off x="7731753" y="4257094"/>
            <a:ext cx="2023655" cy="0"/>
          </a:xfrm>
          <a:prstGeom prst="straightConnector1">
            <a:avLst/>
          </a:prstGeom>
          <a:noFill/>
          <a:ln w="19050" cap="flat" cmpd="sng" algn="ctr">
            <a:solidFill>
              <a:srgbClr val="00B050"/>
            </a:solidFill>
            <a:prstDash val="solid"/>
            <a:miter lim="800000"/>
            <a:tailEnd type="triangle"/>
          </a:ln>
          <a:effectLst/>
        </p:spPr>
      </p:cxnSp>
      <p:sp>
        <p:nvSpPr>
          <p:cNvPr id="47" name="TextBox 46">
            <a:extLst>
              <a:ext uri="{FF2B5EF4-FFF2-40B4-BE49-F238E27FC236}">
                <a16:creationId xmlns:a16="http://schemas.microsoft.com/office/drawing/2014/main" id="{58B1C3AA-429A-461F-9BC2-2CDDCA0C4165}"/>
              </a:ext>
            </a:extLst>
          </p:cNvPr>
          <p:cNvSpPr txBox="1"/>
          <p:nvPr/>
        </p:nvSpPr>
        <p:spPr>
          <a:xfrm>
            <a:off x="7470405" y="4295488"/>
            <a:ext cx="2514889" cy="14157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lumMod val="75000"/>
                  </a:srgbClr>
                </a:solidFill>
                <a:effectLst/>
                <a:uLnTx/>
                <a:uFillTx/>
              </a:rPr>
              <a:t>Treatment Period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rPr>
              <a:t>until disease progression, intolerance, or consent withdrawal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rPr>
              <a:t>Clinic visits/labs every 3 weeks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rPr>
              <a:t>Imaging every 6 weeks </a:t>
            </a:r>
            <a:endParaRPr kumimoji="0" lang="en-US" sz="1200" b="1" i="0" u="none" strike="noStrike" kern="0" cap="none" spc="0" normalizeH="0" baseline="0" noProof="0" dirty="0">
              <a:ln>
                <a:noFill/>
              </a:ln>
              <a:solidFill>
                <a:srgbClr val="4472C4">
                  <a:lumMod val="75000"/>
                </a:srgbClr>
              </a:solidFill>
              <a:effectLst/>
              <a:uLnTx/>
              <a:uFillTx/>
            </a:endParaRPr>
          </a:p>
        </p:txBody>
      </p:sp>
      <p:sp>
        <p:nvSpPr>
          <p:cNvPr id="48" name="TextBox 47">
            <a:extLst>
              <a:ext uri="{FF2B5EF4-FFF2-40B4-BE49-F238E27FC236}">
                <a16:creationId xmlns:a16="http://schemas.microsoft.com/office/drawing/2014/main" id="{3E7FE6D8-D6CE-496D-9D50-79E71C7DE680}"/>
              </a:ext>
            </a:extLst>
          </p:cNvPr>
          <p:cNvSpPr txBox="1"/>
          <p:nvPr/>
        </p:nvSpPr>
        <p:spPr>
          <a:xfrm>
            <a:off x="10345177" y="4267199"/>
            <a:ext cx="1846823" cy="9848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lumMod val="75000"/>
                  </a:srgbClr>
                </a:solidFill>
                <a:effectLst/>
                <a:uLnTx/>
                <a:uFillTx/>
              </a:rPr>
              <a:t>If Progression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rPr>
              <a:t>Liquid biopsy to determine resistance mechanism </a:t>
            </a:r>
            <a:endParaRPr kumimoji="0" lang="en-US" sz="1200" b="1" i="0" u="none" strike="noStrike" kern="0" cap="none" spc="0" normalizeH="0" baseline="0" noProof="0" dirty="0">
              <a:ln>
                <a:noFill/>
              </a:ln>
              <a:solidFill>
                <a:srgbClr val="4472C4">
                  <a:lumMod val="75000"/>
                </a:srgbClr>
              </a:solidFill>
              <a:effectLst/>
              <a:uLnTx/>
              <a:uFillTx/>
            </a:endParaRPr>
          </a:p>
        </p:txBody>
      </p:sp>
      <p:cxnSp>
        <p:nvCxnSpPr>
          <p:cNvPr id="49" name="Straight Arrow Connector 48">
            <a:extLst>
              <a:ext uri="{FF2B5EF4-FFF2-40B4-BE49-F238E27FC236}">
                <a16:creationId xmlns:a16="http://schemas.microsoft.com/office/drawing/2014/main" id="{B9C6F3AE-2E83-4645-9AA9-3A04C6305778}"/>
              </a:ext>
            </a:extLst>
          </p:cNvPr>
          <p:cNvCxnSpPr/>
          <p:nvPr/>
        </p:nvCxnSpPr>
        <p:spPr>
          <a:xfrm>
            <a:off x="7244713" y="3485012"/>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8F1C304E-3B55-4723-9FB1-6F97CD26D27F}"/>
              </a:ext>
            </a:extLst>
          </p:cNvPr>
          <p:cNvCxnSpPr/>
          <p:nvPr/>
        </p:nvCxnSpPr>
        <p:spPr>
          <a:xfrm>
            <a:off x="7256118" y="2336014"/>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C3FD1F34-E04B-4631-849E-C037FE25131C}"/>
              </a:ext>
            </a:extLst>
          </p:cNvPr>
          <p:cNvCxnSpPr/>
          <p:nvPr/>
        </p:nvCxnSpPr>
        <p:spPr>
          <a:xfrm>
            <a:off x="7249179" y="1275770"/>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9344DA42-E83F-4043-85B0-F949ECDA2481}"/>
              </a:ext>
            </a:extLst>
          </p:cNvPr>
          <p:cNvCxnSpPr/>
          <p:nvPr/>
        </p:nvCxnSpPr>
        <p:spPr>
          <a:xfrm>
            <a:off x="4606447" y="1242567"/>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A36B17A1-1163-4DE2-8705-50E4A7EE5576}"/>
              </a:ext>
            </a:extLst>
          </p:cNvPr>
          <p:cNvCxnSpPr/>
          <p:nvPr/>
        </p:nvCxnSpPr>
        <p:spPr>
          <a:xfrm>
            <a:off x="4624513" y="3488149"/>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968C178C-514A-41F3-A343-F26169FA2F3F}"/>
              </a:ext>
            </a:extLst>
          </p:cNvPr>
          <p:cNvCxnSpPr/>
          <p:nvPr/>
        </p:nvCxnSpPr>
        <p:spPr>
          <a:xfrm>
            <a:off x="4611241" y="2368998"/>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5" name="Straight Arrow Connector 54">
            <a:extLst>
              <a:ext uri="{FF2B5EF4-FFF2-40B4-BE49-F238E27FC236}">
                <a16:creationId xmlns:a16="http://schemas.microsoft.com/office/drawing/2014/main" id="{8315EC2A-E8EF-485F-908F-0D2BD0B8825D}"/>
              </a:ext>
            </a:extLst>
          </p:cNvPr>
          <p:cNvCxnSpPr/>
          <p:nvPr/>
        </p:nvCxnSpPr>
        <p:spPr>
          <a:xfrm>
            <a:off x="3403343" y="2422594"/>
            <a:ext cx="429768" cy="0"/>
          </a:xfrm>
          <a:prstGeom prst="straightConnector1">
            <a:avLst/>
          </a:prstGeom>
          <a:noFill/>
          <a:ln w="6350" cap="flat" cmpd="sng" algn="ctr">
            <a:solidFill>
              <a:sysClr val="windowText" lastClr="000000"/>
            </a:solidFill>
            <a:prstDash val="solid"/>
            <a:miter lim="800000"/>
            <a:tailEnd type="triangle"/>
          </a:ln>
          <a:effectLst/>
        </p:spPr>
      </p:cxnSp>
      <p:sp>
        <p:nvSpPr>
          <p:cNvPr id="56" name="Rectangle 55">
            <a:extLst>
              <a:ext uri="{FF2B5EF4-FFF2-40B4-BE49-F238E27FC236}">
                <a16:creationId xmlns:a16="http://schemas.microsoft.com/office/drawing/2014/main" id="{7280DD3F-6276-4930-9098-F32A6BE95C75}"/>
              </a:ext>
            </a:extLst>
          </p:cNvPr>
          <p:cNvSpPr/>
          <p:nvPr/>
        </p:nvSpPr>
        <p:spPr>
          <a:xfrm rot="16200000">
            <a:off x="9747393" y="2017462"/>
            <a:ext cx="3216021" cy="89339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scene3d>
              <a:camera prst="orthographicFront">
                <a:rot lat="0" lon="0" rev="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End of Treatment</a:t>
            </a:r>
          </a:p>
        </p:txBody>
      </p:sp>
      <p:sp>
        <p:nvSpPr>
          <p:cNvPr id="57" name="TextBox 56">
            <a:extLst>
              <a:ext uri="{FF2B5EF4-FFF2-40B4-BE49-F238E27FC236}">
                <a16:creationId xmlns:a16="http://schemas.microsoft.com/office/drawing/2014/main" id="{1C72AC4E-FA85-4B8F-BC33-6663FA16732C}"/>
              </a:ext>
            </a:extLst>
          </p:cNvPr>
          <p:cNvSpPr txBox="1"/>
          <p:nvPr/>
        </p:nvSpPr>
        <p:spPr>
          <a:xfrm>
            <a:off x="55833" y="5853178"/>
            <a:ext cx="11642229"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30000" noProof="0" dirty="0" err="1">
                <a:ln>
                  <a:noFill/>
                </a:ln>
                <a:solidFill>
                  <a:srgbClr val="4472C4">
                    <a:lumMod val="75000"/>
                  </a:srgbClr>
                </a:solidFill>
                <a:effectLst/>
                <a:uLnTx/>
                <a:uFillTx/>
              </a:rPr>
              <a:t>a</a:t>
            </a:r>
            <a:r>
              <a:rPr kumimoji="0" lang="en-US" sz="1500" b="1" i="0" u="none" strike="noStrike" kern="0" cap="none" spc="0" normalizeH="0" baseline="0" noProof="0" dirty="0" err="1">
                <a:ln>
                  <a:noFill/>
                </a:ln>
                <a:solidFill>
                  <a:srgbClr val="4472C4">
                    <a:lumMod val="75000"/>
                  </a:srgbClr>
                </a:solidFill>
                <a:effectLst/>
                <a:uLnTx/>
                <a:uFillTx/>
              </a:rPr>
              <a:t>other</a:t>
            </a:r>
            <a:r>
              <a:rPr kumimoji="0" lang="en-US" sz="1500" b="1" i="0" u="none" strike="noStrike" kern="0" cap="none" spc="0" normalizeH="0" baseline="0" noProof="0" dirty="0">
                <a:ln>
                  <a:noFill/>
                </a:ln>
                <a:solidFill>
                  <a:srgbClr val="4472C4">
                    <a:lumMod val="75000"/>
                  </a:srgbClr>
                </a:solidFill>
                <a:effectLst/>
                <a:uLnTx/>
                <a:uFillTx/>
              </a:rPr>
              <a:t> co-mutations (e.g., </a:t>
            </a:r>
            <a:r>
              <a:rPr kumimoji="0" lang="en-US" sz="1500" b="1" i="1" u="none" strike="noStrike" kern="0" cap="none" spc="0" normalizeH="0" baseline="0" noProof="0" dirty="0">
                <a:ln>
                  <a:noFill/>
                </a:ln>
                <a:solidFill>
                  <a:srgbClr val="4472C4">
                    <a:lumMod val="75000"/>
                  </a:srgbClr>
                </a:solidFill>
                <a:effectLst/>
                <a:uLnTx/>
                <a:uFillTx/>
              </a:rPr>
              <a:t>KEAP1, NFE2L2, CUL3</a:t>
            </a:r>
            <a:r>
              <a:rPr kumimoji="0" lang="en-US" sz="1500" b="1" i="0" u="none" strike="noStrike" kern="0" cap="none" spc="0" normalizeH="0" baseline="0" noProof="0" dirty="0">
                <a:ln>
                  <a:noFill/>
                </a:ln>
                <a:solidFill>
                  <a:srgbClr val="4472C4">
                    <a:lumMod val="75000"/>
                  </a:srgbClr>
                </a:solidFill>
                <a:effectLst/>
                <a:uLnTx/>
                <a:uFillTx/>
              </a:rPr>
              <a:t>), double or triple co-mutations (e.g., </a:t>
            </a:r>
            <a:r>
              <a:rPr kumimoji="0" lang="en-US" sz="1500" b="1" i="1" u="none" strike="noStrike" kern="0" cap="none" spc="0" normalizeH="0" baseline="0" noProof="0" dirty="0">
                <a:ln>
                  <a:noFill/>
                </a:ln>
                <a:solidFill>
                  <a:srgbClr val="4472C4">
                    <a:lumMod val="75000"/>
                  </a:srgbClr>
                </a:solidFill>
                <a:effectLst/>
                <a:uLnTx/>
                <a:uFillTx/>
              </a:rPr>
              <a:t>STK11/TP53, STK11/TP53/KEAP1</a:t>
            </a:r>
            <a:r>
              <a:rPr kumimoji="0" lang="en-US" sz="1500" b="1" i="0" u="none" strike="noStrike" kern="0" cap="none" spc="0" normalizeH="0" baseline="0" noProof="0" dirty="0">
                <a:ln>
                  <a:noFill/>
                </a:ln>
                <a:solidFill>
                  <a:srgbClr val="4472C4">
                    <a:lumMod val="75000"/>
                  </a:srgbClr>
                </a:solidFill>
                <a:effectLst/>
                <a:uLnTx/>
                <a:uFillTx/>
              </a:rPr>
              <a:t>), or no co-mutations</a:t>
            </a:r>
          </a:p>
        </p:txBody>
      </p:sp>
      <p:cxnSp>
        <p:nvCxnSpPr>
          <p:cNvPr id="58" name="Straight Arrow Connector 57">
            <a:extLst>
              <a:ext uri="{FF2B5EF4-FFF2-40B4-BE49-F238E27FC236}">
                <a16:creationId xmlns:a16="http://schemas.microsoft.com/office/drawing/2014/main" id="{893D6D42-8742-4C0C-92C0-133302A7560F}"/>
              </a:ext>
            </a:extLst>
          </p:cNvPr>
          <p:cNvCxnSpPr>
            <a:cxnSpLocks/>
          </p:cNvCxnSpPr>
          <p:nvPr/>
        </p:nvCxnSpPr>
        <p:spPr>
          <a:xfrm>
            <a:off x="10465354" y="4253004"/>
            <a:ext cx="1606470" cy="0"/>
          </a:xfrm>
          <a:prstGeom prst="straightConnector1">
            <a:avLst/>
          </a:prstGeom>
          <a:noFill/>
          <a:ln w="19050" cap="flat" cmpd="sng" algn="ctr">
            <a:solidFill>
              <a:srgbClr val="00B050"/>
            </a:solidFill>
            <a:prstDash val="solid"/>
            <a:miter lim="800000"/>
            <a:tailEnd type="triangle"/>
          </a:ln>
          <a:effectLst/>
        </p:spPr>
      </p:cxnSp>
      <p:sp>
        <p:nvSpPr>
          <p:cNvPr id="59" name="Title 1">
            <a:extLst>
              <a:ext uri="{FF2B5EF4-FFF2-40B4-BE49-F238E27FC236}">
                <a16:creationId xmlns:a16="http://schemas.microsoft.com/office/drawing/2014/main" id="{488BA7BA-7712-4FF7-8905-BF590E87125B}"/>
              </a:ext>
            </a:extLst>
          </p:cNvPr>
          <p:cNvSpPr txBox="1">
            <a:spLocks/>
          </p:cNvSpPr>
          <p:nvPr/>
        </p:nvSpPr>
        <p:spPr>
          <a:xfrm>
            <a:off x="171159" y="176386"/>
            <a:ext cx="118436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S1900E Schema </a:t>
            </a:r>
            <a:b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60" name="TextBox 59">
            <a:extLst>
              <a:ext uri="{FF2B5EF4-FFF2-40B4-BE49-F238E27FC236}">
                <a16:creationId xmlns:a16="http://schemas.microsoft.com/office/drawing/2014/main" id="{4AF9670C-D7A3-4921-949E-FE7166ABB60F}"/>
              </a:ext>
            </a:extLst>
          </p:cNvPr>
          <p:cNvSpPr txBox="1"/>
          <p:nvPr/>
        </p:nvSpPr>
        <p:spPr>
          <a:xfrm>
            <a:off x="494178" y="3653836"/>
            <a:ext cx="2743200"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4472C4">
                    <a:lumMod val="75000"/>
                  </a:srgbClr>
                </a:solidFill>
                <a:effectLst/>
                <a:uLnTx/>
                <a:uFillTx/>
              </a:rPr>
              <a:t>Primary Endpoint</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800" b="1" i="0" u="none" strike="noStrike" kern="0" cap="none" spc="0" normalizeH="0" baseline="0" noProof="0" dirty="0">
                <a:ln>
                  <a:noFill/>
                </a:ln>
                <a:solidFill>
                  <a:srgbClr val="4472C4">
                    <a:lumMod val="75000"/>
                  </a:srgbClr>
                </a:solidFill>
                <a:effectLst/>
                <a:uLnTx/>
                <a:uFillTx/>
              </a:rPr>
              <a:t>Objective response rate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4472C4">
                    <a:lumMod val="75000"/>
                  </a:srgbClr>
                </a:solidFill>
                <a:effectLst/>
                <a:uLnTx/>
                <a:uFillTx/>
              </a:rPr>
              <a:t>Secondary Endpoints</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rPr>
              <a:t>Duration of response</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rPr>
              <a:t>Progression free survival</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rPr>
              <a:t>Overall survival</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rPr>
              <a:t>Safety</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endParaRPr kumimoji="0" lang="en-US" sz="1800" b="1" i="0" u="none" strike="noStrike" kern="0" cap="none" spc="0" normalizeH="0" baseline="0" noProof="0" dirty="0">
              <a:ln>
                <a:noFill/>
              </a:ln>
              <a:solidFill>
                <a:srgbClr val="4472C4">
                  <a:lumMod val="75000"/>
                </a:srgbClr>
              </a:solidFill>
              <a:effectLst/>
              <a:uLnTx/>
              <a:uFillTx/>
            </a:endParaRPr>
          </a:p>
        </p:txBody>
      </p:sp>
      <p:cxnSp>
        <p:nvCxnSpPr>
          <p:cNvPr id="61" name="Straight Arrow Connector 60">
            <a:extLst>
              <a:ext uri="{FF2B5EF4-FFF2-40B4-BE49-F238E27FC236}">
                <a16:creationId xmlns:a16="http://schemas.microsoft.com/office/drawing/2014/main" id="{D11BC44B-3507-4473-9C0C-DF17BAC33453}"/>
              </a:ext>
            </a:extLst>
          </p:cNvPr>
          <p:cNvCxnSpPr>
            <a:cxnSpLocks/>
          </p:cNvCxnSpPr>
          <p:nvPr/>
        </p:nvCxnSpPr>
        <p:spPr>
          <a:xfrm>
            <a:off x="9985294" y="2364824"/>
            <a:ext cx="854543" cy="0"/>
          </a:xfrm>
          <a:prstGeom prst="straightConnector1">
            <a:avLst/>
          </a:prstGeom>
          <a:noFill/>
          <a:ln w="19050" cap="flat" cmpd="sng" algn="ctr">
            <a:solidFill>
              <a:srgbClr val="00B050"/>
            </a:solidFill>
            <a:prstDash val="solid"/>
            <a:miter lim="800000"/>
            <a:tailEnd type="triangle"/>
          </a:ln>
          <a:effectLst/>
        </p:spPr>
      </p:cxnSp>
    </p:spTree>
    <p:extLst>
      <p:ext uri="{BB962C8B-B14F-4D97-AF65-F5344CB8AC3E}">
        <p14:creationId xmlns:p14="http://schemas.microsoft.com/office/powerpoint/2010/main" val="67797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r>
              <a:rPr lang="en-US"/>
              <a:t>Slide: </a:t>
            </a:r>
            <a:fld id="{629637A9-119A-49DA-BD12-AAC58B377D80}" type="slidenum">
              <a:rPr lang="en-US" smtClean="0"/>
              <a:pPr/>
              <a:t>38</a:t>
            </a:fld>
            <a:endParaRPr lang="en-US" dirty="0"/>
          </a:p>
        </p:txBody>
      </p:sp>
      <p:sp>
        <p:nvSpPr>
          <p:cNvPr id="3" name="Title 1">
            <a:extLst>
              <a:ext uri="{FF2B5EF4-FFF2-40B4-BE49-F238E27FC236}">
                <a16:creationId xmlns:a16="http://schemas.microsoft.com/office/drawing/2014/main" id="{78135B2B-C24B-4A52-A682-1A96A964405D}"/>
              </a:ext>
            </a:extLst>
          </p:cNvPr>
          <p:cNvSpPr>
            <a:spLocks noGrp="1"/>
          </p:cNvSpPr>
          <p:nvPr>
            <p:ph type="title"/>
          </p:nvPr>
        </p:nvSpPr>
        <p:spPr>
          <a:xfrm>
            <a:off x="838200" y="18255"/>
            <a:ext cx="10515600" cy="1325563"/>
          </a:xfrm>
        </p:spPr>
        <p:txBody>
          <a:bodyPr>
            <a:normAutofit/>
          </a:bodyPr>
          <a:lstStyle/>
          <a:p>
            <a:r>
              <a:rPr lang="en-US" sz="4000" dirty="0">
                <a:solidFill>
                  <a:schemeClr val="tx1"/>
                </a:solidFill>
              </a:rPr>
              <a:t>Ongoing importance of S1900E</a:t>
            </a:r>
          </a:p>
        </p:txBody>
      </p:sp>
      <p:sp>
        <p:nvSpPr>
          <p:cNvPr id="5" name="Content Placeholder 2">
            <a:extLst>
              <a:ext uri="{FF2B5EF4-FFF2-40B4-BE49-F238E27FC236}">
                <a16:creationId xmlns:a16="http://schemas.microsoft.com/office/drawing/2014/main" id="{1BFE6045-0A05-473C-90EA-CD3E025F66C9}"/>
              </a:ext>
            </a:extLst>
          </p:cNvPr>
          <p:cNvSpPr>
            <a:spLocks noGrp="1"/>
          </p:cNvSpPr>
          <p:nvPr>
            <p:ph idx="1"/>
          </p:nvPr>
        </p:nvSpPr>
        <p:spPr>
          <a:xfrm>
            <a:off x="838200" y="1825625"/>
            <a:ext cx="10515600" cy="4351338"/>
          </a:xfrm>
        </p:spPr>
        <p:txBody>
          <a:bodyPr/>
          <a:lstStyle/>
          <a:p>
            <a:r>
              <a:rPr lang="en-US" sz="2800" dirty="0"/>
              <a:t>Doubles Amgen CodeBreaK100 sample size</a:t>
            </a:r>
          </a:p>
          <a:p>
            <a:pPr marL="0" indent="0">
              <a:buNone/>
            </a:pPr>
            <a:endParaRPr lang="en-US" sz="2800" dirty="0"/>
          </a:p>
          <a:p>
            <a:r>
              <a:rPr lang="en-US" sz="2800" dirty="0"/>
              <a:t>Rigorous upfront co-mutation biomarker definitions - accounts for co-occurring mutations</a:t>
            </a:r>
          </a:p>
          <a:p>
            <a:endParaRPr lang="en-US" sz="2800" dirty="0"/>
          </a:p>
          <a:p>
            <a:r>
              <a:rPr lang="en-US" sz="2800" dirty="0"/>
              <a:t>Expected 95% CI narrower around point estimates of ORR</a:t>
            </a:r>
          </a:p>
          <a:p>
            <a:endParaRPr lang="en-US" sz="2800" dirty="0"/>
          </a:p>
          <a:p>
            <a:r>
              <a:rPr lang="en-US" sz="2800" dirty="0"/>
              <a:t>Enhanced diversity</a:t>
            </a:r>
          </a:p>
          <a:p>
            <a:endParaRPr lang="en-US" dirty="0"/>
          </a:p>
          <a:p>
            <a:endParaRPr lang="en-US" dirty="0"/>
          </a:p>
        </p:txBody>
      </p:sp>
    </p:spTree>
    <p:extLst>
      <p:ext uri="{BB962C8B-B14F-4D97-AF65-F5344CB8AC3E}">
        <p14:creationId xmlns:p14="http://schemas.microsoft.com/office/powerpoint/2010/main" val="3749281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r>
              <a:rPr lang="en-US"/>
              <a:t>Slide: </a:t>
            </a:r>
            <a:fld id="{629637A9-119A-49DA-BD12-AAC58B377D80}" type="slidenum">
              <a:rPr lang="en-US" smtClean="0"/>
              <a:pPr/>
              <a:t>39</a:t>
            </a:fld>
            <a:endParaRPr lang="en-US" dirty="0"/>
          </a:p>
        </p:txBody>
      </p:sp>
      <p:sp>
        <p:nvSpPr>
          <p:cNvPr id="3" name="Title 1">
            <a:extLst>
              <a:ext uri="{FF2B5EF4-FFF2-40B4-BE49-F238E27FC236}">
                <a16:creationId xmlns:a16="http://schemas.microsoft.com/office/drawing/2014/main" id="{BD2E4A22-C22E-4C85-B9A7-8BA6016880C9}"/>
              </a:ext>
            </a:extLst>
          </p:cNvPr>
          <p:cNvSpPr>
            <a:spLocks noGrp="1"/>
          </p:cNvSpPr>
          <p:nvPr>
            <p:ph type="title"/>
          </p:nvPr>
        </p:nvSpPr>
        <p:spPr>
          <a:xfrm>
            <a:off x="838200" y="0"/>
            <a:ext cx="10515600" cy="1325563"/>
          </a:xfrm>
        </p:spPr>
        <p:txBody>
          <a:bodyPr>
            <a:normAutofit/>
          </a:bodyPr>
          <a:lstStyle/>
          <a:p>
            <a:r>
              <a:rPr lang="en-US" sz="4000" dirty="0">
                <a:solidFill>
                  <a:schemeClr val="tx1"/>
                </a:solidFill>
              </a:rPr>
              <a:t>Accrual &amp; Amendment Update</a:t>
            </a:r>
          </a:p>
        </p:txBody>
      </p:sp>
      <p:sp>
        <p:nvSpPr>
          <p:cNvPr id="5" name="Content Placeholder 2">
            <a:extLst>
              <a:ext uri="{FF2B5EF4-FFF2-40B4-BE49-F238E27FC236}">
                <a16:creationId xmlns:a16="http://schemas.microsoft.com/office/drawing/2014/main" id="{9053794F-A94D-4BF0-81FF-25C5CF399C5B}"/>
              </a:ext>
            </a:extLst>
          </p:cNvPr>
          <p:cNvSpPr>
            <a:spLocks noGrp="1"/>
          </p:cNvSpPr>
          <p:nvPr>
            <p:ph idx="1"/>
          </p:nvPr>
        </p:nvSpPr>
        <p:spPr>
          <a:xfrm>
            <a:off x="838200" y="1825625"/>
            <a:ext cx="10515600" cy="4351338"/>
          </a:xfrm>
        </p:spPr>
        <p:txBody>
          <a:bodyPr>
            <a:normAutofit lnSpcReduction="10000"/>
          </a:bodyPr>
          <a:lstStyle/>
          <a:p>
            <a:r>
              <a:rPr lang="en-US" sz="2800" dirty="0"/>
              <a:t>58/105 participants enrolled (24/40 </a:t>
            </a:r>
            <a:r>
              <a:rPr lang="en-US" sz="2800" i="1" dirty="0"/>
              <a:t>TP53</a:t>
            </a:r>
            <a:r>
              <a:rPr lang="en-US" sz="2800" dirty="0"/>
              <a:t>, 13/25 </a:t>
            </a:r>
            <a:r>
              <a:rPr lang="en-US" sz="2800" i="1" dirty="0"/>
              <a:t>STK11</a:t>
            </a:r>
            <a:r>
              <a:rPr lang="en-US" sz="2800" dirty="0"/>
              <a:t>, 21/40 Others) since 04/02/2021 activation</a:t>
            </a:r>
          </a:p>
          <a:p>
            <a:pPr lvl="1"/>
            <a:r>
              <a:rPr lang="en-US" sz="2400" dirty="0"/>
              <a:t>6 in last 30 days; 1 in last 7 days as of 04/04/2022</a:t>
            </a:r>
          </a:p>
          <a:p>
            <a:endParaRPr lang="en-US" sz="2800" dirty="0"/>
          </a:p>
          <a:p>
            <a:r>
              <a:rPr lang="en-US" sz="2800" dirty="0"/>
              <a:t>Revision #3 Amendment CIRB &amp; NCI CTEP Approved</a:t>
            </a:r>
          </a:p>
          <a:p>
            <a:pPr lvl="1"/>
            <a:r>
              <a:rPr lang="en-US" sz="2400" dirty="0"/>
              <a:t>Allows pts with untreated asymptomatic brain </a:t>
            </a:r>
            <a:r>
              <a:rPr lang="en-US" sz="2400" dirty="0" err="1"/>
              <a:t>mets</a:t>
            </a:r>
            <a:endParaRPr lang="en-US" sz="2400" dirty="0"/>
          </a:p>
          <a:p>
            <a:pPr lvl="1"/>
            <a:r>
              <a:rPr lang="en-US" sz="2400" dirty="0"/>
              <a:t>Shorter washouts for prior anti-cancer systemic treatments &amp; radiation</a:t>
            </a:r>
          </a:p>
          <a:p>
            <a:pPr lvl="1"/>
            <a:r>
              <a:rPr lang="en-US" sz="2400" dirty="0"/>
              <a:t>Shorter washout &amp; clarification of DDI </a:t>
            </a:r>
          </a:p>
          <a:p>
            <a:pPr lvl="1"/>
            <a:r>
              <a:rPr lang="en-US" sz="2400" dirty="0"/>
              <a:t>Eligibility lab thresholds liberalized (e.g., ANC, Cr)</a:t>
            </a:r>
          </a:p>
          <a:p>
            <a:pPr lvl="1"/>
            <a:r>
              <a:rPr lang="en-US" sz="2400" dirty="0"/>
              <a:t>Removal of interim analysis</a:t>
            </a:r>
          </a:p>
        </p:txBody>
      </p:sp>
    </p:spTree>
    <p:extLst>
      <p:ext uri="{BB962C8B-B14F-4D97-AF65-F5344CB8AC3E}">
        <p14:creationId xmlns:p14="http://schemas.microsoft.com/office/powerpoint/2010/main" val="3735090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276600" y="1570740"/>
            <a:ext cx="5715000" cy="4336572"/>
          </a:xfrm>
          <a:prstGeom prst="rect">
            <a:avLst/>
          </a:prstGeom>
          <a:noFill/>
          <a:ln w="19050">
            <a:solidFill>
              <a:schemeClr val="tx1"/>
            </a:solidFill>
            <a:miter lim="800000"/>
            <a:headEnd/>
            <a:tailEnd/>
          </a:ln>
          <a:effectLst/>
        </p:spPr>
        <p:txBody>
          <a:bodyPr>
            <a:spAutoFit/>
          </a:bodyPr>
          <a:lstStyle/>
          <a:p>
            <a:pPr algn="ctr">
              <a:lnSpc>
                <a:spcPct val="85000"/>
              </a:lnSpc>
              <a:spcBef>
                <a:spcPct val="15000"/>
              </a:spcBef>
            </a:pPr>
            <a:r>
              <a:rPr lang="en-US" sz="2800" b="1" dirty="0">
                <a:solidFill>
                  <a:srgbClr val="1F497D"/>
                </a:solidFill>
              </a:rPr>
              <a:t>David R. </a:t>
            </a:r>
            <a:r>
              <a:rPr lang="en-US" sz="2800" b="1" dirty="0" err="1">
                <a:solidFill>
                  <a:srgbClr val="1F497D"/>
                </a:solidFill>
              </a:rPr>
              <a:t>Gandara</a:t>
            </a:r>
            <a:r>
              <a:rPr lang="en-US" sz="2800" b="1" dirty="0">
                <a:solidFill>
                  <a:srgbClr val="1F497D"/>
                </a:solidFill>
              </a:rPr>
              <a:t>, MD</a:t>
            </a:r>
          </a:p>
          <a:p>
            <a:pPr algn="ctr">
              <a:lnSpc>
                <a:spcPct val="85000"/>
              </a:lnSpc>
              <a:spcBef>
                <a:spcPct val="15000"/>
              </a:spcBef>
            </a:pPr>
            <a:r>
              <a:rPr lang="en-US" sz="2800" b="1" dirty="0">
                <a:solidFill>
                  <a:srgbClr val="1F497D"/>
                </a:solidFill>
              </a:rPr>
              <a:t>University of California Davis </a:t>
            </a:r>
          </a:p>
          <a:p>
            <a:pPr algn="ctr">
              <a:lnSpc>
                <a:spcPct val="85000"/>
              </a:lnSpc>
              <a:spcBef>
                <a:spcPct val="15000"/>
              </a:spcBef>
            </a:pPr>
            <a:r>
              <a:rPr lang="en-US" sz="2800" b="1" dirty="0">
                <a:solidFill>
                  <a:srgbClr val="1F497D"/>
                </a:solidFill>
              </a:rPr>
              <a:t>Comprehensive Cancer Center</a:t>
            </a:r>
          </a:p>
          <a:p>
            <a:pPr algn="ctr">
              <a:lnSpc>
                <a:spcPct val="85000"/>
              </a:lnSpc>
              <a:spcBef>
                <a:spcPct val="15000"/>
              </a:spcBef>
            </a:pPr>
            <a:endParaRPr lang="en-US" sz="2800" b="1" dirty="0">
              <a:solidFill>
                <a:srgbClr val="1F497D"/>
              </a:solidFill>
            </a:endParaRPr>
          </a:p>
          <a:p>
            <a:pPr algn="ctr">
              <a:lnSpc>
                <a:spcPct val="85000"/>
              </a:lnSpc>
              <a:spcBef>
                <a:spcPct val="15000"/>
              </a:spcBef>
            </a:pPr>
            <a:endParaRPr lang="en-US" sz="2800" b="1" dirty="0">
              <a:solidFill>
                <a:srgbClr val="1F497D"/>
              </a:solidFill>
            </a:endParaRPr>
          </a:p>
          <a:p>
            <a:pPr algn="ctr">
              <a:lnSpc>
                <a:spcPct val="85000"/>
              </a:lnSpc>
              <a:spcBef>
                <a:spcPct val="15000"/>
              </a:spcBef>
            </a:pPr>
            <a:endParaRPr lang="en-US" sz="2800" b="1" dirty="0">
              <a:solidFill>
                <a:srgbClr val="1F497D"/>
              </a:solidFill>
            </a:endParaRPr>
          </a:p>
          <a:p>
            <a:pPr algn="ctr">
              <a:lnSpc>
                <a:spcPct val="85000"/>
              </a:lnSpc>
              <a:spcBef>
                <a:spcPct val="15000"/>
              </a:spcBef>
            </a:pPr>
            <a:endParaRPr lang="en-US" sz="2800" b="1" dirty="0">
              <a:solidFill>
                <a:srgbClr val="1F497D"/>
              </a:solidFill>
            </a:endParaRPr>
          </a:p>
          <a:p>
            <a:pPr algn="ctr">
              <a:lnSpc>
                <a:spcPct val="85000"/>
              </a:lnSpc>
              <a:spcBef>
                <a:spcPct val="15000"/>
              </a:spcBef>
            </a:pPr>
            <a:endParaRPr lang="en-US" sz="2800" b="1" dirty="0">
              <a:solidFill>
                <a:srgbClr val="1F497D"/>
              </a:solidFill>
            </a:endParaRPr>
          </a:p>
          <a:p>
            <a:pPr algn="ctr">
              <a:lnSpc>
                <a:spcPct val="85000"/>
              </a:lnSpc>
              <a:spcBef>
                <a:spcPct val="15000"/>
              </a:spcBef>
            </a:pPr>
            <a:endParaRPr lang="en-US" sz="2800" b="1" dirty="0">
              <a:solidFill>
                <a:srgbClr val="1F497D"/>
              </a:solidFill>
            </a:endParaRPr>
          </a:p>
          <a:p>
            <a:pPr algn="ctr">
              <a:lnSpc>
                <a:spcPct val="85000"/>
              </a:lnSpc>
              <a:spcBef>
                <a:spcPct val="15000"/>
              </a:spcBef>
            </a:pPr>
            <a:endParaRPr lang="en-US" sz="2800" b="1" dirty="0">
              <a:solidFill>
                <a:srgbClr val="1F497D"/>
              </a:solidFill>
            </a:endParaRPr>
          </a:p>
        </p:txBody>
      </p:sp>
      <p:sp>
        <p:nvSpPr>
          <p:cNvPr id="7" name="Rectangle 4"/>
          <p:cNvSpPr>
            <a:spLocks noGrp="1" noChangeArrowheads="1"/>
          </p:cNvSpPr>
          <p:nvPr>
            <p:ph type="title"/>
          </p:nvPr>
        </p:nvSpPr>
        <p:spPr>
          <a:xfrm>
            <a:off x="210207" y="15768"/>
            <a:ext cx="11771585" cy="1143000"/>
          </a:xfrm>
        </p:spPr>
        <p:txBody>
          <a:bodyPr>
            <a:noAutofit/>
          </a:bodyPr>
          <a:lstStyle/>
          <a:p>
            <a:pPr algn="ctr"/>
            <a:br>
              <a:rPr lang="en-US" sz="3200" b="1" dirty="0">
                <a:solidFill>
                  <a:srgbClr val="003192"/>
                </a:solidFill>
                <a:latin typeface="+mn-lt"/>
              </a:rPr>
            </a:br>
            <a:r>
              <a:rPr lang="en-US" sz="3200" b="1" dirty="0">
                <a:solidFill>
                  <a:srgbClr val="003192"/>
                </a:solidFill>
                <a:latin typeface="+mn-lt"/>
              </a:rPr>
              <a:t>Lung MAP –A Master Protocol in Advanced NSCLC: </a:t>
            </a:r>
            <a:br>
              <a:rPr lang="en-US" sz="3200" b="1" dirty="0">
                <a:solidFill>
                  <a:srgbClr val="003192"/>
                </a:solidFill>
                <a:latin typeface="+mn-lt"/>
              </a:rPr>
            </a:br>
            <a:r>
              <a:rPr lang="en-US" sz="3200" b="1" dirty="0">
                <a:solidFill>
                  <a:srgbClr val="003192"/>
                </a:solidFill>
                <a:latin typeface="+mn-lt"/>
              </a:rPr>
              <a:t>Accomplishments</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 t="11668" r="1" b="44166"/>
          <a:stretch/>
        </p:blipFill>
        <p:spPr bwMode="auto">
          <a:xfrm>
            <a:off x="3695700" y="3082595"/>
            <a:ext cx="4876800" cy="28142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117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1097280" y="1169152"/>
            <a:ext cx="10058400" cy="3566160"/>
          </a:xfrm>
        </p:spPr>
        <p:txBody>
          <a:bodyPr>
            <a:normAutofit/>
          </a:bodyPr>
          <a:lstStyle/>
          <a:p>
            <a:r>
              <a:rPr lang="en-US" dirty="0"/>
              <a:t>S1800D</a:t>
            </a:r>
            <a:br>
              <a:rPr lang="en-US" dirty="0"/>
            </a:br>
            <a:br>
              <a:rPr lang="en-US" sz="2400" dirty="0">
                <a:solidFill>
                  <a:prstClr val="black">
                    <a:lumMod val="85000"/>
                    <a:lumOff val="15000"/>
                  </a:prstClr>
                </a:solidFill>
              </a:rPr>
            </a:br>
            <a:r>
              <a:rPr lang="en-US" sz="2400" dirty="0">
                <a:solidFill>
                  <a:prstClr val="black">
                    <a:lumMod val="85000"/>
                    <a:lumOff val="15000"/>
                  </a:prstClr>
                </a:solidFill>
              </a:rPr>
              <a:t>A Phase II/III Study of N-803 (ALT-803) plus Pembrolizumab versus Standard of Care in Participants with Stage IV or Recurrent Non-Small Cell Lung Cancer Previously Treated with Anti-PD-1 or Anti-PD-L1 Therapy (Lung-MAP Non-Match Sub-Study)</a:t>
            </a:r>
            <a:br>
              <a:rPr lang="en-US" sz="1800" dirty="0">
                <a:effectLst/>
                <a:latin typeface="Times" panose="02020603050405020304" pitchFamily="18" charset="0"/>
                <a:ea typeface="Times New Roman" panose="02020603050405020304" pitchFamily="18" charset="0"/>
                <a:cs typeface="Times New Roman" panose="02020603050405020304" pitchFamily="18" charset="0"/>
              </a:rPr>
            </a:br>
            <a:endParaRPr lang="en-US" sz="2200" dirty="0"/>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1097280" y="4694544"/>
            <a:ext cx="10058400" cy="1643427"/>
          </a:xfrm>
        </p:spPr>
        <p:txBody>
          <a:bodyPr>
            <a:normAutofit/>
          </a:bodyPr>
          <a:lstStyle/>
          <a:p>
            <a:r>
              <a:rPr lang="en-US" dirty="0">
                <a:solidFill>
                  <a:schemeClr val="tx1">
                    <a:lumMod val="85000"/>
                    <a:lumOff val="15000"/>
                  </a:schemeClr>
                </a:solidFill>
              </a:rPr>
              <a:t>John Wrangle, MD, MPH, Study Chair</a:t>
            </a:r>
          </a:p>
          <a:p>
            <a:r>
              <a:rPr lang="en-US" dirty="0">
                <a:solidFill>
                  <a:schemeClr val="tx1">
                    <a:lumMod val="85000"/>
                    <a:lumOff val="15000"/>
                  </a:schemeClr>
                </a:solidFill>
              </a:rPr>
              <a:t>Hatim Husain, MD, </a:t>
            </a:r>
            <a:r>
              <a:rPr lang="en-US" dirty="0"/>
              <a:t>Study Co-</a:t>
            </a:r>
            <a:r>
              <a:rPr lang="en-US" dirty="0" err="1"/>
              <a:t>ChaiR</a:t>
            </a:r>
            <a:endParaRPr lang="en-US" dirty="0"/>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5707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S1800D Schema</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p:txBody>
          <a:bodyPr/>
          <a:lstStyle/>
          <a:p>
            <a:pPr marL="0" indent="0">
              <a:buNone/>
            </a:pPr>
            <a:endParaRPr lang="en-US" dirty="0"/>
          </a:p>
          <a:p>
            <a:pPr marL="0" indent="0">
              <a:buNone/>
            </a:pPr>
            <a:r>
              <a:rPr lang="en-US" dirty="0"/>
              <a:t>	</a:t>
            </a:r>
          </a:p>
        </p:txBody>
      </p:sp>
      <p:sp>
        <p:nvSpPr>
          <p:cNvPr id="4" name="TextBox 34">
            <a:extLst>
              <a:ext uri="{FF2B5EF4-FFF2-40B4-BE49-F238E27FC236}">
                <a16:creationId xmlns:a16="http://schemas.microsoft.com/office/drawing/2014/main" id="{6037901F-77AF-4FE0-AD83-AD6C1A904918}"/>
              </a:ext>
            </a:extLst>
          </p:cNvPr>
          <p:cNvSpPr txBox="1"/>
          <p:nvPr/>
        </p:nvSpPr>
        <p:spPr>
          <a:xfrm flipH="1">
            <a:off x="609600" y="5831138"/>
            <a:ext cx="9021763" cy="338554"/>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a:t>Standard of Care Options: Docetaxel + Ramucirumab, Docetaxel, Gemcitabine, Pemetrexed</a:t>
            </a:r>
          </a:p>
        </p:txBody>
      </p:sp>
      <p:grpSp>
        <p:nvGrpSpPr>
          <p:cNvPr id="5" name="Group 4">
            <a:extLst>
              <a:ext uri="{FF2B5EF4-FFF2-40B4-BE49-F238E27FC236}">
                <a16:creationId xmlns:a16="http://schemas.microsoft.com/office/drawing/2014/main" id="{1FD602B5-7123-4B65-9D37-9AEC40C2C20F}"/>
              </a:ext>
            </a:extLst>
          </p:cNvPr>
          <p:cNvGrpSpPr/>
          <p:nvPr/>
        </p:nvGrpSpPr>
        <p:grpSpPr>
          <a:xfrm>
            <a:off x="669498" y="1529746"/>
            <a:ext cx="10853003" cy="4121614"/>
            <a:chOff x="1986756" y="1042284"/>
            <a:chExt cx="9498201" cy="4806311"/>
          </a:xfrm>
        </p:grpSpPr>
        <p:sp>
          <p:nvSpPr>
            <p:cNvPr id="6" name="TextBox 27">
              <a:extLst>
                <a:ext uri="{FF2B5EF4-FFF2-40B4-BE49-F238E27FC236}">
                  <a16:creationId xmlns:a16="http://schemas.microsoft.com/office/drawing/2014/main" id="{BF402A82-F2B9-4D28-B7E9-CF38EF203F96}"/>
                </a:ext>
              </a:extLst>
            </p:cNvPr>
            <p:cNvSpPr txBox="1"/>
            <p:nvPr/>
          </p:nvSpPr>
          <p:spPr>
            <a:xfrm>
              <a:off x="1986756" y="4392343"/>
              <a:ext cx="1798638"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N-803+Pembrolizumab </a:t>
              </a:r>
            </a:p>
          </p:txBody>
        </p:sp>
        <p:grpSp>
          <p:nvGrpSpPr>
            <p:cNvPr id="7" name="Group 6">
              <a:extLst>
                <a:ext uri="{FF2B5EF4-FFF2-40B4-BE49-F238E27FC236}">
                  <a16:creationId xmlns:a16="http://schemas.microsoft.com/office/drawing/2014/main" id="{828B2FC0-646D-49EC-A13C-ACF2D23522B5}"/>
                </a:ext>
              </a:extLst>
            </p:cNvPr>
            <p:cNvGrpSpPr/>
            <p:nvPr/>
          </p:nvGrpSpPr>
          <p:grpSpPr>
            <a:xfrm>
              <a:off x="2059940" y="1042284"/>
              <a:ext cx="9425017" cy="4806311"/>
              <a:chOff x="2007394" y="1030019"/>
              <a:chExt cx="9425017" cy="4806311"/>
            </a:xfrm>
          </p:grpSpPr>
          <p:sp>
            <p:nvSpPr>
              <p:cNvPr id="8" name="Rectangle: Rounded Corners 7">
                <a:extLst>
                  <a:ext uri="{FF2B5EF4-FFF2-40B4-BE49-F238E27FC236}">
                    <a16:creationId xmlns:a16="http://schemas.microsoft.com/office/drawing/2014/main" id="{C675C6D6-1EED-4DB7-B878-D20CC4A35B5B}"/>
                  </a:ext>
                </a:extLst>
              </p:cNvPr>
              <p:cNvSpPr/>
              <p:nvPr/>
            </p:nvSpPr>
            <p:spPr bwMode="auto">
              <a:xfrm>
                <a:off x="5006181" y="1030019"/>
                <a:ext cx="2741613" cy="906463"/>
              </a:xfrm>
              <a:prstGeom prst="roundRect">
                <a:avLst/>
              </a:prstGeom>
              <a:solidFill>
                <a:srgbClr val="0070C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200" dirty="0">
                    <a:solidFill>
                      <a:schemeClr val="bg1"/>
                    </a:solidFill>
                    <a:latin typeface="+mj-lt"/>
                  </a:rPr>
                  <a:t>Prior Anti-PD-(L)1 and </a:t>
                </a:r>
              </a:p>
              <a:p>
                <a:pPr algn="ctr" eaLnBrk="1" hangingPunct="1">
                  <a:defRPr/>
                </a:pPr>
                <a:r>
                  <a:rPr lang="en-US" sz="2200" dirty="0">
                    <a:solidFill>
                      <a:schemeClr val="bg1"/>
                    </a:solidFill>
                    <a:latin typeface="+mj-lt"/>
                  </a:rPr>
                  <a:t>disease progression  </a:t>
                </a:r>
              </a:p>
            </p:txBody>
          </p:sp>
          <p:sp>
            <p:nvSpPr>
              <p:cNvPr id="9" name="Rectangle: Rounded Corners 8">
                <a:extLst>
                  <a:ext uri="{FF2B5EF4-FFF2-40B4-BE49-F238E27FC236}">
                    <a16:creationId xmlns:a16="http://schemas.microsoft.com/office/drawing/2014/main" id="{AEF979B8-883D-467C-9292-E2D3966D6A6B}"/>
                  </a:ext>
                </a:extLst>
              </p:cNvPr>
              <p:cNvSpPr/>
              <p:nvPr/>
            </p:nvSpPr>
            <p:spPr bwMode="auto">
              <a:xfrm>
                <a:off x="2440781" y="2379394"/>
                <a:ext cx="2741613" cy="906463"/>
              </a:xfrm>
              <a:prstGeom prst="roundRect">
                <a:avLst/>
              </a:prstGeom>
              <a:solidFill>
                <a:schemeClr val="accent5"/>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200" dirty="0">
                    <a:solidFill>
                      <a:schemeClr val="bg1"/>
                    </a:solidFill>
                    <a:latin typeface="+mj-lt"/>
                  </a:rPr>
                  <a:t>Primary Resistance </a:t>
                </a:r>
              </a:p>
              <a:p>
                <a:pPr algn="ctr" eaLnBrk="1" hangingPunct="1">
                  <a:defRPr/>
                </a:pPr>
                <a:r>
                  <a:rPr lang="en-US" sz="2200" dirty="0">
                    <a:solidFill>
                      <a:schemeClr val="bg1"/>
                    </a:solidFill>
                    <a:latin typeface="+mj-lt"/>
                  </a:rPr>
                  <a:t>Cohort </a:t>
                </a:r>
              </a:p>
            </p:txBody>
          </p:sp>
          <p:sp>
            <p:nvSpPr>
              <p:cNvPr id="10" name="Rectangle: Rounded Corners 9">
                <a:extLst>
                  <a:ext uri="{FF2B5EF4-FFF2-40B4-BE49-F238E27FC236}">
                    <a16:creationId xmlns:a16="http://schemas.microsoft.com/office/drawing/2014/main" id="{18732F9D-4D9E-47E3-B6DB-F8836FF6E7A7}"/>
                  </a:ext>
                </a:extLst>
              </p:cNvPr>
              <p:cNvSpPr/>
              <p:nvPr/>
            </p:nvSpPr>
            <p:spPr bwMode="auto">
              <a:xfrm>
                <a:off x="7628731" y="2358757"/>
                <a:ext cx="2741613" cy="904875"/>
              </a:xfrm>
              <a:prstGeom prst="roundRect">
                <a:avLst/>
              </a:prstGeom>
              <a:solidFill>
                <a:srgbClr val="92D05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200" dirty="0">
                    <a:solidFill>
                      <a:schemeClr val="bg1"/>
                    </a:solidFill>
                    <a:latin typeface="+mj-lt"/>
                  </a:rPr>
                  <a:t>Acquired Resistance </a:t>
                </a:r>
              </a:p>
              <a:p>
                <a:pPr algn="ctr" eaLnBrk="1" hangingPunct="1">
                  <a:defRPr/>
                </a:pPr>
                <a:r>
                  <a:rPr lang="en-US" sz="2200" dirty="0">
                    <a:solidFill>
                      <a:schemeClr val="bg1"/>
                    </a:solidFill>
                    <a:latin typeface="+mj-lt"/>
                  </a:rPr>
                  <a:t>Cohort </a:t>
                </a:r>
              </a:p>
            </p:txBody>
          </p:sp>
          <p:cxnSp>
            <p:nvCxnSpPr>
              <p:cNvPr id="11" name="Straight Arrow Connector 10">
                <a:extLst>
                  <a:ext uri="{FF2B5EF4-FFF2-40B4-BE49-F238E27FC236}">
                    <a16:creationId xmlns:a16="http://schemas.microsoft.com/office/drawing/2014/main" id="{9E2F6233-A591-4614-9FB4-0C25D8D29432}"/>
                  </a:ext>
                </a:extLst>
              </p:cNvPr>
              <p:cNvCxnSpPr>
                <a:cxnSpLocks/>
              </p:cNvCxnSpPr>
              <p:nvPr/>
            </p:nvCxnSpPr>
            <p:spPr bwMode="auto">
              <a:xfrm flipH="1">
                <a:off x="4521994" y="2017444"/>
                <a:ext cx="660400" cy="361950"/>
              </a:xfrm>
              <a:prstGeom prst="straightConnector1">
                <a:avLst/>
              </a:prstGeom>
              <a:noFill/>
              <a:ln w="9525" algn="ctr">
                <a:solidFill>
                  <a:schemeClr val="tx1"/>
                </a:solidFill>
                <a:round/>
                <a:headEnd/>
                <a:tailEnd type="triangle" w="med" len="med"/>
              </a:ln>
            </p:spPr>
          </p:cxnSp>
          <p:cxnSp>
            <p:nvCxnSpPr>
              <p:cNvPr id="12" name="Straight Arrow Connector 11">
                <a:extLst>
                  <a:ext uri="{FF2B5EF4-FFF2-40B4-BE49-F238E27FC236}">
                    <a16:creationId xmlns:a16="http://schemas.microsoft.com/office/drawing/2014/main" id="{963A6DEB-D20D-4D29-A065-754A864ADDBA}"/>
                  </a:ext>
                </a:extLst>
              </p:cNvPr>
              <p:cNvCxnSpPr>
                <a:cxnSpLocks/>
              </p:cNvCxnSpPr>
              <p:nvPr/>
            </p:nvCxnSpPr>
            <p:spPr bwMode="auto">
              <a:xfrm>
                <a:off x="7628731" y="2017444"/>
                <a:ext cx="701675" cy="280988"/>
              </a:xfrm>
              <a:prstGeom prst="straightConnector1">
                <a:avLst/>
              </a:prstGeom>
              <a:noFill/>
              <a:ln w="9525" algn="ctr">
                <a:solidFill>
                  <a:schemeClr val="tx1"/>
                </a:solidFill>
                <a:round/>
                <a:headEnd/>
                <a:tailEnd type="triangle" w="med" len="med"/>
              </a:ln>
            </p:spPr>
          </p:cxnSp>
          <p:sp>
            <p:nvSpPr>
              <p:cNvPr id="13" name="TextBox 14">
                <a:extLst>
                  <a:ext uri="{FF2B5EF4-FFF2-40B4-BE49-F238E27FC236}">
                    <a16:creationId xmlns:a16="http://schemas.microsoft.com/office/drawing/2014/main" id="{DB21610E-4A93-4F73-B538-954EE88CFCA7}"/>
                  </a:ext>
                </a:extLst>
              </p:cNvPr>
              <p:cNvSpPr txBox="1"/>
              <p:nvPr/>
            </p:nvSpPr>
            <p:spPr>
              <a:xfrm>
                <a:off x="7862172" y="1803913"/>
                <a:ext cx="2178050" cy="610139"/>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PD on prior treatment </a:t>
                </a:r>
              </a:p>
              <a:p>
                <a:pPr algn="ctr">
                  <a:defRPr/>
                </a:pPr>
                <a:r>
                  <a:rPr lang="en-US" sz="1400" dirty="0"/>
                  <a:t>&gt; 12 weeks </a:t>
                </a:r>
              </a:p>
            </p:txBody>
          </p:sp>
          <p:sp>
            <p:nvSpPr>
              <p:cNvPr id="14" name="TextBox 15">
                <a:extLst>
                  <a:ext uri="{FF2B5EF4-FFF2-40B4-BE49-F238E27FC236}">
                    <a16:creationId xmlns:a16="http://schemas.microsoft.com/office/drawing/2014/main" id="{326FCD01-7BEE-4B24-8B80-FF800A950B15}"/>
                  </a:ext>
                </a:extLst>
              </p:cNvPr>
              <p:cNvSpPr txBox="1"/>
              <p:nvPr/>
            </p:nvSpPr>
            <p:spPr>
              <a:xfrm>
                <a:off x="2911474" y="3324460"/>
                <a:ext cx="1800225" cy="358906"/>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solidFill>
                      <a:srgbClr val="FF0000"/>
                    </a:solidFill>
                  </a:rPr>
                  <a:t>Stand-alone Phase II</a:t>
                </a:r>
              </a:p>
            </p:txBody>
          </p:sp>
          <p:sp>
            <p:nvSpPr>
              <p:cNvPr id="15" name="TextBox 16">
                <a:extLst>
                  <a:ext uri="{FF2B5EF4-FFF2-40B4-BE49-F238E27FC236}">
                    <a16:creationId xmlns:a16="http://schemas.microsoft.com/office/drawing/2014/main" id="{88C6B665-81FF-4EC5-A183-E9A292662786}"/>
                  </a:ext>
                </a:extLst>
              </p:cNvPr>
              <p:cNvSpPr txBox="1"/>
              <p:nvPr/>
            </p:nvSpPr>
            <p:spPr>
              <a:xfrm>
                <a:off x="8158956" y="3240152"/>
                <a:ext cx="1800225" cy="358906"/>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solidFill>
                      <a:srgbClr val="FF0000"/>
                    </a:solidFill>
                  </a:rPr>
                  <a:t>Phase II/III</a:t>
                </a:r>
              </a:p>
            </p:txBody>
          </p:sp>
          <p:cxnSp>
            <p:nvCxnSpPr>
              <p:cNvPr id="16" name="Straight Arrow Connector 15">
                <a:extLst>
                  <a:ext uri="{FF2B5EF4-FFF2-40B4-BE49-F238E27FC236}">
                    <a16:creationId xmlns:a16="http://schemas.microsoft.com/office/drawing/2014/main" id="{CEE64438-DB99-4FDC-B32F-21B833F88BA5}"/>
                  </a:ext>
                </a:extLst>
              </p:cNvPr>
              <p:cNvCxnSpPr>
                <a:cxnSpLocks/>
              </p:cNvCxnSpPr>
              <p:nvPr/>
            </p:nvCxnSpPr>
            <p:spPr bwMode="auto">
              <a:xfrm>
                <a:off x="4150519" y="3644632"/>
                <a:ext cx="619125" cy="671512"/>
              </a:xfrm>
              <a:prstGeom prst="straightConnector1">
                <a:avLst/>
              </a:prstGeom>
              <a:noFill/>
              <a:ln w="9525" algn="ctr">
                <a:solidFill>
                  <a:schemeClr val="tx1"/>
                </a:solidFill>
                <a:round/>
                <a:headEnd/>
                <a:tailEnd type="triangle" w="med" len="med"/>
              </a:ln>
            </p:spPr>
          </p:cxnSp>
          <p:cxnSp>
            <p:nvCxnSpPr>
              <p:cNvPr id="17" name="Straight Arrow Connector 16">
                <a:extLst>
                  <a:ext uri="{FF2B5EF4-FFF2-40B4-BE49-F238E27FC236}">
                    <a16:creationId xmlns:a16="http://schemas.microsoft.com/office/drawing/2014/main" id="{2D8B69C2-D5AE-4747-B8D2-7B895042FCBA}"/>
                  </a:ext>
                </a:extLst>
              </p:cNvPr>
              <p:cNvCxnSpPr>
                <a:cxnSpLocks/>
              </p:cNvCxnSpPr>
              <p:nvPr/>
            </p:nvCxnSpPr>
            <p:spPr bwMode="auto">
              <a:xfrm flipH="1">
                <a:off x="2839244" y="3636694"/>
                <a:ext cx="625475" cy="679450"/>
              </a:xfrm>
              <a:prstGeom prst="straightConnector1">
                <a:avLst/>
              </a:prstGeom>
              <a:noFill/>
              <a:ln w="9525" algn="ctr">
                <a:solidFill>
                  <a:schemeClr val="tx1"/>
                </a:solidFill>
                <a:round/>
                <a:headEnd/>
                <a:tailEnd type="triangle" w="med" len="med"/>
              </a:ln>
            </p:spPr>
          </p:cxnSp>
          <p:sp>
            <p:nvSpPr>
              <p:cNvPr id="18" name="TextBox 28">
                <a:extLst>
                  <a:ext uri="{FF2B5EF4-FFF2-40B4-BE49-F238E27FC236}">
                    <a16:creationId xmlns:a16="http://schemas.microsoft.com/office/drawing/2014/main" id="{B93762F8-E85B-40AE-BB8E-05B23FF8DB4B}"/>
                  </a:ext>
                </a:extLst>
              </p:cNvPr>
              <p:cNvSpPr txBox="1"/>
              <p:nvPr/>
            </p:nvSpPr>
            <p:spPr>
              <a:xfrm>
                <a:off x="2801779" y="1765793"/>
                <a:ext cx="1862139" cy="61013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PD on prior treatment</a:t>
                </a:r>
              </a:p>
              <a:p>
                <a:pPr algn="ctr">
                  <a:defRPr/>
                </a:pPr>
                <a:r>
                  <a:rPr lang="en-US" sz="1400" dirty="0"/>
                  <a:t> ≤ 12 weeks </a:t>
                </a:r>
              </a:p>
            </p:txBody>
          </p:sp>
          <p:sp>
            <p:nvSpPr>
              <p:cNvPr id="19" name="TextBox 29">
                <a:extLst>
                  <a:ext uri="{FF2B5EF4-FFF2-40B4-BE49-F238E27FC236}">
                    <a16:creationId xmlns:a16="http://schemas.microsoft.com/office/drawing/2014/main" id="{482E0900-AE99-4F75-8B48-A0560A0A93F6}"/>
                  </a:ext>
                </a:extLst>
              </p:cNvPr>
              <p:cNvSpPr txBox="1"/>
              <p:nvPr/>
            </p:nvSpPr>
            <p:spPr>
              <a:xfrm>
                <a:off x="3985419" y="4400282"/>
                <a:ext cx="1800225"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Standard of Care  </a:t>
                </a:r>
              </a:p>
            </p:txBody>
          </p:sp>
          <p:sp>
            <p:nvSpPr>
              <p:cNvPr id="20" name="TextBox 30">
                <a:extLst>
                  <a:ext uri="{FF2B5EF4-FFF2-40B4-BE49-F238E27FC236}">
                    <a16:creationId xmlns:a16="http://schemas.microsoft.com/office/drawing/2014/main" id="{256BA597-A510-418E-AF95-DF253C99467E}"/>
                  </a:ext>
                </a:extLst>
              </p:cNvPr>
              <p:cNvSpPr txBox="1"/>
              <p:nvPr/>
            </p:nvSpPr>
            <p:spPr>
              <a:xfrm>
                <a:off x="7498556" y="4382819"/>
                <a:ext cx="1798638"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N-803+Pembrolizumab </a:t>
                </a:r>
              </a:p>
            </p:txBody>
          </p:sp>
          <p:sp>
            <p:nvSpPr>
              <p:cNvPr id="21" name="TextBox 31">
                <a:extLst>
                  <a:ext uri="{FF2B5EF4-FFF2-40B4-BE49-F238E27FC236}">
                    <a16:creationId xmlns:a16="http://schemas.microsoft.com/office/drawing/2014/main" id="{3111C712-BF42-4214-BB89-C3502CA12627}"/>
                  </a:ext>
                </a:extLst>
              </p:cNvPr>
              <p:cNvSpPr txBox="1"/>
              <p:nvPr/>
            </p:nvSpPr>
            <p:spPr>
              <a:xfrm>
                <a:off x="9497219" y="4389170"/>
                <a:ext cx="1800225"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Standard of Care  </a:t>
                </a:r>
              </a:p>
            </p:txBody>
          </p:sp>
          <p:cxnSp>
            <p:nvCxnSpPr>
              <p:cNvPr id="22" name="Straight Arrow Connector 21">
                <a:extLst>
                  <a:ext uri="{FF2B5EF4-FFF2-40B4-BE49-F238E27FC236}">
                    <a16:creationId xmlns:a16="http://schemas.microsoft.com/office/drawing/2014/main" id="{49A78545-54FF-4EA2-A62C-3957A96A0A6A}"/>
                  </a:ext>
                </a:extLst>
              </p:cNvPr>
              <p:cNvCxnSpPr>
                <a:cxnSpLocks/>
              </p:cNvCxnSpPr>
              <p:nvPr/>
            </p:nvCxnSpPr>
            <p:spPr bwMode="auto">
              <a:xfrm>
                <a:off x="9408319" y="3589069"/>
                <a:ext cx="620712" cy="669925"/>
              </a:xfrm>
              <a:prstGeom prst="straightConnector1">
                <a:avLst/>
              </a:prstGeom>
              <a:noFill/>
              <a:ln w="9525" algn="ctr">
                <a:solidFill>
                  <a:schemeClr val="tx1"/>
                </a:solidFill>
                <a:round/>
                <a:headEnd/>
                <a:tailEnd type="triangle" w="med" len="med"/>
              </a:ln>
            </p:spPr>
          </p:cxnSp>
          <p:cxnSp>
            <p:nvCxnSpPr>
              <p:cNvPr id="23" name="Straight Arrow Connector 22">
                <a:extLst>
                  <a:ext uri="{FF2B5EF4-FFF2-40B4-BE49-F238E27FC236}">
                    <a16:creationId xmlns:a16="http://schemas.microsoft.com/office/drawing/2014/main" id="{C522579B-E655-42E3-8ACC-36C7FE330ECA}"/>
                  </a:ext>
                </a:extLst>
              </p:cNvPr>
              <p:cNvCxnSpPr>
                <a:cxnSpLocks/>
              </p:cNvCxnSpPr>
              <p:nvPr/>
            </p:nvCxnSpPr>
            <p:spPr bwMode="auto">
              <a:xfrm flipH="1">
                <a:off x="8097044" y="3581132"/>
                <a:ext cx="625475" cy="677862"/>
              </a:xfrm>
              <a:prstGeom prst="straightConnector1">
                <a:avLst/>
              </a:prstGeom>
              <a:noFill/>
              <a:ln w="9525" algn="ctr">
                <a:solidFill>
                  <a:schemeClr val="tx1"/>
                </a:solidFill>
                <a:round/>
                <a:headEnd/>
                <a:tailEnd type="triangle" w="med" len="med"/>
              </a:ln>
            </p:spPr>
          </p:cxnSp>
          <p:sp>
            <p:nvSpPr>
              <p:cNvPr id="24" name="TextBox 35">
                <a:extLst>
                  <a:ext uri="{FF2B5EF4-FFF2-40B4-BE49-F238E27FC236}">
                    <a16:creationId xmlns:a16="http://schemas.microsoft.com/office/drawing/2014/main" id="{DD9AF642-28DE-4C89-93EB-AE095D101B50}"/>
                  </a:ext>
                </a:extLst>
              </p:cNvPr>
              <p:cNvSpPr txBox="1"/>
              <p:nvPr/>
            </p:nvSpPr>
            <p:spPr>
              <a:xfrm>
                <a:off x="2948781" y="3814495"/>
                <a:ext cx="1800225" cy="358906"/>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b="1" dirty="0">
                    <a:latin typeface="+mj-lt"/>
                  </a:rPr>
                  <a:t>N = 144 total</a:t>
                </a:r>
              </a:p>
            </p:txBody>
          </p:sp>
          <p:sp>
            <p:nvSpPr>
              <p:cNvPr id="25" name="TextBox 36">
                <a:extLst>
                  <a:ext uri="{FF2B5EF4-FFF2-40B4-BE49-F238E27FC236}">
                    <a16:creationId xmlns:a16="http://schemas.microsoft.com/office/drawing/2014/main" id="{92CE4007-49E3-479B-8A8A-4BC56E32E88E}"/>
                  </a:ext>
                </a:extLst>
              </p:cNvPr>
              <p:cNvSpPr txBox="1"/>
              <p:nvPr/>
            </p:nvSpPr>
            <p:spPr>
              <a:xfrm>
                <a:off x="8158956" y="3771633"/>
                <a:ext cx="1798638" cy="35890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b="1" dirty="0">
                    <a:latin typeface="+mj-lt"/>
                  </a:rPr>
                  <a:t>N = 334 total</a:t>
                </a:r>
              </a:p>
            </p:txBody>
          </p:sp>
          <p:sp>
            <p:nvSpPr>
              <p:cNvPr id="26" name="TextBox 37">
                <a:extLst>
                  <a:ext uri="{FF2B5EF4-FFF2-40B4-BE49-F238E27FC236}">
                    <a16:creationId xmlns:a16="http://schemas.microsoft.com/office/drawing/2014/main" id="{A01F5662-9BD6-45E6-8AA3-C69ED7511419}"/>
                  </a:ext>
                </a:extLst>
              </p:cNvPr>
              <p:cNvSpPr txBox="1"/>
              <p:nvPr/>
            </p:nvSpPr>
            <p:spPr>
              <a:xfrm>
                <a:off x="2007394" y="4974957"/>
                <a:ext cx="4479983" cy="8613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Primary Endpoint: Overall Survival </a:t>
                </a:r>
              </a:p>
              <a:p>
                <a:pPr algn="ctr">
                  <a:defRPr/>
                </a:pPr>
                <a:r>
                  <a:rPr lang="en-US" sz="1400" dirty="0"/>
                  <a:t>Comparison: Weighted Log-rank test</a:t>
                </a:r>
              </a:p>
              <a:p>
                <a:pPr algn="ctr">
                  <a:defRPr/>
                </a:pPr>
                <a:r>
                  <a:rPr lang="en-US" sz="1400" dirty="0"/>
                  <a:t>Minimum Follow-up requirements for all analyses (interim and final</a:t>
                </a:r>
                <a:r>
                  <a:rPr lang="en-US" sz="1200" dirty="0"/>
                  <a:t>)  </a:t>
                </a:r>
              </a:p>
            </p:txBody>
          </p:sp>
          <p:sp>
            <p:nvSpPr>
              <p:cNvPr id="27" name="TextBox 38">
                <a:extLst>
                  <a:ext uri="{FF2B5EF4-FFF2-40B4-BE49-F238E27FC236}">
                    <a16:creationId xmlns:a16="http://schemas.microsoft.com/office/drawing/2014/main" id="{72776F1A-9414-4C78-8396-D487A9B6673C}"/>
                  </a:ext>
                </a:extLst>
              </p:cNvPr>
              <p:cNvSpPr txBox="1"/>
              <p:nvPr/>
            </p:nvSpPr>
            <p:spPr>
              <a:xfrm>
                <a:off x="6952428" y="4876256"/>
                <a:ext cx="4479983" cy="8613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Primary Endpoint: Overall Survival </a:t>
                </a:r>
              </a:p>
              <a:p>
                <a:pPr algn="ctr">
                  <a:defRPr/>
                </a:pPr>
                <a:r>
                  <a:rPr lang="en-US" sz="1400" dirty="0"/>
                  <a:t>Comparison: Standard Log-rank test</a:t>
                </a:r>
              </a:p>
              <a:p>
                <a:pPr algn="ctr">
                  <a:defRPr/>
                </a:pPr>
                <a:r>
                  <a:rPr lang="en-US" sz="1400" dirty="0"/>
                  <a:t>Minimum Follow-up requirements for all analyses (interim and final)  </a:t>
                </a:r>
              </a:p>
            </p:txBody>
          </p:sp>
        </p:grpSp>
      </p:grpSp>
      <p:sp>
        <p:nvSpPr>
          <p:cNvPr id="28" name="Slide Number Placeholder 3">
            <a:extLst>
              <a:ext uri="{FF2B5EF4-FFF2-40B4-BE49-F238E27FC236}">
                <a16:creationId xmlns:a16="http://schemas.microsoft.com/office/drawing/2014/main" id="{E220CE4C-6641-4042-9808-9C2624F3A529}"/>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746111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Study Objectives</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589256"/>
            <a:ext cx="10546080" cy="4376647"/>
          </a:xfrm>
        </p:spPr>
        <p:txBody>
          <a:bodyPr>
            <a:normAutofit/>
          </a:bodyPr>
          <a:lstStyle/>
          <a:p>
            <a:pPr marL="0" lvl="0" indent="0">
              <a:buNone/>
            </a:pPr>
            <a:r>
              <a:rPr lang="en-US" b="1" u="sng" dirty="0"/>
              <a:t>Primary Objective</a:t>
            </a:r>
            <a:endParaRPr lang="en-US" b="1" dirty="0"/>
          </a:p>
          <a:p>
            <a:pPr lvl="0"/>
            <a:r>
              <a:rPr lang="en-US" dirty="0"/>
              <a:t>The primary objective is to compare overall survival (OS) between participants randomized to N-803 (ALT-803) + pembrolizumab versus standard of care therapy. </a:t>
            </a:r>
          </a:p>
          <a:p>
            <a:pPr marL="0" lvl="0" indent="0">
              <a:buNone/>
            </a:pPr>
            <a:r>
              <a:rPr lang="en-US" b="1" u="sng" dirty="0"/>
              <a:t>Secondary Objectives</a:t>
            </a:r>
            <a:endParaRPr lang="en-US" dirty="0"/>
          </a:p>
          <a:p>
            <a:pPr lvl="0"/>
            <a:r>
              <a:rPr lang="en-US" dirty="0"/>
              <a:t>Progression-free survival </a:t>
            </a:r>
          </a:p>
          <a:p>
            <a:pPr lvl="0"/>
            <a:r>
              <a:rPr lang="en-US" dirty="0"/>
              <a:t>Response rates </a:t>
            </a:r>
          </a:p>
          <a:p>
            <a:pPr lvl="0"/>
            <a:r>
              <a:rPr lang="en-US" dirty="0"/>
              <a:t>Duration of response </a:t>
            </a:r>
            <a:r>
              <a:rPr lang="x-none" dirty="0"/>
              <a:t>(DoR) </a:t>
            </a:r>
            <a:r>
              <a:rPr lang="en-US" dirty="0"/>
              <a:t>among responders</a:t>
            </a:r>
          </a:p>
          <a:p>
            <a:pPr lvl="0"/>
            <a:r>
              <a:rPr lang="en-US" dirty="0"/>
              <a:t>To evaluate the frequency and severity of toxicities within each treatment arm</a:t>
            </a:r>
          </a:p>
          <a:p>
            <a:endParaRPr lang="en-US" dirty="0"/>
          </a:p>
        </p:txBody>
      </p:sp>
      <p:sp>
        <p:nvSpPr>
          <p:cNvPr id="4" name="Slide Number Placeholder 3">
            <a:extLst>
              <a:ext uri="{FF2B5EF4-FFF2-40B4-BE49-F238E27FC236}">
                <a16:creationId xmlns:a16="http://schemas.microsoft.com/office/drawing/2014/main" id="{B5C71548-2072-4887-BB11-44FA02A6A69F}"/>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777077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Overview of Treatment(s)</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845734"/>
            <a:ext cx="10546080" cy="4023360"/>
          </a:xfrm>
        </p:spPr>
        <p:txBody>
          <a:bodyPr>
            <a:normAutofit/>
          </a:bodyPr>
          <a:lstStyle/>
          <a:p>
            <a:r>
              <a:rPr lang="en-US" dirty="0"/>
              <a:t>N-803 (ALT-803) injected subcutaneously every 3 weeks</a:t>
            </a:r>
          </a:p>
          <a:p>
            <a:r>
              <a:rPr lang="en-US" dirty="0"/>
              <a:t>Pembrolizumab given IV every 3 weeks</a:t>
            </a:r>
          </a:p>
        </p:txBody>
      </p:sp>
      <p:sp>
        <p:nvSpPr>
          <p:cNvPr id="4" name="Slide Number Placeholder 3">
            <a:extLst>
              <a:ext uri="{FF2B5EF4-FFF2-40B4-BE49-F238E27FC236}">
                <a16:creationId xmlns:a16="http://schemas.microsoft.com/office/drawing/2014/main" id="{7077C110-1765-432C-B46D-FED55153F290}"/>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681743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4F9F3-89DB-5E42-821C-E7FC24282EFE}"/>
              </a:ext>
            </a:extLst>
          </p:cNvPr>
          <p:cNvSpPr>
            <a:spLocks noGrp="1"/>
          </p:cNvSpPr>
          <p:nvPr>
            <p:ph type="title"/>
          </p:nvPr>
        </p:nvSpPr>
        <p:spPr/>
        <p:txBody>
          <a:bodyPr/>
          <a:lstStyle/>
          <a:p>
            <a:r>
              <a:rPr lang="en-US" dirty="0"/>
              <a:t>Enrollment Updates</a:t>
            </a:r>
          </a:p>
        </p:txBody>
      </p:sp>
      <p:sp>
        <p:nvSpPr>
          <p:cNvPr id="3" name="Content Placeholder 2">
            <a:extLst>
              <a:ext uri="{FF2B5EF4-FFF2-40B4-BE49-F238E27FC236}">
                <a16:creationId xmlns:a16="http://schemas.microsoft.com/office/drawing/2014/main" id="{A8A5E9F8-F6DC-8A4E-9266-F014D949289E}"/>
              </a:ext>
            </a:extLst>
          </p:cNvPr>
          <p:cNvSpPr>
            <a:spLocks noGrp="1"/>
          </p:cNvSpPr>
          <p:nvPr>
            <p:ph idx="1"/>
          </p:nvPr>
        </p:nvSpPr>
        <p:spPr/>
        <p:txBody>
          <a:bodyPr/>
          <a:lstStyle/>
          <a:p>
            <a:r>
              <a:rPr lang="en-US" dirty="0"/>
              <a:t>Number of sites with CIRB approval: 170</a:t>
            </a:r>
          </a:p>
          <a:p>
            <a:r>
              <a:rPr lang="en-US" dirty="0"/>
              <a:t>Number of patients assigned to study: 263</a:t>
            </a:r>
          </a:p>
          <a:p>
            <a:r>
              <a:rPr lang="en-US" dirty="0"/>
              <a:t>Number of Patients Registered: 3</a:t>
            </a:r>
          </a:p>
        </p:txBody>
      </p:sp>
      <p:sp>
        <p:nvSpPr>
          <p:cNvPr id="4" name="Slide Number Placeholder 3">
            <a:extLst>
              <a:ext uri="{FF2B5EF4-FFF2-40B4-BE49-F238E27FC236}">
                <a16:creationId xmlns:a16="http://schemas.microsoft.com/office/drawing/2014/main" id="{D0A8C22A-D08D-7A45-A2D6-6ACF65FC0911}"/>
              </a:ext>
            </a:extLst>
          </p:cNvPr>
          <p:cNvSpPr>
            <a:spLocks noGrp="1"/>
          </p:cNvSpPr>
          <p:nvPr>
            <p:ph type="sldNum" sz="quarter" idx="12"/>
          </p:nvPr>
        </p:nvSpPr>
        <p:spPr/>
        <p:txBody>
          <a:bodyPr/>
          <a:lstStyle/>
          <a:p>
            <a:r>
              <a:rPr lang="en-US"/>
              <a:t>Slide: </a:t>
            </a:r>
            <a:fld id="{629637A9-119A-49DA-BD12-AAC58B377D80}" type="slidenum">
              <a:rPr lang="en-US" smtClean="0"/>
              <a:pPr/>
              <a:t>44</a:t>
            </a:fld>
            <a:endParaRPr lang="en-US" dirty="0"/>
          </a:p>
        </p:txBody>
      </p:sp>
    </p:spTree>
    <p:extLst>
      <p:ext uri="{BB962C8B-B14F-4D97-AF65-F5344CB8AC3E}">
        <p14:creationId xmlns:p14="http://schemas.microsoft.com/office/powerpoint/2010/main" val="3821156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98E9-91FE-4385-9053-F97399A1280B}"/>
              </a:ext>
            </a:extLst>
          </p:cNvPr>
          <p:cNvSpPr>
            <a:spLocks noGrp="1"/>
          </p:cNvSpPr>
          <p:nvPr>
            <p:ph type="title"/>
          </p:nvPr>
        </p:nvSpPr>
        <p:spPr/>
        <p:txBody>
          <a:bodyPr/>
          <a:lstStyle/>
          <a:p>
            <a:r>
              <a:rPr lang="en-US" dirty="0"/>
              <a:t>Acknowledgements </a:t>
            </a:r>
          </a:p>
        </p:txBody>
      </p:sp>
      <p:sp>
        <p:nvSpPr>
          <p:cNvPr id="3" name="Content Placeholder 2">
            <a:extLst>
              <a:ext uri="{FF2B5EF4-FFF2-40B4-BE49-F238E27FC236}">
                <a16:creationId xmlns:a16="http://schemas.microsoft.com/office/drawing/2014/main" id="{E61FA494-9858-4101-A05A-23001743DEE1}"/>
              </a:ext>
            </a:extLst>
          </p:cNvPr>
          <p:cNvSpPr>
            <a:spLocks noGrp="1"/>
          </p:cNvSpPr>
          <p:nvPr>
            <p:ph idx="1"/>
          </p:nvPr>
        </p:nvSpPr>
        <p:spPr/>
        <p:txBody>
          <a:bodyPr/>
          <a:lstStyle/>
          <a:p>
            <a:r>
              <a:rPr lang="en-US" dirty="0"/>
              <a:t>Participating Patients</a:t>
            </a:r>
          </a:p>
          <a:p>
            <a:r>
              <a:rPr lang="en-US" dirty="0"/>
              <a:t>National Institutes of Health – 1R01CA222817-01A1 </a:t>
            </a:r>
          </a:p>
          <a:p>
            <a:r>
              <a:rPr lang="en-US" dirty="0"/>
              <a:t>Hollings Cancer Center, Medical University of South Carolina</a:t>
            </a:r>
          </a:p>
          <a:p>
            <a:r>
              <a:rPr lang="en-US" dirty="0"/>
              <a:t>Mark Rubinstein, Ph.D.</a:t>
            </a:r>
          </a:p>
        </p:txBody>
      </p:sp>
      <p:sp>
        <p:nvSpPr>
          <p:cNvPr id="4" name="Slide Number Placeholder 3">
            <a:extLst>
              <a:ext uri="{FF2B5EF4-FFF2-40B4-BE49-F238E27FC236}">
                <a16:creationId xmlns:a16="http://schemas.microsoft.com/office/drawing/2014/main" id="{B94D6FDA-5F29-4142-9861-B26DFCD35F04}"/>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809992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normAutofit/>
          </a:bodyPr>
          <a:lstStyle/>
          <a:p>
            <a:r>
              <a:rPr lang="en-US" sz="4000" b="1" dirty="0">
                <a:solidFill>
                  <a:schemeClr val="tx1"/>
                </a:solidFill>
                <a:latin typeface="+mn-lt"/>
              </a:rPr>
              <a:t>S1900F</a:t>
            </a:r>
            <a:r>
              <a:rPr lang="en-US" sz="4000" dirty="0">
                <a:solidFill>
                  <a:schemeClr val="tx1"/>
                </a:solidFill>
                <a:latin typeface="+mn-lt"/>
              </a:rPr>
              <a:t> A Phase II Study of </a:t>
            </a:r>
            <a:r>
              <a:rPr lang="en-US" sz="4000" dirty="0" err="1">
                <a:solidFill>
                  <a:schemeClr val="tx1"/>
                </a:solidFill>
                <a:latin typeface="+mn-lt"/>
              </a:rPr>
              <a:t>Selpercatinib</a:t>
            </a:r>
            <a:r>
              <a:rPr lang="en-US" sz="4000" dirty="0">
                <a:solidFill>
                  <a:schemeClr val="tx1"/>
                </a:solidFill>
                <a:latin typeface="+mn-lt"/>
              </a:rPr>
              <a:t> (LOXO-292), Carboplatin and Pemetrexed in Patients with RET Fusion-Positive Stage IV Non-Small Cell Lung Cancer and Progression of Disease on Prior RET Directed Therapy (LUNGMAP Sub-Study)</a:t>
            </a:r>
            <a:endParaRPr lang="en-US" sz="4000" dirty="0">
              <a:solidFill>
                <a:schemeClr val="tx1"/>
              </a:solidFill>
            </a:endParaRP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p:txBody>
          <a:bodyPr/>
          <a:lstStyle/>
          <a:p>
            <a:r>
              <a:rPr lang="en-US" dirty="0"/>
              <a:t>Jhanelle E. gray, MD and YASIR ELAMIN, MD</a:t>
            </a:r>
          </a:p>
        </p:txBody>
      </p:sp>
      <p:sp>
        <p:nvSpPr>
          <p:cNvPr id="50"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46</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6920297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CC265B-9C5B-4103-B95E-F28F393C21C8}"/>
              </a:ext>
            </a:extLst>
          </p:cNvPr>
          <p:cNvSpPr>
            <a:spLocks noGrp="1"/>
          </p:cNvSpPr>
          <p:nvPr>
            <p:ph type="sldNum" sz="quarter" idx="12"/>
          </p:nvPr>
        </p:nvSpPr>
        <p:spPr/>
        <p:txBody>
          <a:bodyPr/>
          <a:lstStyle/>
          <a:p>
            <a:r>
              <a:rPr lang="en-US"/>
              <a:t>Slide: </a:t>
            </a:r>
            <a:fld id="{629637A9-119A-49DA-BD12-AAC58B377D80}" type="slidenum">
              <a:rPr lang="en-US" smtClean="0"/>
              <a:pPr/>
              <a:t>47</a:t>
            </a:fld>
            <a:endParaRPr lang="en-US" dirty="0"/>
          </a:p>
        </p:txBody>
      </p:sp>
      <p:sp>
        <p:nvSpPr>
          <p:cNvPr id="16" name="Rectangle 15">
            <a:extLst>
              <a:ext uri="{FF2B5EF4-FFF2-40B4-BE49-F238E27FC236}">
                <a16:creationId xmlns:a16="http://schemas.microsoft.com/office/drawing/2014/main" id="{BA50880B-21E0-4051-AA74-7C2BE129A51E}"/>
              </a:ext>
            </a:extLst>
          </p:cNvPr>
          <p:cNvSpPr/>
          <p:nvPr/>
        </p:nvSpPr>
        <p:spPr>
          <a:xfrm>
            <a:off x="458788" y="147638"/>
            <a:ext cx="11118850" cy="558800"/>
          </a:xfrm>
          <a:prstGeom prst="rect">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1688" b="0" i="0" u="none" strike="noStrike" kern="0" cap="none" spc="0" normalizeH="0" baseline="0" noProof="0" dirty="0">
                <a:ln>
                  <a:noFill/>
                </a:ln>
                <a:solidFill>
                  <a:prstClr val="white"/>
                </a:solidFill>
                <a:effectLst/>
                <a:uLnTx/>
                <a:uFillTx/>
                <a:latin typeface="Calibri" panose="020F0502020204030204"/>
                <a:ea typeface="+mn-ea"/>
                <a:cs typeface="+mn-cs"/>
              </a:rPr>
              <a:t>S1900F: A Phase II Study of Selpercatinib (LOXO-292), Carboplatin and Pemetrexed in Patients with RET Fusion-Positive Stage IV Non-Small Cell Lung Cancer and Progression of Disease on Prior RET Directed Therapy (LUNGMAP Sub-Study)</a:t>
            </a:r>
          </a:p>
        </p:txBody>
      </p:sp>
      <p:sp>
        <p:nvSpPr>
          <p:cNvPr id="17" name="Rectangle 16">
            <a:extLst>
              <a:ext uri="{FF2B5EF4-FFF2-40B4-BE49-F238E27FC236}">
                <a16:creationId xmlns:a16="http://schemas.microsoft.com/office/drawing/2014/main" id="{A6393229-66B3-4D30-ADCC-FE7C134A2DC2}"/>
              </a:ext>
            </a:extLst>
          </p:cNvPr>
          <p:cNvSpPr/>
          <p:nvPr/>
        </p:nvSpPr>
        <p:spPr>
          <a:xfrm>
            <a:off x="458788" y="879475"/>
            <a:ext cx="2174875" cy="5512936"/>
          </a:xfrm>
          <a:prstGeom prst="rect">
            <a:avLst/>
          </a:prstGeom>
          <a:solidFill>
            <a:srgbClr val="ED7D31">
              <a:lumMod val="20000"/>
              <a:lumOff val="80000"/>
            </a:srgbClr>
          </a:solidFill>
          <a:ln w="12700" cap="flat" cmpd="sng" algn="ctr">
            <a:solidFill>
              <a:srgbClr val="4472C4">
                <a:shade val="50000"/>
              </a:srgbClr>
            </a:solidFill>
            <a:prstDash val="solid"/>
            <a:miter lim="800000"/>
          </a:ln>
          <a:effectLst/>
        </p:spPr>
        <p:txBody>
          <a:bodyPr anchor="ctr"/>
          <a:lstStyle/>
          <a:p>
            <a:pPr marL="0" marR="0" lvl="0" indent="0" defTabSz="857250" eaLnBrk="1" fontAlgn="auto" latinLnBrk="0" hangingPunct="1">
              <a:lnSpc>
                <a:spcPct val="100000"/>
              </a:lnSpc>
              <a:spcBef>
                <a:spcPts val="0"/>
              </a:spcBef>
              <a:spcAft>
                <a:spcPts val="0"/>
              </a:spcAft>
              <a:buClrTx/>
              <a:buSzTx/>
              <a:buFontTx/>
              <a:buNone/>
              <a:tabLst/>
              <a:defRPr/>
            </a:pPr>
            <a:r>
              <a:rPr kumimoji="0" lang="en-US" sz="1688" b="0" i="0" u="none" strike="noStrike" kern="0" cap="none" spc="0" normalizeH="0" baseline="0" noProof="0" dirty="0">
                <a:ln>
                  <a:noFill/>
                </a:ln>
                <a:solidFill>
                  <a:prstClr val="black"/>
                </a:solidFill>
                <a:effectLst/>
                <a:uLnTx/>
                <a:uFillTx/>
                <a:latin typeface="Calibri" panose="020F0502020204030204"/>
                <a:ea typeface="+mn-ea"/>
                <a:cs typeface="+mn-cs"/>
              </a:rPr>
              <a:t>Patient Population</a:t>
            </a:r>
          </a:p>
          <a:p>
            <a:pPr marL="0" marR="0" lvl="0" indent="0" defTabSz="857250" eaLnBrk="1" fontAlgn="auto" latinLnBrk="0" hangingPunct="1">
              <a:lnSpc>
                <a:spcPct val="100000"/>
              </a:lnSpc>
              <a:spcBef>
                <a:spcPts val="0"/>
              </a:spcBef>
              <a:spcAft>
                <a:spcPts val="0"/>
              </a:spcAft>
              <a:buClrTx/>
              <a:buSzTx/>
              <a:buFontTx/>
              <a:buNone/>
              <a:tabLst/>
              <a:defRPr/>
            </a:pPr>
            <a:endParaRPr kumimoji="0" lang="en-US" sz="1688"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21469" marR="0" lvl="0" indent="-321469" defTabSz="857250" eaLnBrk="1" fontAlgn="auto" latinLnBrk="0" hangingPunct="1">
              <a:lnSpc>
                <a:spcPct val="100000"/>
              </a:lnSpc>
              <a:spcBef>
                <a:spcPts val="0"/>
              </a:spcBef>
              <a:spcAft>
                <a:spcPts val="0"/>
              </a:spcAft>
              <a:buClrTx/>
              <a:buSzTx/>
              <a:buFontTx/>
              <a:buAutoNum type="arabicPeriod"/>
              <a:tabLst/>
              <a:defRPr/>
            </a:pPr>
            <a:r>
              <a:rPr kumimoji="0" lang="en-US" sz="1688" b="0" i="0" u="none" strike="noStrike" kern="0" cap="none" spc="0" normalizeH="0" baseline="0" noProof="0" dirty="0">
                <a:ln>
                  <a:noFill/>
                </a:ln>
                <a:solidFill>
                  <a:prstClr val="black"/>
                </a:solidFill>
                <a:effectLst/>
                <a:uLnTx/>
                <a:uFillTx/>
                <a:latin typeface="Calibri" panose="020F0502020204030204"/>
                <a:ea typeface="+mn-ea"/>
                <a:cs typeface="+mn-cs"/>
              </a:rPr>
              <a:t>RET-Fusion-Positive NSCLC as determined by Common Broad Platform CLIA Biomarker Profiling</a:t>
            </a:r>
          </a:p>
          <a:p>
            <a:pPr marL="321469" marR="0" lvl="0" indent="-321469" defTabSz="857250" eaLnBrk="1" fontAlgn="auto" latinLnBrk="0" hangingPunct="1">
              <a:lnSpc>
                <a:spcPct val="100000"/>
              </a:lnSpc>
              <a:spcBef>
                <a:spcPts val="0"/>
              </a:spcBef>
              <a:spcAft>
                <a:spcPts val="0"/>
              </a:spcAft>
              <a:buClrTx/>
              <a:buSzTx/>
              <a:buFontTx/>
              <a:buAutoNum type="arabicPeriod"/>
              <a:tabLst/>
              <a:defRPr/>
            </a:pPr>
            <a:r>
              <a:rPr kumimoji="0" lang="en-US" sz="1688" b="0" i="0" u="none" strike="noStrike" kern="0" cap="none" spc="0" normalizeH="0" baseline="0" noProof="0" dirty="0">
                <a:ln>
                  <a:noFill/>
                </a:ln>
                <a:solidFill>
                  <a:prstClr val="black"/>
                </a:solidFill>
                <a:effectLst/>
                <a:uLnTx/>
                <a:uFillTx/>
                <a:latin typeface="Calibri" panose="020F0502020204030204"/>
                <a:ea typeface="+mn-ea"/>
                <a:cs typeface="+mn-cs"/>
              </a:rPr>
              <a:t>Received and Developed Disease Progression During or After a Selective anti-RET inhibitor treatment</a:t>
            </a:r>
          </a:p>
          <a:p>
            <a:pPr marL="321469" marR="0" lvl="0" indent="-321469" defTabSz="857250" eaLnBrk="1" fontAlgn="auto" latinLnBrk="0" hangingPunct="1">
              <a:lnSpc>
                <a:spcPct val="100000"/>
              </a:lnSpc>
              <a:spcBef>
                <a:spcPts val="0"/>
              </a:spcBef>
              <a:spcAft>
                <a:spcPts val="0"/>
              </a:spcAft>
              <a:buClrTx/>
              <a:buSzTx/>
              <a:buFontTx/>
              <a:buAutoNum type="arabicPeriod"/>
              <a:tabLst/>
              <a:defRPr/>
            </a:pPr>
            <a:r>
              <a:rPr kumimoji="0" lang="en-US" sz="1688" b="0" i="0" u="none" strike="noStrike" kern="0" cap="none" spc="0" normalizeH="0" baseline="0" noProof="0" dirty="0">
                <a:ln>
                  <a:noFill/>
                </a:ln>
                <a:solidFill>
                  <a:prstClr val="black"/>
                </a:solidFill>
                <a:effectLst/>
                <a:uLnTx/>
                <a:uFillTx/>
                <a:latin typeface="Calibri" panose="020F0502020204030204"/>
                <a:ea typeface="+mn-ea"/>
                <a:cs typeface="+mn-cs"/>
              </a:rPr>
              <a:t>Must Have Not Received Cytotoxic Chemotherapy for Metastatic Disease for 1-Year Prior to Study Treatment</a:t>
            </a:r>
          </a:p>
        </p:txBody>
      </p:sp>
      <p:sp>
        <p:nvSpPr>
          <p:cNvPr id="18" name="Rectangle 17">
            <a:extLst>
              <a:ext uri="{FF2B5EF4-FFF2-40B4-BE49-F238E27FC236}">
                <a16:creationId xmlns:a16="http://schemas.microsoft.com/office/drawing/2014/main" id="{EFB14932-5781-4B39-BF13-4F4B2536DAA0}"/>
              </a:ext>
            </a:extLst>
          </p:cNvPr>
          <p:cNvSpPr/>
          <p:nvPr/>
        </p:nvSpPr>
        <p:spPr>
          <a:xfrm>
            <a:off x="4572000" y="1712913"/>
            <a:ext cx="2430463" cy="1155700"/>
          </a:xfrm>
          <a:prstGeom prst="rect">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1688" b="0" i="0" u="none" strike="noStrike" kern="0" cap="none" spc="0" normalizeH="0" baseline="0" noProof="0" dirty="0">
                <a:ln>
                  <a:noFill/>
                </a:ln>
                <a:solidFill>
                  <a:prstClr val="white"/>
                </a:solidFill>
                <a:effectLst/>
                <a:uLnTx/>
                <a:uFillTx/>
                <a:latin typeface="Calibri" panose="020F0502020204030204"/>
                <a:ea typeface="+mn-ea"/>
                <a:cs typeface="+mn-cs"/>
              </a:rPr>
              <a:t>Arm A: </a:t>
            </a:r>
          </a:p>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1688" b="0" i="0" u="none" strike="noStrike" kern="0" cap="none" spc="0" normalizeH="0" baseline="0" noProof="0" dirty="0">
                <a:ln>
                  <a:noFill/>
                </a:ln>
                <a:solidFill>
                  <a:prstClr val="white"/>
                </a:solidFill>
                <a:effectLst/>
                <a:uLnTx/>
                <a:uFillTx/>
                <a:latin typeface="Calibri" panose="020F0502020204030204"/>
                <a:ea typeface="+mn-ea"/>
                <a:cs typeface="+mn-cs"/>
              </a:rPr>
              <a:t>Carboplatin</a:t>
            </a:r>
          </a:p>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1688" b="0" i="0" u="none" strike="noStrike" kern="0" cap="none" spc="0" normalizeH="0" baseline="0" noProof="0" dirty="0">
                <a:ln>
                  <a:noFill/>
                </a:ln>
                <a:solidFill>
                  <a:prstClr val="white"/>
                </a:solidFill>
                <a:effectLst/>
                <a:uLnTx/>
                <a:uFillTx/>
                <a:latin typeface="Calibri" panose="020F0502020204030204"/>
                <a:ea typeface="+mn-ea"/>
                <a:cs typeface="+mn-cs"/>
              </a:rPr>
              <a:t>Pemetrexed</a:t>
            </a:r>
          </a:p>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1688" b="0" i="0" u="none" strike="noStrike" kern="0" cap="none" spc="0" normalizeH="0" baseline="0" noProof="0" dirty="0">
                <a:ln>
                  <a:noFill/>
                </a:ln>
                <a:solidFill>
                  <a:prstClr val="white"/>
                </a:solidFill>
                <a:effectLst/>
                <a:uLnTx/>
                <a:uFillTx/>
                <a:latin typeface="Calibri" panose="020F0502020204030204"/>
                <a:ea typeface="+mn-ea"/>
                <a:cs typeface="+mn-cs"/>
              </a:rPr>
              <a:t>Selpercatinib (LOXO-292)</a:t>
            </a:r>
          </a:p>
        </p:txBody>
      </p:sp>
      <p:sp>
        <p:nvSpPr>
          <p:cNvPr id="19" name="Rectangle 18">
            <a:extLst>
              <a:ext uri="{FF2B5EF4-FFF2-40B4-BE49-F238E27FC236}">
                <a16:creationId xmlns:a16="http://schemas.microsoft.com/office/drawing/2014/main" id="{A7E60178-1FBF-4BB5-80B4-7337E6528E67}"/>
              </a:ext>
            </a:extLst>
          </p:cNvPr>
          <p:cNvSpPr/>
          <p:nvPr/>
        </p:nvSpPr>
        <p:spPr>
          <a:xfrm>
            <a:off x="4572000" y="3836988"/>
            <a:ext cx="2430463" cy="1155700"/>
          </a:xfrm>
          <a:prstGeom prst="rect">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1688" b="0" i="0" u="none" strike="noStrike" kern="0" cap="none" spc="0" normalizeH="0" baseline="0" noProof="0" dirty="0">
                <a:ln>
                  <a:noFill/>
                </a:ln>
                <a:solidFill>
                  <a:prstClr val="white"/>
                </a:solidFill>
                <a:effectLst/>
                <a:uLnTx/>
                <a:uFillTx/>
                <a:latin typeface="Calibri" panose="020F0502020204030204"/>
                <a:ea typeface="+mn-ea"/>
                <a:cs typeface="+mn-cs"/>
              </a:rPr>
              <a:t>Arm B: </a:t>
            </a:r>
          </a:p>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1688" b="0" i="0" u="none" strike="noStrike" kern="0" cap="none" spc="0" normalizeH="0" baseline="0" noProof="0" dirty="0">
                <a:ln>
                  <a:noFill/>
                </a:ln>
                <a:solidFill>
                  <a:prstClr val="white"/>
                </a:solidFill>
                <a:effectLst/>
                <a:uLnTx/>
                <a:uFillTx/>
                <a:latin typeface="Calibri" panose="020F0502020204030204"/>
                <a:ea typeface="+mn-ea"/>
                <a:cs typeface="+mn-cs"/>
              </a:rPr>
              <a:t>Carboplatin</a:t>
            </a:r>
          </a:p>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1688" b="0" i="0" u="none" strike="noStrike" kern="0" cap="none" spc="0" normalizeH="0" baseline="0" noProof="0">
                <a:ln>
                  <a:noFill/>
                </a:ln>
                <a:solidFill>
                  <a:prstClr val="white"/>
                </a:solidFill>
                <a:effectLst/>
                <a:uLnTx/>
                <a:uFillTx/>
                <a:latin typeface="Calibri" panose="020F0502020204030204"/>
                <a:ea typeface="+mn-ea"/>
                <a:cs typeface="+mn-cs"/>
              </a:rPr>
              <a:t>Pemetrexed</a:t>
            </a:r>
            <a:endParaRPr kumimoji="0" lang="en-US" sz="1688"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1702BDC-7AB1-4F37-96BC-E18E11F9C895}"/>
              </a:ext>
            </a:extLst>
          </p:cNvPr>
          <p:cNvSpPr/>
          <p:nvPr/>
        </p:nvSpPr>
        <p:spPr>
          <a:xfrm>
            <a:off x="3500437" y="5233988"/>
            <a:ext cx="4198938" cy="763588"/>
          </a:xfrm>
          <a:prstGeom prst="rect">
            <a:avLst/>
          </a:prstGeom>
          <a:noFill/>
          <a:ln w="12700" cap="flat" cmpd="sng" algn="ctr">
            <a:solidFill>
              <a:srgbClr val="4472C4">
                <a:shade val="50000"/>
              </a:srgbClr>
            </a:solidFill>
            <a:prstDash val="solid"/>
            <a:miter lim="800000"/>
          </a:ln>
          <a:effectLst/>
        </p:spPr>
        <p:txBody>
          <a:bodyPr anchor="ctr"/>
          <a:lstStyle/>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1313" b="0" i="0" u="none" strike="noStrike" kern="0" cap="none" spc="0" normalizeH="0" baseline="0" noProof="0" dirty="0">
                <a:ln>
                  <a:noFill/>
                </a:ln>
                <a:solidFill>
                  <a:srgbClr val="4472C4">
                    <a:lumMod val="50000"/>
                  </a:srgbClr>
                </a:solidFill>
                <a:effectLst/>
                <a:uLnTx/>
                <a:uFillTx/>
                <a:latin typeface="Calibri" panose="020F0502020204030204"/>
                <a:ea typeface="+mn-ea"/>
                <a:cs typeface="+mn-cs"/>
              </a:rPr>
              <a:t>Primary Endpoint: IA-PFS </a:t>
            </a:r>
          </a:p>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1313" b="0" i="0" u="none" strike="noStrike" kern="0" cap="none" spc="0" normalizeH="0" baseline="0" noProof="0" dirty="0">
                <a:ln>
                  <a:noFill/>
                </a:ln>
                <a:solidFill>
                  <a:srgbClr val="4472C4">
                    <a:lumMod val="50000"/>
                  </a:srgbClr>
                </a:solidFill>
                <a:effectLst/>
                <a:uLnTx/>
                <a:uFillTx/>
                <a:latin typeface="Calibri" panose="020F0502020204030204"/>
                <a:ea typeface="+mn-ea"/>
                <a:cs typeface="+mn-cs"/>
              </a:rPr>
              <a:t>Secondary Endpoint: IA-PFS; IA-Best Response; OS; </a:t>
            </a:r>
            <a:r>
              <a:rPr kumimoji="0" lang="en-US" sz="1313" b="0" i="0" u="none" strike="noStrike" kern="0" cap="none" spc="0" normalizeH="0" baseline="0" noProof="0" dirty="0" err="1">
                <a:ln>
                  <a:noFill/>
                </a:ln>
                <a:solidFill>
                  <a:srgbClr val="4472C4">
                    <a:lumMod val="50000"/>
                  </a:srgbClr>
                </a:solidFill>
                <a:effectLst/>
                <a:uLnTx/>
                <a:uFillTx/>
                <a:latin typeface="Calibri" panose="020F0502020204030204"/>
                <a:ea typeface="+mn-ea"/>
                <a:cs typeface="+mn-cs"/>
              </a:rPr>
              <a:t>DoR</a:t>
            </a:r>
            <a:r>
              <a:rPr kumimoji="0" lang="en-US" sz="1313" b="0" i="0" u="none" strike="noStrike" kern="0" cap="none" spc="0" normalizeH="0" baseline="0" noProof="0" dirty="0">
                <a:ln>
                  <a:noFill/>
                </a:ln>
                <a:solidFill>
                  <a:srgbClr val="4472C4">
                    <a:lumMod val="50000"/>
                  </a:srgbClr>
                </a:solidFill>
                <a:effectLst/>
                <a:uLnTx/>
                <a:uFillTx/>
                <a:latin typeface="Calibri" panose="020F0502020204030204"/>
                <a:ea typeface="+mn-ea"/>
                <a:cs typeface="+mn-cs"/>
              </a:rPr>
              <a:t>; Toxicity (CTCAE 5.0); </a:t>
            </a:r>
            <a:r>
              <a:rPr kumimoji="0" lang="en-US" sz="1313" b="0" i="0" u="none" strike="noStrike" kern="0" cap="none" spc="0" normalizeH="0" baseline="0" noProof="0" dirty="0" err="1">
                <a:ln>
                  <a:noFill/>
                </a:ln>
                <a:solidFill>
                  <a:srgbClr val="4472C4">
                    <a:lumMod val="50000"/>
                  </a:srgbClr>
                </a:solidFill>
                <a:effectLst/>
                <a:uLnTx/>
                <a:uFillTx/>
                <a:latin typeface="Calibri" panose="020F0502020204030204"/>
                <a:ea typeface="+mn-ea"/>
                <a:cs typeface="+mn-cs"/>
              </a:rPr>
              <a:t>LungMAP</a:t>
            </a:r>
            <a:r>
              <a:rPr kumimoji="0" lang="en-US" sz="1313" b="0" i="0" u="none" strike="noStrike" kern="0" cap="none" spc="0" normalizeH="0" baseline="0" noProof="0" dirty="0">
                <a:ln>
                  <a:noFill/>
                </a:ln>
                <a:solidFill>
                  <a:srgbClr val="4472C4">
                    <a:lumMod val="50000"/>
                  </a:srgbClr>
                </a:solidFill>
                <a:effectLst/>
                <a:uLnTx/>
                <a:uFillTx/>
                <a:latin typeface="Calibri" panose="020F0502020204030204"/>
                <a:ea typeface="+mn-ea"/>
                <a:cs typeface="+mn-cs"/>
              </a:rPr>
              <a:t> ctDNA Assay by FMI</a:t>
            </a:r>
          </a:p>
        </p:txBody>
      </p:sp>
      <p:cxnSp>
        <p:nvCxnSpPr>
          <p:cNvPr id="21" name="Connector: Elbow 20">
            <a:extLst>
              <a:ext uri="{FF2B5EF4-FFF2-40B4-BE49-F238E27FC236}">
                <a16:creationId xmlns:a16="http://schemas.microsoft.com/office/drawing/2014/main" id="{AFBFBEFC-41DB-4C70-B440-7A2B2A771EE0}"/>
              </a:ext>
            </a:extLst>
          </p:cNvPr>
          <p:cNvCxnSpPr>
            <a:endCxn id="18" idx="1"/>
          </p:cNvCxnSpPr>
          <p:nvPr/>
        </p:nvCxnSpPr>
        <p:spPr>
          <a:xfrm>
            <a:off x="2633663" y="1952625"/>
            <a:ext cx="1938337" cy="338138"/>
          </a:xfrm>
          <a:prstGeom prst="bentConnector3">
            <a:avLst/>
          </a:prstGeom>
          <a:noFill/>
          <a:ln w="28575" cap="flat" cmpd="sng" algn="ctr">
            <a:solidFill>
              <a:srgbClr val="4472C4"/>
            </a:solidFill>
            <a:prstDash val="solid"/>
            <a:miter lim="800000"/>
            <a:tailEnd type="triangle"/>
          </a:ln>
          <a:effectLst/>
        </p:spPr>
      </p:cxnSp>
      <p:cxnSp>
        <p:nvCxnSpPr>
          <p:cNvPr id="22" name="Connector: Elbow 21">
            <a:extLst>
              <a:ext uri="{FF2B5EF4-FFF2-40B4-BE49-F238E27FC236}">
                <a16:creationId xmlns:a16="http://schemas.microsoft.com/office/drawing/2014/main" id="{685B3413-79C8-485D-8927-195BC42B5C0D}"/>
              </a:ext>
            </a:extLst>
          </p:cNvPr>
          <p:cNvCxnSpPr>
            <a:endCxn id="19" idx="1"/>
          </p:cNvCxnSpPr>
          <p:nvPr/>
        </p:nvCxnSpPr>
        <p:spPr>
          <a:xfrm flipV="1">
            <a:off x="2633663" y="4414838"/>
            <a:ext cx="1938337" cy="349250"/>
          </a:xfrm>
          <a:prstGeom prst="bentConnector3">
            <a:avLst/>
          </a:prstGeom>
          <a:noFill/>
          <a:ln w="28575" cap="flat" cmpd="sng" algn="ctr">
            <a:solidFill>
              <a:srgbClr val="4472C4"/>
            </a:solidFill>
            <a:prstDash val="solid"/>
            <a:miter lim="800000"/>
            <a:tailEnd type="triangle"/>
          </a:ln>
          <a:effectLst/>
        </p:spPr>
      </p:cxnSp>
      <p:cxnSp>
        <p:nvCxnSpPr>
          <p:cNvPr id="23" name="Connector: Elbow 22">
            <a:extLst>
              <a:ext uri="{FF2B5EF4-FFF2-40B4-BE49-F238E27FC236}">
                <a16:creationId xmlns:a16="http://schemas.microsoft.com/office/drawing/2014/main" id="{20B433EA-38D9-4C11-90A0-0BC68B7996F5}"/>
              </a:ext>
            </a:extLst>
          </p:cNvPr>
          <p:cNvCxnSpPr>
            <a:cxnSpLocks/>
          </p:cNvCxnSpPr>
          <p:nvPr/>
        </p:nvCxnSpPr>
        <p:spPr>
          <a:xfrm>
            <a:off x="7019925" y="2232025"/>
            <a:ext cx="696913" cy="2182813"/>
          </a:xfrm>
          <a:prstGeom prst="bentConnector2">
            <a:avLst/>
          </a:prstGeom>
          <a:noFill/>
          <a:ln w="28575" cap="flat" cmpd="sng" algn="ctr">
            <a:solidFill>
              <a:srgbClr val="4472C4"/>
            </a:solidFill>
            <a:prstDash val="solid"/>
            <a:miter lim="800000"/>
          </a:ln>
          <a:effectLst/>
        </p:spPr>
      </p:cxnSp>
      <p:cxnSp>
        <p:nvCxnSpPr>
          <p:cNvPr id="24" name="Straight Arrow Connector 23">
            <a:extLst>
              <a:ext uri="{FF2B5EF4-FFF2-40B4-BE49-F238E27FC236}">
                <a16:creationId xmlns:a16="http://schemas.microsoft.com/office/drawing/2014/main" id="{6269E458-AA5C-45A6-8AC0-D697F2775592}"/>
              </a:ext>
            </a:extLst>
          </p:cNvPr>
          <p:cNvCxnSpPr/>
          <p:nvPr/>
        </p:nvCxnSpPr>
        <p:spPr>
          <a:xfrm>
            <a:off x="7716838" y="3402013"/>
            <a:ext cx="1163637" cy="0"/>
          </a:xfrm>
          <a:prstGeom prst="straightConnector1">
            <a:avLst/>
          </a:prstGeom>
          <a:noFill/>
          <a:ln w="28575" cap="flat" cmpd="sng" algn="ctr">
            <a:solidFill>
              <a:srgbClr val="4472C4"/>
            </a:solidFill>
            <a:prstDash val="solid"/>
            <a:miter lim="800000"/>
            <a:tailEnd type="triangle"/>
          </a:ln>
          <a:effectLst/>
        </p:spPr>
      </p:cxnSp>
      <p:sp>
        <p:nvSpPr>
          <p:cNvPr id="25" name="Rectangle 24">
            <a:extLst>
              <a:ext uri="{FF2B5EF4-FFF2-40B4-BE49-F238E27FC236}">
                <a16:creationId xmlns:a16="http://schemas.microsoft.com/office/drawing/2014/main" id="{48139DE2-0A16-447D-B239-C747FB817271}"/>
              </a:ext>
            </a:extLst>
          </p:cNvPr>
          <p:cNvSpPr/>
          <p:nvPr/>
        </p:nvSpPr>
        <p:spPr>
          <a:xfrm>
            <a:off x="8880475" y="2754313"/>
            <a:ext cx="2430463" cy="1157287"/>
          </a:xfrm>
          <a:prstGeom prst="rect">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1688" b="0" i="0" u="none" strike="noStrike" kern="0" cap="none" spc="0" normalizeH="0" baseline="0" noProof="0" dirty="0">
                <a:ln>
                  <a:noFill/>
                </a:ln>
                <a:solidFill>
                  <a:prstClr val="white"/>
                </a:solidFill>
                <a:effectLst/>
                <a:uLnTx/>
                <a:uFillTx/>
                <a:latin typeface="Calibri" panose="020F0502020204030204"/>
                <a:ea typeface="+mn-ea"/>
                <a:cs typeface="+mn-cs"/>
              </a:rPr>
              <a:t>Progression</a:t>
            </a:r>
          </a:p>
          <a:p>
            <a:pPr marL="0" marR="0" lvl="0" indent="0" algn="ctr" defTabSz="857250" eaLnBrk="1" fontAlgn="auto" latinLnBrk="0" hangingPunct="1">
              <a:lnSpc>
                <a:spcPct val="100000"/>
              </a:lnSpc>
              <a:spcBef>
                <a:spcPts val="0"/>
              </a:spcBef>
              <a:spcAft>
                <a:spcPts val="0"/>
              </a:spcAft>
              <a:buClrTx/>
              <a:buSzTx/>
              <a:buFontTx/>
              <a:buNone/>
              <a:tabLst/>
              <a:defRPr/>
            </a:pPr>
            <a:endParaRPr kumimoji="0" lang="en-US" sz="1688"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857250" eaLnBrk="1" fontAlgn="auto" latinLnBrk="0" hangingPunct="1">
              <a:lnSpc>
                <a:spcPct val="100000"/>
              </a:lnSpc>
              <a:spcBef>
                <a:spcPts val="0"/>
              </a:spcBef>
              <a:spcAft>
                <a:spcPts val="0"/>
              </a:spcAft>
              <a:buClrTx/>
              <a:buSzTx/>
              <a:buFontTx/>
              <a:buNone/>
              <a:tabLst/>
              <a:defRPr/>
            </a:pPr>
            <a:r>
              <a:rPr kumimoji="0" lang="en-US" sz="938" b="0" i="0" u="none" strike="noStrike" kern="0" cap="none" spc="0" normalizeH="0" baseline="0" noProof="0" dirty="0">
                <a:ln>
                  <a:noFill/>
                </a:ln>
                <a:solidFill>
                  <a:prstClr val="white"/>
                </a:solidFill>
                <a:effectLst/>
                <a:uLnTx/>
                <a:uFillTx/>
                <a:latin typeface="Calibri" panose="020F0502020204030204"/>
                <a:ea typeface="+mn-ea"/>
                <a:cs typeface="+mn-cs"/>
              </a:rPr>
              <a:t>Patient may continue protocol treatment after progression if the patient is continuing to clinically benefit in the opinion of the treating investigator</a:t>
            </a:r>
          </a:p>
        </p:txBody>
      </p:sp>
      <p:sp>
        <p:nvSpPr>
          <p:cNvPr id="26" name="TextBox 13">
            <a:extLst>
              <a:ext uri="{FF2B5EF4-FFF2-40B4-BE49-F238E27FC236}">
                <a16:creationId xmlns:a16="http://schemas.microsoft.com/office/drawing/2014/main" id="{FF2C1C66-5FEA-42A6-8FF0-AF44922573C2}"/>
              </a:ext>
            </a:extLst>
          </p:cNvPr>
          <p:cNvSpPr txBox="1">
            <a:spLocks noChangeArrowheads="1"/>
          </p:cNvSpPr>
          <p:nvPr/>
        </p:nvSpPr>
        <p:spPr bwMode="auto">
          <a:xfrm>
            <a:off x="7700962" y="4709793"/>
            <a:ext cx="4032250" cy="368300"/>
          </a:xfrm>
          <a:prstGeom prst="rect">
            <a:avLst/>
          </a:prstGeom>
          <a:solidFill>
            <a:srgbClr val="00B050"/>
          </a:solidFill>
          <a:ln w="9525">
            <a:solidFill>
              <a:sysClr val="windowText" lastClr="000000"/>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rPr>
              <a:t>Accrual (eligible) goal: 74 (66 eligible)</a:t>
            </a:r>
          </a:p>
        </p:txBody>
      </p:sp>
      <p:cxnSp>
        <p:nvCxnSpPr>
          <p:cNvPr id="28" name="Straight Arrow Connector 27">
            <a:extLst>
              <a:ext uri="{FF2B5EF4-FFF2-40B4-BE49-F238E27FC236}">
                <a16:creationId xmlns:a16="http://schemas.microsoft.com/office/drawing/2014/main" id="{FCDAB465-2F6E-432C-8B40-C7EAF1CB1127}"/>
              </a:ext>
            </a:extLst>
          </p:cNvPr>
          <p:cNvCxnSpPr>
            <a:cxnSpLocks/>
          </p:cNvCxnSpPr>
          <p:nvPr/>
        </p:nvCxnSpPr>
        <p:spPr>
          <a:xfrm>
            <a:off x="6823461" y="4414838"/>
            <a:ext cx="893377" cy="0"/>
          </a:xfrm>
          <a:prstGeom prst="straightConnector1">
            <a:avLst/>
          </a:prstGeom>
          <a:noFill/>
          <a:ln w="28575" cap="flat" cmpd="sng" algn="ctr">
            <a:solidFill>
              <a:srgbClr val="4472C4"/>
            </a:solidFill>
            <a:prstDash val="solid"/>
            <a:miter lim="800000"/>
            <a:headEnd type="none" w="med" len="med"/>
            <a:tailEnd type="none" w="med" len="med"/>
          </a:ln>
          <a:effectLst/>
        </p:spPr>
      </p:cxnSp>
    </p:spTree>
    <p:extLst>
      <p:ext uri="{BB962C8B-B14F-4D97-AF65-F5344CB8AC3E}">
        <p14:creationId xmlns:p14="http://schemas.microsoft.com/office/powerpoint/2010/main" val="466907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70D2-FDDB-4E0E-823F-F5D2A9C95612}"/>
              </a:ext>
            </a:extLst>
          </p:cNvPr>
          <p:cNvSpPr>
            <a:spLocks noGrp="1"/>
          </p:cNvSpPr>
          <p:nvPr>
            <p:ph type="title"/>
          </p:nvPr>
        </p:nvSpPr>
        <p:spPr>
          <a:xfrm>
            <a:off x="614363" y="177800"/>
            <a:ext cx="10515600" cy="855663"/>
          </a:xfrm>
        </p:spPr>
        <p:txBody>
          <a:bodyPr>
            <a:normAutofit fontScale="90000"/>
          </a:bodyPr>
          <a:lstStyle/>
          <a:p>
            <a:pPr>
              <a:defRPr/>
            </a:pPr>
            <a:r>
              <a:rPr lang="en-US" b="1" dirty="0">
                <a:solidFill>
                  <a:schemeClr val="tx1"/>
                </a:solidFill>
                <a:latin typeface="+mn-lt"/>
              </a:rPr>
              <a:t>S1900F Projected Protocol Startup Timeline</a:t>
            </a:r>
          </a:p>
        </p:txBody>
      </p:sp>
      <p:graphicFrame>
        <p:nvGraphicFramePr>
          <p:cNvPr id="3" name="Table 3">
            <a:extLst>
              <a:ext uri="{FF2B5EF4-FFF2-40B4-BE49-F238E27FC236}">
                <a16:creationId xmlns:a16="http://schemas.microsoft.com/office/drawing/2014/main" id="{3DF93C13-0FF8-4DE9-BB39-286F1FE4D24B}"/>
              </a:ext>
            </a:extLst>
          </p:cNvPr>
          <p:cNvGraphicFramePr>
            <a:graphicFrameLocks noGrp="1"/>
          </p:cNvGraphicFramePr>
          <p:nvPr>
            <p:extLst>
              <p:ext uri="{D42A27DB-BD31-4B8C-83A1-F6EECF244321}">
                <p14:modId xmlns:p14="http://schemas.microsoft.com/office/powerpoint/2010/main" val="1748083364"/>
              </p:ext>
            </p:extLst>
          </p:nvPr>
        </p:nvGraphicFramePr>
        <p:xfrm>
          <a:off x="2620963" y="1193800"/>
          <a:ext cx="6705600" cy="3694224"/>
        </p:xfrm>
        <a:graphic>
          <a:graphicData uri="http://schemas.openxmlformats.org/drawingml/2006/table">
            <a:tbl>
              <a:tblPr firstRow="1" bandRow="1">
                <a:tableStyleId>{2D5ABB26-0587-4C30-8999-92F81FD0307C}</a:tableStyleId>
              </a:tblPr>
              <a:tblGrid>
                <a:gridCol w="4337686">
                  <a:extLst>
                    <a:ext uri="{9D8B030D-6E8A-4147-A177-3AD203B41FA5}">
                      <a16:colId xmlns:a16="http://schemas.microsoft.com/office/drawing/2014/main" val="20000"/>
                    </a:ext>
                  </a:extLst>
                </a:gridCol>
                <a:gridCol w="2367914">
                  <a:extLst>
                    <a:ext uri="{9D8B030D-6E8A-4147-A177-3AD203B41FA5}">
                      <a16:colId xmlns:a16="http://schemas.microsoft.com/office/drawing/2014/main" val="20001"/>
                    </a:ext>
                  </a:extLst>
                </a:gridCol>
              </a:tblGrid>
              <a:tr h="563298">
                <a:tc>
                  <a:txBody>
                    <a:bodyPr/>
                    <a:lstStyle/>
                    <a:p>
                      <a:pPr>
                        <a:lnSpc>
                          <a:spcPct val="200000"/>
                        </a:lnSpc>
                      </a:pPr>
                      <a:r>
                        <a:rPr lang="en-US" sz="2000" b="0" dirty="0"/>
                        <a:t>CIRB Review</a:t>
                      </a:r>
                    </a:p>
                  </a:txBody>
                  <a:tcPr marT="45724" marB="45724"/>
                </a:tc>
                <a:tc>
                  <a:txBody>
                    <a:bodyPr/>
                    <a:lstStyle/>
                    <a:p>
                      <a:pPr>
                        <a:lnSpc>
                          <a:spcPct val="200000"/>
                        </a:lnSpc>
                      </a:pPr>
                      <a:r>
                        <a:rPr lang="en-US" sz="2000" b="0" dirty="0"/>
                        <a:t>4/21/22</a:t>
                      </a:r>
                    </a:p>
                  </a:txBody>
                  <a:tcPr marT="45724" marB="45724"/>
                </a:tc>
                <a:extLst>
                  <a:ext uri="{0D108BD9-81ED-4DB2-BD59-A6C34878D82A}">
                    <a16:rowId xmlns:a16="http://schemas.microsoft.com/office/drawing/2014/main" val="10000"/>
                  </a:ext>
                </a:extLst>
              </a:tr>
              <a:tr h="563298">
                <a:tc>
                  <a:txBody>
                    <a:bodyPr/>
                    <a:lstStyle/>
                    <a:p>
                      <a:pPr>
                        <a:lnSpc>
                          <a:spcPct val="200000"/>
                        </a:lnSpc>
                      </a:pPr>
                      <a:r>
                        <a:rPr lang="en-US" sz="2000" b="0" dirty="0"/>
                        <a:t>Receive Comments from CIRB</a:t>
                      </a:r>
                    </a:p>
                  </a:txBody>
                  <a:tcPr marT="45724" marB="45724"/>
                </a:tc>
                <a:tc>
                  <a:txBody>
                    <a:bodyPr/>
                    <a:lstStyle/>
                    <a:p>
                      <a:pPr>
                        <a:lnSpc>
                          <a:spcPct val="200000"/>
                        </a:lnSpc>
                      </a:pPr>
                      <a:r>
                        <a:rPr lang="en-US" sz="2000" b="0" dirty="0"/>
                        <a:t>Estimated 5/5/22</a:t>
                      </a:r>
                    </a:p>
                  </a:txBody>
                  <a:tcPr marT="45724" marB="45724"/>
                </a:tc>
                <a:extLst>
                  <a:ext uri="{0D108BD9-81ED-4DB2-BD59-A6C34878D82A}">
                    <a16:rowId xmlns:a16="http://schemas.microsoft.com/office/drawing/2014/main" val="10001"/>
                  </a:ext>
                </a:extLst>
              </a:tr>
              <a:tr h="563298">
                <a:tc>
                  <a:txBody>
                    <a:bodyPr/>
                    <a:lstStyle/>
                    <a:p>
                      <a:pPr>
                        <a:lnSpc>
                          <a:spcPct val="200000"/>
                        </a:lnSpc>
                      </a:pPr>
                      <a:r>
                        <a:rPr lang="en-US" sz="2000" b="0" dirty="0"/>
                        <a:t>Submit Responses to CIRB</a:t>
                      </a:r>
                    </a:p>
                  </a:txBody>
                  <a:tcPr marT="45724" marB="45724"/>
                </a:tc>
                <a:tc>
                  <a:txBody>
                    <a:bodyPr/>
                    <a:lstStyle/>
                    <a:p>
                      <a:pPr>
                        <a:lnSpc>
                          <a:spcPct val="200000"/>
                        </a:lnSpc>
                      </a:pPr>
                      <a:r>
                        <a:rPr lang="en-US" sz="2000" b="0" dirty="0"/>
                        <a:t>Estimated 5/12/22</a:t>
                      </a:r>
                    </a:p>
                  </a:txBody>
                  <a:tcPr marT="45724" marB="45724"/>
                </a:tc>
                <a:extLst>
                  <a:ext uri="{0D108BD9-81ED-4DB2-BD59-A6C34878D82A}">
                    <a16:rowId xmlns:a16="http://schemas.microsoft.com/office/drawing/2014/main" val="10002"/>
                  </a:ext>
                </a:extLst>
              </a:tr>
              <a:tr h="563298">
                <a:tc>
                  <a:txBody>
                    <a:bodyPr/>
                    <a:lstStyle/>
                    <a:p>
                      <a:pPr>
                        <a:lnSpc>
                          <a:spcPct val="200000"/>
                        </a:lnSpc>
                      </a:pPr>
                      <a:r>
                        <a:rPr lang="en-US" sz="2000" b="0" dirty="0"/>
                        <a:t>CIRB Approval</a:t>
                      </a:r>
                    </a:p>
                  </a:txBody>
                  <a:tcPr marT="45724" marB="45724"/>
                </a:tc>
                <a:tc>
                  <a:txBody>
                    <a:bodyPr/>
                    <a:lstStyle/>
                    <a:p>
                      <a:pPr>
                        <a:lnSpc>
                          <a:spcPct val="200000"/>
                        </a:lnSpc>
                      </a:pPr>
                      <a:r>
                        <a:rPr lang="en-US" sz="2000" b="0" dirty="0"/>
                        <a:t>Estimated 5/26/22</a:t>
                      </a:r>
                    </a:p>
                  </a:txBody>
                  <a:tcPr marT="45724" marB="45724"/>
                </a:tc>
                <a:extLst>
                  <a:ext uri="{0D108BD9-81ED-4DB2-BD59-A6C34878D82A}">
                    <a16:rowId xmlns:a16="http://schemas.microsoft.com/office/drawing/2014/main" val="10003"/>
                  </a:ext>
                </a:extLst>
              </a:tr>
              <a:tr h="563298">
                <a:tc>
                  <a:txBody>
                    <a:bodyPr/>
                    <a:lstStyle/>
                    <a:p>
                      <a:pPr>
                        <a:lnSpc>
                          <a:spcPct val="200000"/>
                        </a:lnSpc>
                      </a:pPr>
                      <a:r>
                        <a:rPr lang="en-US" sz="2000" b="0" dirty="0"/>
                        <a:t>CTEP Full Approval</a:t>
                      </a:r>
                    </a:p>
                  </a:txBody>
                  <a:tcPr marT="45724" marB="45724"/>
                </a:tc>
                <a:tc>
                  <a:txBody>
                    <a:bodyPr/>
                    <a:lstStyle/>
                    <a:p>
                      <a:pPr>
                        <a:lnSpc>
                          <a:spcPct val="200000"/>
                        </a:lnSpc>
                      </a:pPr>
                      <a:r>
                        <a:rPr lang="en-US" sz="2000" b="0" dirty="0"/>
                        <a:t>Estimated June 2022</a:t>
                      </a:r>
                    </a:p>
                  </a:txBody>
                  <a:tcPr marT="45724" marB="45724"/>
                </a:tc>
                <a:extLst>
                  <a:ext uri="{0D108BD9-81ED-4DB2-BD59-A6C34878D82A}">
                    <a16:rowId xmlns:a16="http://schemas.microsoft.com/office/drawing/2014/main" val="10004"/>
                  </a:ext>
                </a:extLst>
              </a:tr>
              <a:tr h="563298">
                <a:tc>
                  <a:txBody>
                    <a:bodyPr/>
                    <a:lstStyle/>
                    <a:p>
                      <a:pPr>
                        <a:lnSpc>
                          <a:spcPct val="200000"/>
                        </a:lnSpc>
                      </a:pPr>
                      <a:r>
                        <a:rPr lang="en-US" sz="2000" b="0" dirty="0"/>
                        <a:t>Earliest Possible Activation</a:t>
                      </a:r>
                    </a:p>
                  </a:txBody>
                  <a:tcPr marT="45724" marB="45724"/>
                </a:tc>
                <a:tc>
                  <a:txBody>
                    <a:bodyPr/>
                    <a:lstStyle/>
                    <a:p>
                      <a:pPr>
                        <a:lnSpc>
                          <a:spcPct val="200000"/>
                        </a:lnSpc>
                      </a:pPr>
                      <a:r>
                        <a:rPr lang="en-US" sz="2000" b="0" dirty="0"/>
                        <a:t>June 2022</a:t>
                      </a:r>
                    </a:p>
                  </a:txBody>
                  <a:tcPr marT="45724" marB="45724"/>
                </a:tc>
                <a:extLst>
                  <a:ext uri="{0D108BD9-81ED-4DB2-BD59-A6C34878D82A}">
                    <a16:rowId xmlns:a16="http://schemas.microsoft.com/office/drawing/2014/main" val="10005"/>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927219" y="3276600"/>
            <a:ext cx="103375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24" tIns="60812" rIns="121624" bIns="60812" anchor="ctr"/>
          <a:lstStyle>
            <a:lvl1pPr eaLnBrk="0" hangingPunct="0">
              <a:spcBef>
                <a:spcPct val="20000"/>
              </a:spcBef>
              <a:buClr>
                <a:srgbClr val="FFFFFF"/>
              </a:buClr>
              <a:buFont typeface="Wingdings" pitchFamily="2" charset="2"/>
              <a:buChar char="§"/>
              <a:defRPr sz="3200">
                <a:solidFill>
                  <a:srgbClr val="000000"/>
                </a:solidFill>
                <a:latin typeface="Arial" pitchFamily="34" charset="0"/>
              </a:defRPr>
            </a:lvl1pPr>
            <a:lvl2pPr marL="742950" indent="-285750" eaLnBrk="0" hangingPunct="0">
              <a:spcBef>
                <a:spcPct val="20000"/>
              </a:spcBef>
              <a:buClr>
                <a:srgbClr val="FFFFFF"/>
              </a:buClr>
              <a:buSzPct val="70000"/>
              <a:buFont typeface="Wingdings" pitchFamily="2" charset="2"/>
              <a:buChar char="l"/>
              <a:defRPr sz="2800">
                <a:solidFill>
                  <a:srgbClr val="000000"/>
                </a:solidFill>
                <a:latin typeface="Arial" pitchFamily="34" charset="0"/>
              </a:defRPr>
            </a:lvl2pPr>
            <a:lvl3pPr marL="1143000" indent="-228600" eaLnBrk="0" hangingPunct="0">
              <a:spcBef>
                <a:spcPct val="20000"/>
              </a:spcBef>
              <a:buClr>
                <a:srgbClr val="FFFFFF"/>
              </a:buClr>
              <a:buSzPct val="65000"/>
              <a:buFont typeface="Wingdings" pitchFamily="2" charset="2"/>
              <a:buChar char="l"/>
              <a:defRPr sz="2400">
                <a:solidFill>
                  <a:srgbClr val="000000"/>
                </a:solidFill>
                <a:latin typeface="Arial" pitchFamily="34" charset="0"/>
              </a:defRPr>
            </a:lvl3pPr>
            <a:lvl4pPr marL="1600200" indent="-228600" eaLnBrk="0" hangingPunct="0">
              <a:spcBef>
                <a:spcPct val="20000"/>
              </a:spcBef>
              <a:buClr>
                <a:srgbClr val="FFFFFF"/>
              </a:buClr>
              <a:buSzPct val="65000"/>
              <a:buFont typeface="Wingdings" pitchFamily="2" charset="2"/>
              <a:buChar char="l"/>
              <a:defRPr sz="2000">
                <a:solidFill>
                  <a:srgbClr val="000000"/>
                </a:solidFill>
                <a:latin typeface="Arial" pitchFamily="34" charset="0"/>
              </a:defRPr>
            </a:lvl4pPr>
            <a:lvl5pPr marL="2057400" indent="-228600" eaLnBrk="0" hangingPunct="0">
              <a:spcBef>
                <a:spcPct val="20000"/>
              </a:spcBef>
              <a:buClr>
                <a:srgbClr val="FFFFFF"/>
              </a:buClr>
              <a:buChar char="•"/>
              <a:defRPr sz="2000">
                <a:solidFill>
                  <a:srgbClr val="000000"/>
                </a:solidFill>
                <a:latin typeface="Arial" pitchFamily="34" charset="0"/>
              </a:defRPr>
            </a:lvl5pPr>
            <a:lvl6pPr marL="2514600" indent="-228600" eaLnBrk="0" fontAlgn="base" hangingPunct="0">
              <a:spcBef>
                <a:spcPct val="20000"/>
              </a:spcBef>
              <a:spcAft>
                <a:spcPct val="0"/>
              </a:spcAft>
              <a:buClr>
                <a:srgbClr val="FFFFFF"/>
              </a:buClr>
              <a:buChar char="•"/>
              <a:defRPr sz="2000">
                <a:solidFill>
                  <a:srgbClr val="000000"/>
                </a:solidFill>
                <a:latin typeface="Arial" pitchFamily="34" charset="0"/>
              </a:defRPr>
            </a:lvl6pPr>
            <a:lvl7pPr marL="2971800" indent="-228600" eaLnBrk="0" fontAlgn="base" hangingPunct="0">
              <a:spcBef>
                <a:spcPct val="20000"/>
              </a:spcBef>
              <a:spcAft>
                <a:spcPct val="0"/>
              </a:spcAft>
              <a:buClr>
                <a:srgbClr val="FFFFFF"/>
              </a:buClr>
              <a:buChar char="•"/>
              <a:defRPr sz="2000">
                <a:solidFill>
                  <a:srgbClr val="000000"/>
                </a:solidFill>
                <a:latin typeface="Arial" pitchFamily="34" charset="0"/>
              </a:defRPr>
            </a:lvl7pPr>
            <a:lvl8pPr marL="3429000" indent="-228600" eaLnBrk="0" fontAlgn="base" hangingPunct="0">
              <a:spcBef>
                <a:spcPct val="20000"/>
              </a:spcBef>
              <a:spcAft>
                <a:spcPct val="0"/>
              </a:spcAft>
              <a:buClr>
                <a:srgbClr val="FFFFFF"/>
              </a:buClr>
              <a:buChar char="•"/>
              <a:defRPr sz="2000">
                <a:solidFill>
                  <a:srgbClr val="000000"/>
                </a:solidFill>
                <a:latin typeface="Arial" pitchFamily="34" charset="0"/>
              </a:defRPr>
            </a:lvl8pPr>
            <a:lvl9pPr marL="3886200" indent="-228600" eaLnBrk="0" fontAlgn="base" hangingPunct="0">
              <a:spcBef>
                <a:spcPct val="20000"/>
              </a:spcBef>
              <a:spcAft>
                <a:spcPct val="0"/>
              </a:spcAft>
              <a:buClr>
                <a:srgbClr val="FFFFFF"/>
              </a:buClr>
              <a:buChar char="•"/>
              <a:defRPr sz="2000">
                <a:solidFill>
                  <a:srgbClr val="000000"/>
                </a:solidFill>
                <a:latin typeface="Arial" pitchFamily="34" charset="0"/>
              </a:defRPr>
            </a:lvl9pPr>
          </a:lstStyle>
          <a:p>
            <a:pPr marL="0" marR="0" lvl="0" indent="0" algn="ctr" defTabSz="1216140" rtl="0" eaLnBrk="1" fontAlgn="base" latinLnBrk="0" hangingPunct="1">
              <a:lnSpc>
                <a:spcPct val="100000"/>
              </a:lnSpc>
              <a:spcBef>
                <a:spcPct val="0"/>
              </a:spcBef>
              <a:spcAft>
                <a:spcPct val="0"/>
              </a:spcAft>
              <a:buClrTx/>
              <a:buSzTx/>
              <a:buFont typeface="Wingdings" pitchFamily="2" charset="2"/>
              <a:buNone/>
              <a:tabLst/>
              <a:defRPr/>
            </a:pPr>
            <a:endParaRPr kumimoji="0" lang="ja-JP" altLang="ja-JP"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8915" name="Rectangle 3"/>
          <p:cNvSpPr>
            <a:spLocks noGrp="1" noChangeArrowheads="1"/>
          </p:cNvSpPr>
          <p:nvPr>
            <p:ph type="subTitle" idx="4294967295"/>
          </p:nvPr>
        </p:nvSpPr>
        <p:spPr>
          <a:xfrm>
            <a:off x="15082" y="4495803"/>
            <a:ext cx="12161839" cy="1909763"/>
          </a:xfrm>
          <a:noFill/>
        </p:spPr>
        <p:txBody>
          <a:bodyPr/>
          <a:lstStyle/>
          <a:p>
            <a:pPr marL="0" indent="0" algn="ctr" eaLnBrk="1" hangingPunct="1">
              <a:spcBef>
                <a:spcPct val="0"/>
              </a:spcBef>
              <a:buNone/>
            </a:pPr>
            <a:r>
              <a:rPr lang="en-US" altLang="ja-JP" sz="3700" dirty="0">
                <a:ea typeface="ＭＳ Ｐゴシック" pitchFamily="34" charset="-128"/>
              </a:rPr>
              <a:t>Hossein Borghaei, MS, DO</a:t>
            </a:r>
          </a:p>
          <a:p>
            <a:pPr marL="0" indent="0" algn="ctr" eaLnBrk="1" hangingPunct="1">
              <a:spcBef>
                <a:spcPct val="0"/>
              </a:spcBef>
              <a:buClrTx/>
              <a:buNone/>
            </a:pPr>
            <a:r>
              <a:rPr lang="en-US" altLang="ja-JP" sz="2700" b="1" dirty="0">
                <a:solidFill>
                  <a:srgbClr val="040408"/>
                </a:solidFill>
                <a:ea typeface="ＭＳ Ｐゴシック" pitchFamily="34" charset="-128"/>
              </a:rPr>
              <a:t> </a:t>
            </a:r>
            <a:r>
              <a:rPr lang="en-US" altLang="ja-JP" sz="2700" dirty="0">
                <a:solidFill>
                  <a:srgbClr val="040408"/>
                </a:solidFill>
                <a:ea typeface="ＭＳ Ｐゴシック" pitchFamily="34" charset="-128"/>
              </a:rPr>
              <a:t>Professor and Chief, Thoracic Oncology</a:t>
            </a:r>
          </a:p>
          <a:p>
            <a:pPr marL="0" indent="0" algn="ctr" eaLnBrk="1" hangingPunct="1">
              <a:spcBef>
                <a:spcPct val="0"/>
              </a:spcBef>
              <a:buClrTx/>
              <a:buNone/>
            </a:pPr>
            <a:r>
              <a:rPr lang="en-US" altLang="ja-JP" sz="2700" dirty="0">
                <a:solidFill>
                  <a:srgbClr val="040408"/>
                </a:solidFill>
                <a:ea typeface="ＭＳ Ｐゴシック" pitchFamily="34" charset="-128"/>
              </a:rPr>
              <a:t>The Gloria and Edmund M. Dunn Chair in Thoracic Oncology</a:t>
            </a:r>
          </a:p>
          <a:p>
            <a:pPr marL="0" indent="0" algn="ctr" eaLnBrk="1" hangingPunct="1">
              <a:spcBef>
                <a:spcPct val="0"/>
              </a:spcBef>
              <a:buClrTx/>
              <a:buNone/>
            </a:pPr>
            <a:r>
              <a:rPr lang="en-US" altLang="ja-JP" sz="2700" dirty="0">
                <a:solidFill>
                  <a:srgbClr val="040408"/>
                </a:solidFill>
                <a:ea typeface="ＭＳ Ｐゴシック" pitchFamily="34" charset="-128"/>
              </a:rPr>
              <a:t>April 2022</a:t>
            </a:r>
          </a:p>
        </p:txBody>
      </p:sp>
      <p:sp>
        <p:nvSpPr>
          <p:cNvPr id="2" name="Rectangle 1"/>
          <p:cNvSpPr/>
          <p:nvPr/>
        </p:nvSpPr>
        <p:spPr>
          <a:xfrm>
            <a:off x="2286000" y="1232452"/>
            <a:ext cx="6965231"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mj-lt"/>
              </a:rPr>
              <a:t>LungMap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0070C0"/>
                </a:solidFill>
                <a:latin typeface="+mj-lt"/>
              </a:rPr>
              <a:t>Drug Selection Committee</a:t>
            </a:r>
            <a:endParaRPr kumimoji="0" lang="en-US" sz="6000" b="0" i="0" u="none" strike="noStrike" kern="1200" cap="none" spc="0" normalizeH="0" baseline="0" noProof="0" dirty="0">
              <a:ln>
                <a:noFill/>
              </a:ln>
              <a:solidFill>
                <a:srgbClr val="0070C0"/>
              </a:solidFill>
              <a:effectLst/>
              <a:uLnTx/>
              <a:uFillTx/>
              <a:latin typeface="+mj-lt"/>
            </a:endParaRPr>
          </a:p>
        </p:txBody>
      </p:sp>
    </p:spTree>
    <p:extLst>
      <p:ext uri="{BB962C8B-B14F-4D97-AF65-F5344CB8AC3E}">
        <p14:creationId xmlns:p14="http://schemas.microsoft.com/office/powerpoint/2010/main" val="2934583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6DEFC6-2E21-6A4B-AC57-6C9F42256B72}"/>
              </a:ext>
            </a:extLst>
          </p:cNvPr>
          <p:cNvSpPr>
            <a:spLocks noGrp="1"/>
          </p:cNvSpPr>
          <p:nvPr>
            <p:ph type="sldNum" sz="quarter" idx="10"/>
          </p:nvPr>
        </p:nvSpPr>
        <p:spPr>
          <a:xfrm>
            <a:off x="457200" y="6356374"/>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B240A783-8734-42D2-B3A9-E9970C6826FE}" type="datetimeFigureOut">
              <a:rPr lang="en-US" smtClean="0">
                <a:solidFill>
                  <a:prstClr val="black">
                    <a:tint val="75000"/>
                  </a:prstClr>
                </a:solidFill>
              </a:rPr>
              <a:pPr defTabSz="685800">
                <a:defRPr/>
              </a:pPr>
              <a:t>4/8/22</a:t>
            </a:fld>
            <a:endParaRPr lang="en-US" dirty="0">
              <a:solidFill>
                <a:srgbClr val="002F87"/>
              </a:solidFill>
              <a:latin typeface="Arial" panose="020B0604020202020204"/>
            </a:endParaRPr>
          </a:p>
        </p:txBody>
      </p:sp>
      <p:sp>
        <p:nvSpPr>
          <p:cNvPr id="5" name="Rectangle 4">
            <a:extLst>
              <a:ext uri="{FF2B5EF4-FFF2-40B4-BE49-F238E27FC236}">
                <a16:creationId xmlns:a16="http://schemas.microsoft.com/office/drawing/2014/main" id="{59AB9883-E1F7-411D-8A96-41E33398AF87}"/>
              </a:ext>
            </a:extLst>
          </p:cNvPr>
          <p:cNvSpPr txBox="1">
            <a:spLocks noChangeArrowheads="1"/>
          </p:cNvSpPr>
          <p:nvPr/>
        </p:nvSpPr>
        <p:spPr>
          <a:xfrm>
            <a:off x="199697" y="-2628"/>
            <a:ext cx="11761075" cy="642938"/>
          </a:xfrm>
          <a:prstGeom prst="rect">
            <a:avLst/>
          </a:prstGeom>
        </p:spPr>
        <p:txBody>
          <a:bodyPr vert="horz" lIns="68580" tIns="34290" rIns="68580" bIns="34290" rtlCol="0" anchor="ctr">
            <a:noAutofit/>
          </a:bodyPr>
          <a:lstStyle>
            <a:lvl1pPr algn="ctr" defTabSz="685800" rtl="0" eaLnBrk="1" latinLnBrk="0" hangingPunct="1">
              <a:spcBef>
                <a:spcPct val="0"/>
              </a:spcBef>
              <a:buNone/>
              <a:defRPr sz="2100" kern="1200">
                <a:solidFill>
                  <a:schemeClr val="accent1">
                    <a:lumMod val="75000"/>
                  </a:schemeClr>
                </a:solidFill>
                <a:latin typeface="+mj-lt"/>
                <a:ea typeface="+mj-ea"/>
                <a:cs typeface="+mj-cs"/>
              </a:defRPr>
            </a:lvl1pPr>
          </a:lstStyle>
          <a:p>
            <a:pPr defTabSz="514350">
              <a:lnSpc>
                <a:spcPts val="2081"/>
              </a:lnSpc>
              <a:defRPr/>
            </a:pPr>
            <a:br>
              <a:rPr lang="en-US" sz="3200" b="1" dirty="0">
                <a:solidFill>
                  <a:srgbClr val="000064"/>
                </a:solidFill>
                <a:latin typeface="Calibri"/>
              </a:rPr>
            </a:br>
            <a:r>
              <a:rPr lang="en-US" sz="3200" b="1" dirty="0">
                <a:solidFill>
                  <a:srgbClr val="000064"/>
                </a:solidFill>
                <a:latin typeface="Calibri"/>
              </a:rPr>
              <a:t> Disclosures</a:t>
            </a:r>
          </a:p>
        </p:txBody>
      </p:sp>
      <p:graphicFrame>
        <p:nvGraphicFramePr>
          <p:cNvPr id="6" name="Table 5">
            <a:extLst>
              <a:ext uri="{FF2B5EF4-FFF2-40B4-BE49-F238E27FC236}">
                <a16:creationId xmlns:a16="http://schemas.microsoft.com/office/drawing/2014/main" id="{923C2B1C-42A5-4D81-9E49-E600FD57B31C}"/>
              </a:ext>
            </a:extLst>
          </p:cNvPr>
          <p:cNvGraphicFramePr>
            <a:graphicFrameLocks noGrp="1"/>
          </p:cNvGraphicFramePr>
          <p:nvPr/>
        </p:nvGraphicFramePr>
        <p:xfrm>
          <a:off x="3016466" y="767255"/>
          <a:ext cx="5969877" cy="5386563"/>
        </p:xfrm>
        <a:graphic>
          <a:graphicData uri="http://schemas.openxmlformats.org/drawingml/2006/table">
            <a:tbl>
              <a:tblPr firstRow="1"/>
              <a:tblGrid>
                <a:gridCol w="2217082">
                  <a:extLst>
                    <a:ext uri="{9D8B030D-6E8A-4147-A177-3AD203B41FA5}">
                      <a16:colId xmlns:a16="http://schemas.microsoft.com/office/drawing/2014/main" val="338393163"/>
                    </a:ext>
                  </a:extLst>
                </a:gridCol>
                <a:gridCol w="3752795">
                  <a:extLst>
                    <a:ext uri="{9D8B030D-6E8A-4147-A177-3AD203B41FA5}">
                      <a16:colId xmlns:a16="http://schemas.microsoft.com/office/drawing/2014/main" val="2668642815"/>
                    </a:ext>
                  </a:extLst>
                </a:gridCol>
              </a:tblGrid>
              <a:tr h="329525">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b="1" dirty="0">
                          <a:latin typeface="+mn-lt"/>
                        </a:rPr>
                        <a:t>Commercial Interest</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b="1" dirty="0">
                          <a:latin typeface="+mn-lt"/>
                        </a:rPr>
                        <a:t>Relationship(s)</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85460520"/>
                  </a:ext>
                </a:extLst>
              </a:tr>
              <a:tr h="311305">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Amgen</a:t>
                      </a:r>
                    </a:p>
                  </a:txBody>
                  <a:tcPr marL="51435" marR="51435" marT="25718" marB="25718">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Research Grant (Institutional)</a:t>
                      </a:r>
                    </a:p>
                  </a:txBody>
                  <a:tcPr marL="51435" marR="51435" marT="25718" marB="25718">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43617329"/>
                  </a:ext>
                </a:extLst>
              </a:tr>
              <a:tr h="311305">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l"/>
                      <a:r>
                        <a:rPr lang="en-US" sz="1600" dirty="0">
                          <a:latin typeface="+mn-lt"/>
                        </a:rPr>
                        <a:t>Astex</a:t>
                      </a:r>
                    </a:p>
                  </a:txBody>
                  <a:tcPr marL="51435" marR="51435" marT="25718" marB="25718">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l"/>
                      <a:r>
                        <a:rPr lang="en-US" sz="1600" dirty="0">
                          <a:latin typeface="+mn-lt"/>
                        </a:rPr>
                        <a:t>Research Grant (Institutional)</a:t>
                      </a:r>
                    </a:p>
                  </a:txBody>
                  <a:tcPr marL="51435" marR="51435" marT="25718" marB="25718">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7768407"/>
                  </a:ext>
                </a:extLst>
              </a:tr>
              <a:tr h="311305">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Genentech</a:t>
                      </a:r>
                    </a:p>
                  </a:txBody>
                  <a:tcPr marL="51435" marR="51435" marT="25718" marB="25718">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Research Grant (Institutional)</a:t>
                      </a:r>
                    </a:p>
                  </a:txBody>
                  <a:tcPr marL="51435" marR="51435" marT="25718" marB="25718">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055035933"/>
                  </a:ext>
                </a:extLst>
              </a:tr>
              <a:tr h="311305">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l"/>
                      <a:r>
                        <a:rPr lang="en-US" sz="1600" dirty="0">
                          <a:latin typeface="+mn-lt"/>
                        </a:rPr>
                        <a:t>Adagene</a:t>
                      </a:r>
                    </a:p>
                  </a:txBody>
                  <a:tcPr marL="51435" marR="51435" marT="25718" marB="25718">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l"/>
                      <a:r>
                        <a:rPr lang="en-US" sz="1600" dirty="0">
                          <a:latin typeface="+mn-lt"/>
                        </a:rPr>
                        <a:t>Consultant (Institutional)</a:t>
                      </a:r>
                    </a:p>
                  </a:txBody>
                  <a:tcPr marL="51435" marR="51435" marT="25718" marB="25718">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016945960"/>
                  </a:ext>
                </a:extLst>
              </a:tr>
              <a:tr h="311305">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Astra Zeneca</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Consultant (Institutional)</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39887291"/>
                  </a:ext>
                </a:extLst>
              </a:tr>
              <a:tr h="311305">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IO Biotech</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Consultant (Institutional)</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79032062"/>
                  </a:ext>
                </a:extLst>
              </a:tr>
              <a:tr h="311305">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Guardant Health</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Consultant (Institutional)</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579634949"/>
                  </a:ext>
                </a:extLst>
              </a:tr>
              <a:tr h="311305">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Oncocyte</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Consultant (Institutional)</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785804223"/>
                  </a:ext>
                </a:extLst>
              </a:tr>
              <a:tr h="311305">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Roche Genentech</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Advisory Board</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52421679"/>
                  </a:ext>
                </a:extLst>
              </a:tr>
              <a:tr h="311305">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Merck</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Advisory Board</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5824144"/>
                  </a:ext>
                </a:extLst>
              </a:tr>
              <a:tr h="399212">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Novartis</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Advisory Board</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51322162"/>
                  </a:ext>
                </a:extLst>
              </a:tr>
              <a:tr h="399212">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Boehringer Ingelheim</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Advisory Board</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58503625"/>
                  </a:ext>
                </a:extLst>
              </a:tr>
              <a:tr h="399212">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l"/>
                      <a:r>
                        <a:rPr lang="en-US" sz="1600" dirty="0">
                          <a:latin typeface="+mn-lt"/>
                        </a:rPr>
                        <a:t>Regeneron</a:t>
                      </a:r>
                    </a:p>
                  </a:txBody>
                  <a:tcPr marL="51435" marR="51435" marT="25718" marB="25718">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l"/>
                      <a:r>
                        <a:rPr lang="en-US" sz="1600" dirty="0">
                          <a:latin typeface="+mn-lt"/>
                        </a:rPr>
                        <a:t>Advisory Board</a:t>
                      </a:r>
                    </a:p>
                  </a:txBody>
                  <a:tcPr marL="51435" marR="51435" marT="25718" marB="25718">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5025737"/>
                  </a:ext>
                </a:extLst>
              </a:tr>
              <a:tr h="399212">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l"/>
                      <a:r>
                        <a:rPr lang="en-US" sz="1600" dirty="0">
                          <a:latin typeface="+mn-lt"/>
                        </a:rPr>
                        <a:t>Sanofi</a:t>
                      </a:r>
                    </a:p>
                  </a:txBody>
                  <a:tcPr marL="51435" marR="51435" marT="25718" marB="25718">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l"/>
                      <a:r>
                        <a:rPr lang="en-US" sz="1600" dirty="0">
                          <a:latin typeface="+mn-lt"/>
                        </a:rPr>
                        <a:t>Advisory Board</a:t>
                      </a:r>
                    </a:p>
                  </a:txBody>
                  <a:tcPr marL="51435" marR="51435" marT="25718" marB="25718">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94711017"/>
                  </a:ext>
                </a:extLst>
              </a:tr>
              <a:tr h="347140">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Amgen</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Neue"/>
                          <a:ea typeface="Helvetica Neue"/>
                          <a:cs typeface="Helvetica Neue"/>
                        </a:defRPr>
                      </a:lvl1pPr>
                      <a:lvl2pPr marL="457200" algn="l" defTabSz="914400" rtl="0" eaLnBrk="1" latinLnBrk="0" hangingPunct="1">
                        <a:defRPr sz="1800" kern="1200">
                          <a:solidFill>
                            <a:schemeClr val="tx1"/>
                          </a:solidFill>
                          <a:latin typeface="Helvetica Neue"/>
                          <a:ea typeface="Helvetica Neue"/>
                          <a:cs typeface="Helvetica Neue"/>
                        </a:defRPr>
                      </a:lvl2pPr>
                      <a:lvl3pPr marL="914400" algn="l" defTabSz="914400" rtl="0" eaLnBrk="1" latinLnBrk="0" hangingPunct="1">
                        <a:defRPr sz="1800" kern="1200">
                          <a:solidFill>
                            <a:schemeClr val="tx1"/>
                          </a:solidFill>
                          <a:latin typeface="Helvetica Neue"/>
                          <a:ea typeface="Helvetica Neue"/>
                          <a:cs typeface="Helvetica Neue"/>
                        </a:defRPr>
                      </a:lvl3pPr>
                      <a:lvl4pPr marL="1371600" algn="l" defTabSz="914400" rtl="0" eaLnBrk="1" latinLnBrk="0" hangingPunct="1">
                        <a:defRPr sz="1800" kern="1200">
                          <a:solidFill>
                            <a:schemeClr val="tx1"/>
                          </a:solidFill>
                          <a:latin typeface="Helvetica Neue"/>
                          <a:ea typeface="Helvetica Neue"/>
                          <a:cs typeface="Helvetica Neue"/>
                        </a:defRPr>
                      </a:lvl4pPr>
                      <a:lvl5pPr marL="1828800" algn="l" defTabSz="914400" rtl="0" eaLnBrk="1" latinLnBrk="0" hangingPunct="1">
                        <a:defRPr sz="1800" kern="1200">
                          <a:solidFill>
                            <a:schemeClr val="tx1"/>
                          </a:solidFill>
                          <a:latin typeface="Helvetica Neue"/>
                          <a:ea typeface="Helvetica Neue"/>
                          <a:cs typeface="Helvetica Neue"/>
                        </a:defRPr>
                      </a:lvl5pPr>
                      <a:lvl6pPr marL="2286000" algn="l" defTabSz="914400" rtl="0" eaLnBrk="1" latinLnBrk="0" hangingPunct="1">
                        <a:defRPr sz="1800" kern="1200">
                          <a:solidFill>
                            <a:schemeClr val="tx1"/>
                          </a:solidFill>
                          <a:latin typeface="Helvetica Neue"/>
                          <a:ea typeface="Helvetica Neue"/>
                          <a:cs typeface="Helvetica Neue"/>
                        </a:defRPr>
                      </a:lvl6pPr>
                      <a:lvl7pPr marL="2743200" algn="l" defTabSz="914400" rtl="0" eaLnBrk="1" latinLnBrk="0" hangingPunct="1">
                        <a:defRPr sz="1800" kern="1200">
                          <a:solidFill>
                            <a:schemeClr val="tx1"/>
                          </a:solidFill>
                          <a:latin typeface="Helvetica Neue"/>
                          <a:ea typeface="Helvetica Neue"/>
                          <a:cs typeface="Helvetica Neue"/>
                        </a:defRPr>
                      </a:lvl7pPr>
                      <a:lvl8pPr marL="3200400" algn="l" defTabSz="914400" rtl="0" eaLnBrk="1" latinLnBrk="0" hangingPunct="1">
                        <a:defRPr sz="1800" kern="1200">
                          <a:solidFill>
                            <a:schemeClr val="tx1"/>
                          </a:solidFill>
                          <a:latin typeface="Helvetica Neue"/>
                          <a:ea typeface="Helvetica Neue"/>
                          <a:cs typeface="Helvetica Neue"/>
                        </a:defRPr>
                      </a:lvl8pPr>
                      <a:lvl9pPr marL="3657600" algn="l" defTabSz="914400" rtl="0" eaLnBrk="1" latinLnBrk="0" hangingPunct="1">
                        <a:defRPr sz="1800" kern="1200">
                          <a:solidFill>
                            <a:schemeClr val="tx1"/>
                          </a:solidFill>
                          <a:latin typeface="Helvetica Neue"/>
                          <a:ea typeface="Helvetica Neue"/>
                          <a:cs typeface="Helvetica Neue"/>
                        </a:defRPr>
                      </a:lvl9pPr>
                    </a:lstStyle>
                    <a:p>
                      <a:pPr algn="l"/>
                      <a:r>
                        <a:rPr lang="en-US" sz="1600" dirty="0">
                          <a:latin typeface="+mn-lt"/>
                        </a:rPr>
                        <a:t>Advisory Board</a:t>
                      </a:r>
                    </a:p>
                  </a:txBody>
                  <a:tcPr marL="51435" marR="51435" marT="25718" marB="25718">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03409605"/>
                  </a:ext>
                </a:extLst>
              </a:tr>
            </a:tbl>
          </a:graphicData>
        </a:graphic>
      </p:graphicFrame>
    </p:spTree>
    <p:extLst>
      <p:ext uri="{BB962C8B-B14F-4D97-AF65-F5344CB8AC3E}">
        <p14:creationId xmlns:p14="http://schemas.microsoft.com/office/powerpoint/2010/main" val="354048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59" y="136124"/>
            <a:ext cx="10515600" cy="1325563"/>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Disclosures</a:t>
            </a:r>
          </a:p>
        </p:txBody>
      </p:sp>
      <p:sp>
        <p:nvSpPr>
          <p:cNvPr id="6" name="Content Placeholder 2"/>
          <p:cNvSpPr txBox="1">
            <a:spLocks/>
          </p:cNvSpPr>
          <p:nvPr/>
        </p:nvSpPr>
        <p:spPr>
          <a:xfrm>
            <a:off x="562708" y="1500188"/>
            <a:ext cx="11078307" cy="5076458"/>
          </a:xfrm>
          <a:prstGeom prst="rect">
            <a:avLst/>
          </a:prstGeom>
        </p:spPr>
        <p:txBody>
          <a:bodyPr vert="horz" lIns="121621" tIns="60809" rIns="121621" bIns="60809" rtlCol="0">
            <a:noAutofit/>
          </a:bodyPr>
          <a:lstStyle>
            <a:lvl1pPr marL="253366" indent="-253366"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3200" kern="1200">
                <a:solidFill>
                  <a:schemeClr val="tx1"/>
                </a:solidFill>
                <a:latin typeface="+mn-lt"/>
                <a:ea typeface="+mn-ea"/>
                <a:cs typeface="+mn-cs"/>
              </a:defRPr>
            </a:lvl1pPr>
            <a:lvl2pPr marL="751638" indent="-335711"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900" kern="1200">
                <a:solidFill>
                  <a:schemeClr val="tx1"/>
                </a:solidFill>
                <a:latin typeface="+mn-lt"/>
                <a:ea typeface="+mn-ea"/>
                <a:cs typeface="+mn-cs"/>
              </a:defRPr>
            </a:lvl2pPr>
            <a:lvl3pPr marL="1180245" indent="-263917"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2700" kern="1200">
                <a:solidFill>
                  <a:schemeClr val="tx1"/>
                </a:solidFill>
                <a:latin typeface="+mn-lt"/>
                <a:ea typeface="+mn-ea"/>
                <a:cs typeface="+mn-cs"/>
              </a:defRPr>
            </a:lvl3pPr>
            <a:lvl4pPr marL="1606734" indent="-304027"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400" kern="1200">
                <a:solidFill>
                  <a:schemeClr val="tx1"/>
                </a:solidFill>
                <a:latin typeface="+mn-lt"/>
                <a:ea typeface="+mn-ea"/>
                <a:cs typeface="+mn-cs"/>
              </a:defRPr>
            </a:lvl4pPr>
            <a:lvl5pPr marL="2035337" indent="-249141" algn="l" defTabSz="1216139" rtl="0" eaLnBrk="1" latinLnBrk="0" hangingPunct="1">
              <a:lnSpc>
                <a:spcPct val="90000"/>
              </a:lnSpc>
              <a:spcBef>
                <a:spcPts val="0"/>
              </a:spcBef>
              <a:spcAft>
                <a:spcPts val="799"/>
              </a:spcAft>
              <a:buClr>
                <a:srgbClr val="00457C"/>
              </a:buClr>
              <a:buFont typeface="Arial" panose="020B0604020202020204" pitchFamily="34" charset="0"/>
              <a:buChar char="•"/>
              <a:tabLst/>
              <a:defRPr sz="2400" kern="1200">
                <a:solidFill>
                  <a:schemeClr val="tx1"/>
                </a:solidFill>
                <a:latin typeface="+mn-lt"/>
                <a:ea typeface="+mn-ea"/>
                <a:cs typeface="+mn-cs"/>
              </a:defRPr>
            </a:lvl5pPr>
            <a:lvl6pPr marL="3344363"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2437"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0502"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68566"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253366" marR="0" lvl="0" indent="-253366"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Research Support (Clinical Trials):</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Millennium, Merck/Celgene, BMS/Lilly</a:t>
            </a:r>
          </a:p>
          <a:p>
            <a:pPr marL="253366" marR="0" lvl="0" indent="-253366"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Advisory Board/Consultant:</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BMS, Lilly, Genentech, Celgene, Pfizer, Merck, EMD-</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Serono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Boehringer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Ingelheim</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Astra Zeneca, Novartis,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Genmab</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Regeneron,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BioNTech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Cantargia</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AB, Amgen,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Abbvie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Axiom,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PharmaMar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Takeda,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Huya</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Bio, GLG, Daiichi, Guardant,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Natera</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Oncocyte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Beigene</a:t>
            </a:r>
          </a:p>
          <a:p>
            <a:pPr marL="253366" marR="0" lvl="0" indent="-253366"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Scientific Advisory Board:</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Sonnetbio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(Shares), Rgenix (Shares), Nucleai (Shares)</a:t>
            </a:r>
          </a:p>
          <a:p>
            <a:pPr marL="253366" marR="0" lvl="0" indent="-253366"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CA"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Data and Safety Monitoring Board</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University of Pennsylvania, CAR T Program, Takeda,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Incyte</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53366" marR="0" lvl="0" indent="-253366"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Employment:</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Fox Chase Cancer Center</a:t>
            </a:r>
          </a:p>
        </p:txBody>
      </p:sp>
      <p:pic>
        <p:nvPicPr>
          <p:cNvPr id="4"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6055852"/>
            <a:ext cx="2362200" cy="65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456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36" y="148213"/>
            <a:ext cx="10515600" cy="885457"/>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Drug Selection Committee</a:t>
            </a:r>
          </a:p>
        </p:txBody>
      </p:sp>
      <p:sp>
        <p:nvSpPr>
          <p:cNvPr id="3" name="Content Placeholder 2"/>
          <p:cNvSpPr>
            <a:spLocks noGrp="1"/>
          </p:cNvSpPr>
          <p:nvPr>
            <p:ph idx="1"/>
          </p:nvPr>
        </p:nvSpPr>
        <p:spPr>
          <a:xfrm>
            <a:off x="669536" y="1357401"/>
            <a:ext cx="10852928" cy="5384224"/>
          </a:xfrm>
        </p:spPr>
        <p:txBody>
          <a:bodyPr>
            <a:normAutofit/>
          </a:bodyPr>
          <a:lstStyle/>
          <a:p>
            <a:pPr marL="225425" lvl="0" indent="-225425">
              <a:spcBef>
                <a:spcPts val="1200"/>
              </a:spcBef>
              <a:spcAft>
                <a:spcPts val="200"/>
              </a:spcAft>
              <a:buClr>
                <a:srgbClr val="B2B2B2">
                  <a:lumMod val="50000"/>
                </a:srgbClr>
              </a:buClr>
              <a:buSzPct val="100000"/>
            </a:pPr>
            <a:r>
              <a:rPr lang="en-US" sz="2000" dirty="0">
                <a:solidFill>
                  <a:prstClr val="black">
                    <a:lumMod val="75000"/>
                    <a:lumOff val="25000"/>
                  </a:prstClr>
                </a:solidFill>
                <a:latin typeface="Arial" panose="020B0604020202020204" pitchFamily="34" charset="0"/>
                <a:cs typeface="Arial" panose="020B0604020202020204" pitchFamily="34" charset="0"/>
              </a:rPr>
              <a:t>Sources</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Investigators/Drug Selection Committee Initiated</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Pharmaceutical company initiated</a:t>
            </a:r>
          </a:p>
          <a:p>
            <a:pPr marL="225425" lvl="0" indent="-225425">
              <a:spcBef>
                <a:spcPts val="1200"/>
              </a:spcBef>
              <a:spcAft>
                <a:spcPts val="200"/>
              </a:spcAft>
              <a:buClr>
                <a:srgbClr val="B2B2B2">
                  <a:lumMod val="50000"/>
                </a:srgbClr>
              </a:buClr>
              <a:buSzPct val="100000"/>
            </a:pPr>
            <a:r>
              <a:rPr lang="en-US" sz="2000" dirty="0">
                <a:solidFill>
                  <a:prstClr val="black">
                    <a:lumMod val="75000"/>
                    <a:lumOff val="25000"/>
                  </a:prstClr>
                </a:solidFill>
                <a:latin typeface="Arial" panose="020B0604020202020204" pitchFamily="34" charset="0"/>
                <a:cs typeface="Arial" panose="020B0604020202020204" pitchFamily="34" charset="0"/>
              </a:rPr>
              <a:t>Initial Qualification</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Investigational drug/biomarker combination with preclinical &amp; clinical data supporting safety &amp; potential efficacy as a targeted therapy or “non-match” therapy in lung SCC.</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Ready or near ready to enter the Lung-MAP phase 2 clinical protocol</a:t>
            </a:r>
          </a:p>
          <a:p>
            <a:pPr marL="225425" lvl="0" indent="-225425">
              <a:spcBef>
                <a:spcPts val="1200"/>
              </a:spcBef>
              <a:spcAft>
                <a:spcPts val="200"/>
              </a:spcAft>
              <a:buClr>
                <a:srgbClr val="B2B2B2">
                  <a:lumMod val="50000"/>
                </a:srgbClr>
              </a:buClr>
              <a:buSzPct val="100000"/>
            </a:pPr>
            <a:r>
              <a:rPr lang="en-US" sz="2000" dirty="0">
                <a:solidFill>
                  <a:prstClr val="black">
                    <a:lumMod val="75000"/>
                    <a:lumOff val="25000"/>
                  </a:prstClr>
                </a:solidFill>
                <a:latin typeface="Arial" panose="020B0604020202020204" pitchFamily="34" charset="0"/>
                <a:cs typeface="Arial" panose="020B0604020202020204" pitchFamily="34" charset="0"/>
              </a:rPr>
              <a:t>Candidates are evaluated by the Lung-MAP Drug Selection Committee (DSC), comprised of:</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Key investigators &amp; clinical researchers</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Biomarker &amp; molecular target experts from academia, NCI &amp; FDA</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Non-conflicted industry-based drug developers</a:t>
            </a:r>
            <a:endParaRPr lang="en-US" sz="2000" dirty="0">
              <a:solidFill>
                <a:prstClr val="black">
                  <a:lumMod val="75000"/>
                  <a:lumOff val="25000"/>
                </a:prstClr>
              </a:solidFill>
              <a:latin typeface="Arial" panose="020B0604020202020204" pitchFamily="34" charset="0"/>
              <a:cs typeface="Arial" panose="020B0604020202020204" pitchFamily="34" charset="0"/>
            </a:endParaRPr>
          </a:p>
          <a:p>
            <a:pPr marL="225425" lvl="0" indent="-225425">
              <a:spcBef>
                <a:spcPts val="1200"/>
              </a:spcBef>
              <a:spcAft>
                <a:spcPts val="200"/>
              </a:spcAft>
              <a:buClr>
                <a:srgbClr val="B2B2B2">
                  <a:lumMod val="50000"/>
                </a:srgbClr>
              </a:buClr>
              <a:buSzPct val="100000"/>
            </a:pPr>
            <a:r>
              <a:rPr lang="en-US" sz="2000" dirty="0">
                <a:solidFill>
                  <a:prstClr val="black">
                    <a:lumMod val="75000"/>
                    <a:lumOff val="25000"/>
                  </a:prstClr>
                </a:solidFill>
                <a:latin typeface="Arial" panose="020B0604020202020204" pitchFamily="34" charset="0"/>
                <a:cs typeface="Arial" panose="020B0604020202020204" pitchFamily="34" charset="0"/>
              </a:rPr>
              <a:t>Candidates are scored based on: </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Target appropriateness for Lung-MAP</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Drug/Biomarker preclinical &amp; clinical data</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1800" dirty="0">
                <a:solidFill>
                  <a:prstClr val="black">
                    <a:lumMod val="75000"/>
                    <a:lumOff val="25000"/>
                  </a:prstClr>
                </a:solidFill>
                <a:latin typeface="Arial" panose="020B0604020202020204" pitchFamily="34" charset="0"/>
                <a:cs typeface="Arial" panose="020B0604020202020204" pitchFamily="34" charset="0"/>
              </a:rPr>
              <a:t>PK/PD data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833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185"/>
            <a:ext cx="10515600" cy="788094"/>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Process</a:t>
            </a:r>
          </a:p>
        </p:txBody>
      </p:sp>
      <p:sp>
        <p:nvSpPr>
          <p:cNvPr id="3" name="Content Placeholder 2"/>
          <p:cNvSpPr>
            <a:spLocks noGrp="1"/>
          </p:cNvSpPr>
          <p:nvPr>
            <p:ph idx="1"/>
          </p:nvPr>
        </p:nvSpPr>
        <p:spPr>
          <a:xfrm>
            <a:off x="632138" y="1471747"/>
            <a:ext cx="10973708" cy="5240069"/>
          </a:xfrm>
        </p:spPr>
        <p:txBody>
          <a:bodyPr>
            <a:normAutofit lnSpcReduction="10000"/>
          </a:bodyPr>
          <a:lstStyle/>
          <a:p>
            <a:r>
              <a:rPr lang="en-US" sz="1800" dirty="0">
                <a:latin typeface="Arial" panose="020B0604020202020204" pitchFamily="34" charset="0"/>
                <a:cs typeface="Arial" panose="020B0604020202020204" pitchFamily="34" charset="0"/>
              </a:rPr>
              <a:t>Sub-study suggestions come from Lung-MAP PIs, outside investigators, or pharma</a:t>
            </a:r>
          </a:p>
          <a:p>
            <a:r>
              <a:rPr lang="en-US" sz="1800" dirty="0">
                <a:latin typeface="Arial" panose="020B0604020202020204" pitchFamily="34" charset="0"/>
                <a:cs typeface="Arial" panose="020B0604020202020204" pitchFamily="34" charset="0"/>
              </a:rPr>
              <a:t>Initial discussions are internal with a PIs, followed by informal presentation from investigator/pharma to internal drug selection committee</a:t>
            </a:r>
          </a:p>
          <a:p>
            <a:r>
              <a:rPr lang="en-US" sz="1800" dirty="0">
                <a:latin typeface="Arial" panose="020B0604020202020204" pitchFamily="34" charset="0"/>
                <a:cs typeface="Arial" panose="020B0604020202020204" pitchFamily="34" charset="0"/>
              </a:rPr>
              <a:t>Next step is decision to proceed to full Drug Selection Committee (DSC)</a:t>
            </a:r>
          </a:p>
          <a:p>
            <a:pPr lvl="1">
              <a:buFont typeface="Courier New" panose="02070309020205020404" pitchFamily="49" charset="0"/>
              <a:buChar char="o"/>
            </a:pPr>
            <a:r>
              <a:rPr lang="en-US" sz="1700" dirty="0">
                <a:latin typeface="Arial" panose="020B0604020202020204" pitchFamily="34" charset="0"/>
                <a:cs typeface="Arial" panose="020B0604020202020204" pitchFamily="34" charset="0"/>
              </a:rPr>
              <a:t>Completion of Drug Selection application, summarizing preclinical and PK/PD data, prior human experience and safety profile, especially in lung cancer, and status of assay if proposed sub-study includes biomarker selection</a:t>
            </a:r>
          </a:p>
          <a:p>
            <a:pPr lvl="1">
              <a:buFont typeface="Courier New" panose="02070309020205020404" pitchFamily="49" charset="0"/>
              <a:buChar char="o"/>
            </a:pPr>
            <a:r>
              <a:rPr lang="en-US" sz="1700" dirty="0">
                <a:latin typeface="Arial" panose="020B0604020202020204" pitchFamily="34" charset="0"/>
                <a:cs typeface="Arial" panose="020B0604020202020204" pitchFamily="34" charset="0"/>
              </a:rPr>
              <a:t>DSC presentation by investigator/pharma, Q&amp;A, and committee closed session discussion</a:t>
            </a:r>
          </a:p>
          <a:p>
            <a:r>
              <a:rPr lang="en-US" sz="1800" dirty="0">
                <a:latin typeface="Arial" panose="020B0604020202020204" pitchFamily="34" charset="0"/>
                <a:cs typeface="Arial" panose="020B0604020202020204" pitchFamily="34" charset="0"/>
              </a:rPr>
              <a:t>Formal voting by DSC members; 6 criteria for evaluation, each scored on 1-9 scale</a:t>
            </a:r>
          </a:p>
          <a:p>
            <a:pPr lvl="1">
              <a:buFont typeface="Courier New" panose="02070309020205020404" pitchFamily="49" charset="0"/>
              <a:buChar char="o"/>
            </a:pPr>
            <a:r>
              <a:rPr lang="en-US" sz="1700" dirty="0">
                <a:latin typeface="Arial" panose="020B0604020202020204" pitchFamily="34" charset="0"/>
                <a:cs typeface="Arial" panose="020B0604020202020204" pitchFamily="34" charset="0"/>
              </a:rPr>
              <a:t>Target/target appropriateness to NSCLC; Drug/biomarker understanding; Preclinical data; PK/PD; Toxicity; Clinical data</a:t>
            </a:r>
          </a:p>
          <a:p>
            <a:r>
              <a:rPr lang="en-US" sz="1800" dirty="0">
                <a:latin typeface="Arial" panose="020B0604020202020204" pitchFamily="34" charset="0"/>
                <a:cs typeface="Arial" panose="020B0604020202020204" pitchFamily="34" charset="0"/>
              </a:rPr>
              <a:t>PIs have final decision if vote is close or issues are brought up</a:t>
            </a:r>
          </a:p>
          <a:p>
            <a:r>
              <a:rPr lang="en-US" sz="1800" dirty="0">
                <a:latin typeface="Arial" panose="020B0604020202020204" pitchFamily="34" charset="0"/>
                <a:cs typeface="Arial" panose="020B0604020202020204" pitchFamily="34" charset="0"/>
              </a:rPr>
              <a:t>Acceptance/deferral letters sent to pharma</a:t>
            </a:r>
          </a:p>
          <a:p>
            <a:r>
              <a:rPr lang="en-US" sz="1800" dirty="0">
                <a:latin typeface="Arial" panose="020B0604020202020204" pitchFamily="34" charset="0"/>
                <a:cs typeface="Arial" panose="020B0604020202020204" pitchFamily="34" charset="0"/>
              </a:rPr>
              <a:t>Upon acceptance, kick-off call and regular teleconferences are set up with FNIH and SWOG Operations, for concept/protocol development, including regulatory aspects and FDA requirements, confirmation of drug supply, and contractual agreements</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692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927" y="133306"/>
            <a:ext cx="10515600" cy="954108"/>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Studies Under Development</a:t>
            </a:r>
          </a:p>
        </p:txBody>
      </p:sp>
      <p:sp>
        <p:nvSpPr>
          <p:cNvPr id="4" name="TextBox 3"/>
          <p:cNvSpPr txBox="1"/>
          <p:nvPr/>
        </p:nvSpPr>
        <p:spPr>
          <a:xfrm>
            <a:off x="1150430" y="3515686"/>
            <a:ext cx="3968138" cy="1384995"/>
          </a:xfrm>
          <a:prstGeom prst="rect">
            <a:avLst/>
          </a:prstGeom>
          <a:noFill/>
        </p:spPr>
        <p:txBody>
          <a:bodyPr wrap="square" rtlCol="0">
            <a:spAutoFit/>
          </a:bodyPr>
          <a:lstStyle/>
          <a:p>
            <a:pPr algn="ctr"/>
            <a:r>
              <a:rPr lang="en-US" sz="2800" b="1" u="sng" dirty="0">
                <a:latin typeface="Calibri" panose="020F0502020204030204" pitchFamily="34" charset="0"/>
                <a:ea typeface="Times New Roman" panose="02020603050405020304" pitchFamily="18" charset="0"/>
              </a:rPr>
              <a:t>BIOMARKER-DRIVEN SUB-STUDIES</a:t>
            </a:r>
          </a:p>
          <a:p>
            <a:pPr algn="ctr"/>
            <a:r>
              <a:rPr lang="en-US" sz="2800" b="1" u="sng" dirty="0">
                <a:latin typeface="Calibri" panose="020F0502020204030204" pitchFamily="34" charset="0"/>
              </a:rPr>
              <a:t>(Targeted Therapies)</a:t>
            </a:r>
            <a:endParaRPr lang="en-US" sz="2800" dirty="0"/>
          </a:p>
        </p:txBody>
      </p:sp>
      <p:sp>
        <p:nvSpPr>
          <p:cNvPr id="5" name="TextBox 4"/>
          <p:cNvSpPr txBox="1"/>
          <p:nvPr/>
        </p:nvSpPr>
        <p:spPr>
          <a:xfrm>
            <a:off x="7205646" y="3515686"/>
            <a:ext cx="3626477" cy="954107"/>
          </a:xfrm>
          <a:prstGeom prst="rect">
            <a:avLst/>
          </a:prstGeom>
          <a:noFill/>
        </p:spPr>
        <p:txBody>
          <a:bodyPr wrap="square" rtlCol="0">
            <a:spAutoFit/>
          </a:bodyPr>
          <a:lstStyle/>
          <a:p>
            <a:pPr algn="ctr"/>
            <a:r>
              <a:rPr lang="en-US" sz="2800" b="1" u="sng" dirty="0">
                <a:latin typeface="Calibri" panose="020F0502020204030204" pitchFamily="34" charset="0"/>
                <a:ea typeface="Times New Roman" panose="02020603050405020304" pitchFamily="18" charset="0"/>
              </a:rPr>
              <a:t>NON-MATCH SUB-STUDIES</a:t>
            </a:r>
            <a:endParaRPr lang="en-US" sz="2800" dirty="0"/>
          </a:p>
        </p:txBody>
      </p:sp>
      <p:sp>
        <p:nvSpPr>
          <p:cNvPr id="6" name="TextBox 5"/>
          <p:cNvSpPr txBox="1"/>
          <p:nvPr/>
        </p:nvSpPr>
        <p:spPr>
          <a:xfrm>
            <a:off x="3378557" y="1704033"/>
            <a:ext cx="5434885" cy="523220"/>
          </a:xfrm>
          <a:prstGeom prst="rect">
            <a:avLst/>
          </a:prstGeom>
          <a:noFill/>
        </p:spPr>
        <p:txBody>
          <a:bodyPr wrap="square" rtlCol="0">
            <a:spAutoFit/>
          </a:bodyPr>
          <a:lstStyle/>
          <a:p>
            <a:pPr algn="ctr"/>
            <a:r>
              <a:rPr lang="en-US" sz="2800" b="1" u="sng" dirty="0"/>
              <a:t>SCREENING PROTOCOL</a:t>
            </a:r>
          </a:p>
        </p:txBody>
      </p:sp>
      <p:cxnSp>
        <p:nvCxnSpPr>
          <p:cNvPr id="8" name="Straight Arrow Connector 7"/>
          <p:cNvCxnSpPr>
            <a:cxnSpLocks/>
            <a:stCxn id="6" idx="2"/>
            <a:endCxn id="4" idx="0"/>
          </p:cNvCxnSpPr>
          <p:nvPr/>
        </p:nvCxnSpPr>
        <p:spPr>
          <a:xfrm flipH="1">
            <a:off x="3134499" y="2227253"/>
            <a:ext cx="2961501" cy="12884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6" idx="2"/>
            <a:endCxn id="5" idx="0"/>
          </p:cNvCxnSpPr>
          <p:nvPr/>
        </p:nvCxnSpPr>
        <p:spPr>
          <a:xfrm>
            <a:off x="6096000" y="2227253"/>
            <a:ext cx="2922885" cy="12884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10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0"/>
            <a:ext cx="11623431" cy="1325563"/>
          </a:xfrm>
        </p:spPr>
        <p:txBody>
          <a:bodyPr>
            <a:noAutofit/>
          </a:bodyPr>
          <a:lstStyle/>
          <a:p>
            <a:pPr algn="ctr"/>
            <a:r>
              <a:rPr lang="en-US" sz="4000" dirty="0">
                <a:solidFill>
                  <a:srgbClr val="0070C0"/>
                </a:solidFill>
                <a:latin typeface="Arial" panose="020B0604020202020204" pitchFamily="34" charset="0"/>
                <a:cs typeface="Arial" panose="020B0604020202020204" pitchFamily="34" charset="0"/>
              </a:rPr>
              <a:t>Studies under development</a:t>
            </a:r>
            <a:br>
              <a:rPr lang="en-US" sz="4000" dirty="0">
                <a:solidFill>
                  <a:srgbClr val="0070C0"/>
                </a:solidFill>
                <a:latin typeface="Arial" panose="020B0604020202020204" pitchFamily="34" charset="0"/>
                <a:cs typeface="Arial" panose="020B0604020202020204" pitchFamily="34" charset="0"/>
              </a:rPr>
            </a:br>
            <a:r>
              <a:rPr lang="en-US" sz="4000" dirty="0">
                <a:solidFill>
                  <a:srgbClr val="0070C0"/>
                </a:solidFill>
                <a:latin typeface="Arial" panose="020B0604020202020204" pitchFamily="34" charset="0"/>
                <a:cs typeface="Arial" panose="020B0604020202020204" pitchFamily="34" charset="0"/>
              </a:rPr>
              <a:t>Targeted therapies and the VEGF Pathway </a:t>
            </a:r>
          </a:p>
        </p:txBody>
      </p:sp>
      <p:sp>
        <p:nvSpPr>
          <p:cNvPr id="3" name="Content Placeholder 2"/>
          <p:cNvSpPr>
            <a:spLocks noGrp="1"/>
          </p:cNvSpPr>
          <p:nvPr>
            <p:ph idx="1"/>
          </p:nvPr>
        </p:nvSpPr>
        <p:spPr>
          <a:xfrm>
            <a:off x="617755" y="1325563"/>
            <a:ext cx="11257722" cy="5268668"/>
          </a:xfrm>
        </p:spPr>
        <p:txBody>
          <a:bodyPr>
            <a:noAutofit/>
          </a:bodyPr>
          <a:lstStyle/>
          <a:p>
            <a:pPr marL="0" indent="0">
              <a:spcBef>
                <a:spcPts val="0"/>
              </a:spcBef>
              <a:buNone/>
            </a:pPr>
            <a:endParaRPr lang="en-US" sz="1400" dirty="0">
              <a:latin typeface="Arial" panose="020B0604020202020204" pitchFamily="34" charset="0"/>
              <a:ea typeface="Times New Roman" panose="02020603050405020304" pitchFamily="18" charset="0"/>
              <a:cs typeface="Arial" panose="020B0604020202020204" pitchFamily="34" charset="0"/>
            </a:endParaRPr>
          </a:p>
          <a:p>
            <a:pPr>
              <a:spcBef>
                <a:spcPts val="0"/>
              </a:spcBef>
            </a:pPr>
            <a:r>
              <a:rPr lang="en-US" sz="1400" dirty="0">
                <a:latin typeface="Arial" panose="020B0604020202020204" pitchFamily="34" charset="0"/>
                <a:ea typeface="Times New Roman" panose="02020603050405020304" pitchFamily="18" charset="0"/>
                <a:cs typeface="Arial" panose="020B0604020202020204" pitchFamily="34" charset="0"/>
              </a:rPr>
              <a:t>VEGF pathway inhibition can augment the activity of many of the available drugs/targets</a:t>
            </a:r>
          </a:p>
          <a:p>
            <a:pPr>
              <a:spcBef>
                <a:spcPts val="0"/>
              </a:spcBef>
            </a:pPr>
            <a:r>
              <a:rPr lang="en-US" sz="1400" dirty="0">
                <a:latin typeface="Arial" panose="020B0604020202020204" pitchFamily="34" charset="0"/>
                <a:ea typeface="Times New Roman" panose="02020603050405020304" pitchFamily="18" charset="0"/>
                <a:cs typeface="Arial" panose="020B0604020202020204" pitchFamily="34" charset="0"/>
              </a:rPr>
              <a:t>Ramucirumab is an FDA approved agent with good safety profile</a:t>
            </a:r>
          </a:p>
          <a:p>
            <a:pPr>
              <a:spcBef>
                <a:spcPts val="0"/>
              </a:spcBef>
            </a:pPr>
            <a:r>
              <a:rPr lang="en-US" sz="1400" dirty="0">
                <a:latin typeface="Arial" panose="020B0604020202020204" pitchFamily="34" charset="0"/>
                <a:ea typeface="Times New Roman" panose="02020603050405020304" pitchFamily="18" charset="0"/>
                <a:cs typeface="Arial" panose="020B0604020202020204" pitchFamily="34" charset="0"/>
              </a:rPr>
              <a:t>VEGF inhibition is being explored in many different settings</a:t>
            </a:r>
          </a:p>
          <a:p>
            <a:pPr>
              <a:spcBef>
                <a:spcPts val="0"/>
              </a:spcBef>
            </a:pPr>
            <a:r>
              <a:rPr lang="en-US" sz="1400" dirty="0" err="1">
                <a:latin typeface="Arial" panose="020B0604020202020204" pitchFamily="34" charset="0"/>
                <a:ea typeface="Times New Roman" panose="02020603050405020304" pitchFamily="18" charset="0"/>
                <a:cs typeface="Arial" panose="020B0604020202020204" pitchFamily="34" charset="0"/>
              </a:rPr>
              <a:t>LungMap’s</a:t>
            </a:r>
            <a:r>
              <a:rPr lang="en-US" sz="1400" dirty="0">
                <a:latin typeface="Arial" panose="020B0604020202020204" pitchFamily="34" charset="0"/>
                <a:ea typeface="Times New Roman" panose="02020603050405020304" pitchFamily="18" charset="0"/>
                <a:cs typeface="Arial" panose="020B0604020202020204" pitchFamily="34" charset="0"/>
              </a:rPr>
              <a:t> reach allows us to conduct studies in rare populations and answer clinically important questions</a:t>
            </a:r>
          </a:p>
          <a:p>
            <a:pPr marL="0" indent="0">
              <a:spcBef>
                <a:spcPts val="0"/>
              </a:spcBef>
              <a:buNone/>
            </a:pPr>
            <a:endParaRPr lang="en-US" sz="1400" b="1" dirty="0">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1400" b="1" dirty="0">
              <a:latin typeface="Arial" panose="020B0604020202020204" pitchFamily="34" charset="0"/>
              <a:ea typeface="Times New Roman" panose="02020603050405020304" pitchFamily="18" charset="0"/>
              <a:cs typeface="Arial" panose="020B0604020202020204" pitchFamily="34" charset="0"/>
            </a:endParaRPr>
          </a:p>
          <a:p>
            <a:pPr>
              <a:spcBef>
                <a:spcPts val="0"/>
              </a:spcBef>
            </a:pPr>
            <a:r>
              <a:rPr lang="en-US" sz="1400" b="1" dirty="0">
                <a:latin typeface="Arial" panose="020B0604020202020204" pitchFamily="34" charset="0"/>
                <a:ea typeface="Times New Roman" panose="02020603050405020304" pitchFamily="18" charset="0"/>
                <a:cs typeface="Arial" panose="020B0604020202020204" pitchFamily="34" charset="0"/>
              </a:rPr>
              <a:t>A randomized phase II study of EGFR EX20 TKI with or without Ramucirumab in Patients with Previously Treated EGFR Exon 20 Insertion Mutated Non-Small-Cell Lung Cancer</a:t>
            </a:r>
          </a:p>
          <a:p>
            <a:pPr marL="914400" lvl="1" indent="-457200">
              <a:spcBef>
                <a:spcPts val="0"/>
              </a:spcBef>
            </a:pPr>
            <a:r>
              <a:rPr lang="en-US" sz="1400" dirty="0">
                <a:latin typeface="Arial" panose="020B0604020202020204" pitchFamily="34" charset="0"/>
                <a:ea typeface="Times New Roman" panose="02020603050405020304" pitchFamily="18" charset="0"/>
                <a:cs typeface="Arial" panose="020B0604020202020204" pitchFamily="34" charset="0"/>
              </a:rPr>
              <a:t>Unmet need</a:t>
            </a:r>
          </a:p>
          <a:p>
            <a:pPr marL="914400" lvl="1" indent="-457200">
              <a:spcBef>
                <a:spcPts val="0"/>
              </a:spcBef>
            </a:pPr>
            <a:r>
              <a:rPr lang="en-US" sz="1400" dirty="0">
                <a:latin typeface="Arial" panose="020B0604020202020204" pitchFamily="34" charset="0"/>
                <a:ea typeface="Times New Roman" panose="02020603050405020304" pitchFamily="18" charset="0"/>
                <a:cs typeface="Arial" panose="020B0604020202020204" pitchFamily="34" charset="0"/>
              </a:rPr>
              <a:t>Rare population</a:t>
            </a:r>
          </a:p>
          <a:p>
            <a:pPr marL="914400" lvl="1" indent="-457200">
              <a:spcBef>
                <a:spcPts val="0"/>
              </a:spcBef>
            </a:pPr>
            <a:r>
              <a:rPr lang="en-US" sz="1400" dirty="0">
                <a:latin typeface="Arial" panose="020B0604020202020204" pitchFamily="34" charset="0"/>
                <a:ea typeface="Times New Roman" panose="02020603050405020304" pitchFamily="18" charset="0"/>
                <a:cs typeface="Arial" panose="020B0604020202020204" pitchFamily="34" charset="0"/>
              </a:rPr>
              <a:t>Single agent drug activity is good but needs improving</a:t>
            </a:r>
          </a:p>
          <a:p>
            <a:pPr marL="914400" lvl="1" indent="-457200">
              <a:spcBef>
                <a:spcPts val="0"/>
              </a:spcBef>
            </a:pPr>
            <a:endParaRPr lang="en-US" sz="1400" dirty="0">
              <a:latin typeface="Arial" panose="020B0604020202020204" pitchFamily="34" charset="0"/>
              <a:ea typeface="Times New Roman" panose="02020603050405020304" pitchFamily="18" charset="0"/>
              <a:cs typeface="Arial" panose="020B0604020202020204" pitchFamily="34" charset="0"/>
            </a:endParaRPr>
          </a:p>
          <a:p>
            <a:pPr>
              <a:spcBef>
                <a:spcPts val="0"/>
              </a:spcBef>
            </a:pPr>
            <a:r>
              <a:rPr lang="en-US" sz="1400" b="1" dirty="0">
                <a:latin typeface="Arial" panose="020B0604020202020204" pitchFamily="34" charset="0"/>
                <a:ea typeface="Times New Roman" panose="02020603050405020304" pitchFamily="18" charset="0"/>
                <a:cs typeface="Arial" panose="020B0604020202020204" pitchFamily="34" charset="0"/>
              </a:rPr>
              <a:t>A phase II study of MET TKI and Ramucirumab in Patients with Previously Treated EGFR Mutated Non-Small-Cell Lung Cancer with MET Amplification </a:t>
            </a:r>
            <a:endParaRPr lang="en-US" sz="1400" dirty="0">
              <a:latin typeface="Arial" panose="020B0604020202020204" pitchFamily="34" charset="0"/>
              <a:ea typeface="Times New Roman" panose="02020603050405020304" pitchFamily="18" charset="0"/>
              <a:cs typeface="Arial" panose="020B0604020202020204" pitchFamily="34" charset="0"/>
            </a:endParaRPr>
          </a:p>
          <a:p>
            <a:pPr marL="914400" lvl="1" indent="-457200">
              <a:spcBef>
                <a:spcPts val="0"/>
              </a:spcBef>
            </a:pPr>
            <a:r>
              <a:rPr lang="en-US" sz="1400" dirty="0">
                <a:latin typeface="Arial" panose="020B0604020202020204" pitchFamily="34" charset="0"/>
                <a:ea typeface="Times New Roman" panose="02020603050405020304" pitchFamily="18" charset="0"/>
                <a:cs typeface="Arial" panose="020B0604020202020204" pitchFamily="34" charset="0"/>
              </a:rPr>
              <a:t>Another rare population</a:t>
            </a:r>
          </a:p>
          <a:p>
            <a:pPr marL="914400" lvl="1" indent="-457200">
              <a:spcBef>
                <a:spcPts val="0"/>
              </a:spcBef>
            </a:pPr>
            <a:r>
              <a:rPr lang="en-US" sz="1400" dirty="0">
                <a:latin typeface="Arial" panose="020B0604020202020204" pitchFamily="34" charset="0"/>
                <a:ea typeface="Times New Roman" panose="02020603050405020304" pitchFamily="18" charset="0"/>
                <a:cs typeface="Arial" panose="020B0604020202020204" pitchFamily="34" charset="0"/>
              </a:rPr>
              <a:t>MET amplification after EGFR TKI therapy is detected by repeat biopsy and NGS testing</a:t>
            </a:r>
          </a:p>
          <a:p>
            <a:pPr marL="914400" lvl="1" indent="-457200">
              <a:spcBef>
                <a:spcPts val="0"/>
              </a:spcBef>
            </a:pPr>
            <a:endParaRPr lang="en-US" sz="1400" dirty="0">
              <a:latin typeface="Arial" panose="020B0604020202020204" pitchFamily="34" charset="0"/>
              <a:ea typeface="Times New Roman" panose="02020603050405020304" pitchFamily="18" charset="0"/>
              <a:cs typeface="Arial" panose="020B0604020202020204" pitchFamily="34" charset="0"/>
            </a:endParaRPr>
          </a:p>
          <a:p>
            <a:r>
              <a:rPr lang="en-US" sz="1400" b="1" dirty="0">
                <a:latin typeface="Arial" panose="020B0604020202020204" pitchFamily="34" charset="0"/>
                <a:ea typeface="Times New Roman" panose="02020603050405020304" pitchFamily="18" charset="0"/>
                <a:cs typeface="Arial" panose="020B0604020202020204" pitchFamily="34" charset="0"/>
              </a:rPr>
              <a:t>A phase II study of MET TKI and Ramucirumab in Patients with Previously Treated MET Exon 14 skipping Non-Small-Cell Lung Cancer </a:t>
            </a:r>
          </a:p>
          <a:p>
            <a:pPr lvl="1"/>
            <a:r>
              <a:rPr lang="en-US" sz="1400" dirty="0">
                <a:latin typeface="Arial" panose="020B0604020202020204" pitchFamily="34" charset="0"/>
                <a:cs typeface="Arial" panose="020B0604020202020204" pitchFamily="34" charset="0"/>
              </a:rPr>
              <a:t>Rare population</a:t>
            </a:r>
          </a:p>
          <a:p>
            <a:pPr lvl="1"/>
            <a:r>
              <a:rPr lang="en-US" sz="1400" dirty="0">
                <a:latin typeface="Arial" panose="020B0604020202020204" pitchFamily="34" charset="0"/>
                <a:cs typeface="Arial" panose="020B0604020202020204" pitchFamily="34" charset="0"/>
              </a:rPr>
              <a:t>MET TKI with good clinical activity in treatment naïve setting </a:t>
            </a:r>
          </a:p>
        </p:txBody>
      </p:sp>
    </p:spTree>
    <p:extLst>
      <p:ext uri="{BB962C8B-B14F-4D97-AF65-F5344CB8AC3E}">
        <p14:creationId xmlns:p14="http://schemas.microsoft.com/office/powerpoint/2010/main" val="801986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032"/>
            <a:ext cx="10515600" cy="1325563"/>
          </a:xfrm>
        </p:spPr>
        <p:txBody>
          <a:bodyPr/>
          <a:lstStyle/>
          <a:p>
            <a:pPr algn="ctr"/>
            <a:r>
              <a:rPr lang="en-US" sz="4000" dirty="0">
                <a:solidFill>
                  <a:srgbClr val="0070C0"/>
                </a:solidFill>
                <a:latin typeface="Arial" panose="020B0604020202020204" pitchFamily="34" charset="0"/>
                <a:cs typeface="Arial" panose="020B0604020202020204" pitchFamily="34" charset="0"/>
              </a:rPr>
              <a:t>Studies under development</a:t>
            </a:r>
            <a:br>
              <a:rPr lang="en-US" sz="4000" dirty="0">
                <a:solidFill>
                  <a:srgbClr val="0070C0"/>
                </a:solidFill>
                <a:latin typeface="Arial" panose="020B0604020202020204" pitchFamily="34" charset="0"/>
                <a:cs typeface="Arial" panose="020B0604020202020204" pitchFamily="34" charset="0"/>
              </a:rPr>
            </a:br>
            <a:r>
              <a:rPr lang="en-US" sz="4000" dirty="0">
                <a:solidFill>
                  <a:srgbClr val="0070C0"/>
                </a:solidFill>
                <a:latin typeface="Arial" panose="020B0604020202020204" pitchFamily="34" charset="0"/>
                <a:cs typeface="Arial" panose="020B0604020202020204" pitchFamily="34" charset="0"/>
              </a:rPr>
              <a:t>Non-Matched Arm</a:t>
            </a:r>
            <a:endParaRPr lang="en-US" dirty="0">
              <a:solidFill>
                <a:srgbClr val="0070C0"/>
              </a:solidFill>
            </a:endParaRPr>
          </a:p>
        </p:txBody>
      </p:sp>
      <p:sp>
        <p:nvSpPr>
          <p:cNvPr id="3" name="Content Placeholder 2"/>
          <p:cNvSpPr>
            <a:spLocks noGrp="1"/>
          </p:cNvSpPr>
          <p:nvPr>
            <p:ph idx="1"/>
          </p:nvPr>
        </p:nvSpPr>
        <p:spPr>
          <a:xfrm>
            <a:off x="838200" y="1509101"/>
            <a:ext cx="10515600" cy="4926868"/>
          </a:xfrm>
        </p:spPr>
        <p:txBody>
          <a:bodyPr>
            <a:normAutofit/>
          </a:bodyPr>
          <a:lstStyle/>
          <a:p>
            <a:r>
              <a:rPr lang="en-US" sz="1600" b="1" dirty="0">
                <a:latin typeface="Arial" panose="020B0604020202020204" pitchFamily="34" charset="0"/>
                <a:cs typeface="Arial" panose="020B0604020202020204" pitchFamily="34" charset="0"/>
              </a:rPr>
              <a:t>A Randomized phase II/III study of Docetaxel and </a:t>
            </a:r>
            <a:r>
              <a:rPr lang="en-US" sz="1600" b="1" dirty="0" err="1">
                <a:latin typeface="Arial" panose="020B0604020202020204" pitchFamily="34" charset="0"/>
                <a:cs typeface="Arial" panose="020B0604020202020204" pitchFamily="34" charset="0"/>
              </a:rPr>
              <a:t>Ramuciramab</a:t>
            </a:r>
            <a:r>
              <a:rPr lang="en-US" sz="1600" b="1" dirty="0">
                <a:latin typeface="Arial" panose="020B0604020202020204" pitchFamily="34" charset="0"/>
                <a:cs typeface="Arial" panose="020B0604020202020204" pitchFamily="34" charset="0"/>
              </a:rPr>
              <a:t> with or without </a:t>
            </a:r>
            <a:r>
              <a:rPr lang="en-US" sz="1600" b="1" dirty="0" err="1">
                <a:latin typeface="Arial" panose="020B0604020202020204" pitchFamily="34" charset="0"/>
                <a:cs typeface="Arial" panose="020B0604020202020204" pitchFamily="34" charset="0"/>
              </a:rPr>
              <a:t>Cemiplimab</a:t>
            </a:r>
            <a:r>
              <a:rPr lang="en-US" sz="1600" b="1" dirty="0">
                <a:latin typeface="Arial" panose="020B0604020202020204" pitchFamily="34" charset="0"/>
                <a:cs typeface="Arial" panose="020B0604020202020204" pitchFamily="34" charset="0"/>
              </a:rPr>
              <a:t> in patients with stage IV or recurrent NSCLC previously treated with chemotherapy and anti-PD-(L)1 therapy</a:t>
            </a: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Limited options after chemotherapy plus IO or IO alone</a:t>
            </a:r>
          </a:p>
          <a:p>
            <a:pPr lvl="1"/>
            <a:r>
              <a:rPr lang="en-US" sz="1600" dirty="0">
                <a:latin typeface="Arial" panose="020B0604020202020204" pitchFamily="34" charset="0"/>
                <a:cs typeface="Arial" panose="020B0604020202020204" pitchFamily="34" charset="0"/>
              </a:rPr>
              <a:t>Builds on a prior protocol</a:t>
            </a:r>
          </a:p>
          <a:p>
            <a:pPr lvl="1"/>
            <a:r>
              <a:rPr lang="en-US" sz="1600" dirty="0">
                <a:latin typeface="Arial" panose="020B0604020202020204" pitchFamily="34" charset="0"/>
                <a:cs typeface="Arial" panose="020B0604020202020204" pitchFamily="34" charset="0"/>
              </a:rPr>
              <a:t>Continues a checkpoint inhibitor</a:t>
            </a:r>
          </a:p>
          <a:p>
            <a:pPr lvl="1"/>
            <a:endParaRPr lang="en-US" sz="1400" dirty="0">
              <a:latin typeface="Arial" panose="020B0604020202020204" pitchFamily="34" charset="0"/>
              <a:cs typeface="Arial" panose="020B0604020202020204" pitchFamily="34" charset="0"/>
            </a:endParaRPr>
          </a:p>
          <a:p>
            <a:pPr marL="457200" marR="0" indent="-457200">
              <a:spcBef>
                <a:spcPts val="0"/>
              </a:spcBef>
              <a:spcAft>
                <a:spcPts val="0"/>
              </a:spcAft>
            </a:pPr>
            <a:r>
              <a:rPr lang="en-US" sz="1800" b="1" dirty="0">
                <a:latin typeface="Calibri" panose="020F0502020204030204" pitchFamily="34" charset="0"/>
                <a:ea typeface="Times New Roman" panose="02020603050405020304" pitchFamily="18" charset="0"/>
              </a:rPr>
              <a:t>A study of </a:t>
            </a:r>
            <a:r>
              <a:rPr lang="en-US" sz="1800" b="1" dirty="0" err="1">
                <a:latin typeface="Calibri" panose="020F0502020204030204" pitchFamily="34" charset="0"/>
                <a:ea typeface="Times New Roman" panose="02020603050405020304" pitchFamily="18" charset="0"/>
              </a:rPr>
              <a:t>vibostolimab+pembrolizumab+lenvatinib</a:t>
            </a:r>
            <a:r>
              <a:rPr lang="en-US" sz="1800" b="1" dirty="0">
                <a:latin typeface="Calibri" panose="020F0502020204030204" pitchFamily="34" charset="0"/>
                <a:ea typeface="Times New Roman" panose="02020603050405020304" pitchFamily="18" charset="0"/>
              </a:rPr>
              <a:t> in patients with stage IV or recurrent NSCLC previously treated with chemotherapy and anti-PD-(L)1 therapy</a:t>
            </a:r>
            <a:endParaRPr lang="en-US" sz="1800" dirty="0">
              <a:latin typeface="Times New Roman" panose="02020603050405020304" pitchFamily="18" charset="0"/>
              <a:ea typeface="Times New Roman" panose="02020603050405020304" pitchFamily="18" charset="0"/>
            </a:endParaRPr>
          </a:p>
          <a:p>
            <a:pPr lvl="1"/>
            <a:r>
              <a:rPr lang="en-US" sz="1600" dirty="0">
                <a:latin typeface="Arial" panose="020B0604020202020204" pitchFamily="34" charset="0"/>
                <a:cs typeface="Arial" panose="020B0604020202020204" pitchFamily="34" charset="0"/>
              </a:rPr>
              <a:t>Novel checkpoint inhibitor (TIGIT)</a:t>
            </a:r>
          </a:p>
          <a:p>
            <a:pPr lvl="1"/>
            <a:r>
              <a:rPr lang="en-US" sz="1600" dirty="0">
                <a:latin typeface="Arial" panose="020B0604020202020204" pitchFamily="34" charset="0"/>
                <a:cs typeface="Arial" panose="020B0604020202020204" pitchFamily="34" charset="0"/>
              </a:rPr>
              <a:t>Some evidence of activity in other malignancies</a:t>
            </a:r>
          </a:p>
          <a:p>
            <a:pPr lvl="1"/>
            <a:r>
              <a:rPr lang="en-US" sz="1600" dirty="0">
                <a:latin typeface="Arial" panose="020B0604020202020204" pitchFamily="34" charset="0"/>
                <a:cs typeface="Arial" panose="020B0604020202020204" pitchFamily="34" charset="0"/>
              </a:rPr>
              <a:t>Same population as above</a:t>
            </a:r>
          </a:p>
        </p:txBody>
      </p:sp>
    </p:spTree>
    <p:extLst>
      <p:ext uri="{BB962C8B-B14F-4D97-AF65-F5344CB8AC3E}">
        <p14:creationId xmlns:p14="http://schemas.microsoft.com/office/powerpoint/2010/main" val="2939311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Summary</a:t>
            </a: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Significant potential for benefiting patients</a:t>
            </a:r>
          </a:p>
          <a:p>
            <a:r>
              <a:rPr lang="en-US" sz="2400" dirty="0">
                <a:latin typeface="Arial" panose="020B0604020202020204" pitchFamily="34" charset="0"/>
                <a:cs typeface="Arial" panose="020B0604020202020204" pitchFamily="34" charset="0"/>
              </a:rPr>
              <a:t>A unique opportunity to explore drugs or combinations in patients with metastatic non-small cell lung cancer</a:t>
            </a:r>
          </a:p>
          <a:p>
            <a:r>
              <a:rPr lang="en-US" sz="2400" dirty="0">
                <a:latin typeface="Arial" panose="020B0604020202020204" pitchFamily="34" charset="0"/>
                <a:cs typeface="Arial" panose="020B0604020202020204" pitchFamily="34" charset="0"/>
              </a:rPr>
              <a:t>Ability to explore efficacy in rare patient populations</a:t>
            </a:r>
          </a:p>
          <a:p>
            <a:r>
              <a:rPr lang="en-US" sz="2400" dirty="0">
                <a:latin typeface="Arial" panose="020B0604020202020204" pitchFamily="34" charset="0"/>
                <a:cs typeface="Arial" panose="020B0604020202020204" pitchFamily="34" charset="0"/>
              </a:rPr>
              <a:t>Great support from NCI, FDA and industry</a:t>
            </a:r>
          </a:p>
          <a:p>
            <a:r>
              <a:rPr lang="en-US" sz="2400" dirty="0">
                <a:latin typeface="Arial" panose="020B0604020202020204" pitchFamily="34" charset="0"/>
                <a:cs typeface="Arial" panose="020B0604020202020204" pitchFamily="34" charset="0"/>
              </a:rPr>
              <a:t>Significant opportunity to collect biosample for correlative studies</a:t>
            </a:r>
          </a:p>
          <a:p>
            <a:r>
              <a:rPr lang="en-US" sz="2400" dirty="0">
                <a:latin typeface="Arial" panose="020B0604020202020204" pitchFamily="34" charset="0"/>
                <a:cs typeface="Arial" panose="020B0604020202020204" pitchFamily="34" charset="0"/>
              </a:rPr>
              <a:t>Opportunity for participation of all thoracic oncologists, translational scientists and other interested parties around the country</a:t>
            </a:r>
          </a:p>
          <a:p>
            <a:endParaRPr lang="en-US" dirty="0"/>
          </a:p>
        </p:txBody>
      </p:sp>
    </p:spTree>
    <p:extLst>
      <p:ext uri="{BB962C8B-B14F-4D97-AF65-F5344CB8AC3E}">
        <p14:creationId xmlns:p14="http://schemas.microsoft.com/office/powerpoint/2010/main" val="760612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lstStyle/>
          <a:p>
            <a:r>
              <a:rPr lang="en-US" dirty="0"/>
              <a:t>Accrual Enhancement Committee Updates</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p:txBody>
          <a:bodyPr/>
          <a:lstStyle/>
          <a:p>
            <a:r>
              <a:rPr lang="en-US" dirty="0"/>
              <a:t>Jennifer Pope</a:t>
            </a:r>
          </a:p>
          <a:p>
            <a:r>
              <a:rPr lang="en-US" dirty="0"/>
              <a:t>Yale cancer Center</a:t>
            </a:r>
          </a:p>
        </p:txBody>
      </p:sp>
      <p:sp>
        <p:nvSpPr>
          <p:cNvPr id="50" name="Slide Number Placeholder 3"/>
          <p:cNvSpPr>
            <a:spLocks noGrp="1"/>
          </p:cNvSpPr>
          <p:nvPr>
            <p:ph type="sldNum" sz="quarter" idx="12"/>
          </p:nvPr>
        </p:nvSpPr>
        <p:spPr>
          <a:xfrm>
            <a:off x="0" y="6492875"/>
            <a:ext cx="811139"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57</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225545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C683-1DC9-4EBA-9457-86AFC354C95D}"/>
              </a:ext>
            </a:extLst>
          </p:cNvPr>
          <p:cNvSpPr>
            <a:spLocks noGrp="1"/>
          </p:cNvSpPr>
          <p:nvPr>
            <p:ph type="title"/>
          </p:nvPr>
        </p:nvSpPr>
        <p:spPr>
          <a:xfrm>
            <a:off x="609600" y="36083"/>
            <a:ext cx="10546080" cy="1292987"/>
          </a:xfrm>
        </p:spPr>
        <p:txBody>
          <a:bodyPr/>
          <a:lstStyle/>
          <a:p>
            <a:r>
              <a:rPr lang="en-US" dirty="0"/>
              <a:t>AEC Members</a:t>
            </a:r>
          </a:p>
        </p:txBody>
      </p:sp>
      <p:sp>
        <p:nvSpPr>
          <p:cNvPr id="4" name="Slide Number Placeholder 3">
            <a:extLst>
              <a:ext uri="{FF2B5EF4-FFF2-40B4-BE49-F238E27FC236}">
                <a16:creationId xmlns:a16="http://schemas.microsoft.com/office/drawing/2014/main" id="{DA8B319D-A6D8-44B4-963B-D65974B2B20C}"/>
              </a:ext>
            </a:extLst>
          </p:cNvPr>
          <p:cNvSpPr>
            <a:spLocks noGrp="1"/>
          </p:cNvSpPr>
          <p:nvPr>
            <p:ph type="sldNum" sz="quarter" idx="12"/>
          </p:nvPr>
        </p:nvSpPr>
        <p:spPr>
          <a:xfrm>
            <a:off x="0" y="6492875"/>
            <a:ext cx="945972" cy="365125"/>
          </a:xfrm>
        </p:spPr>
        <p:txBody>
          <a:bodyPr/>
          <a:lstStyle/>
          <a:p>
            <a:r>
              <a:rPr lang="en-US"/>
              <a:t>Slide: </a:t>
            </a:r>
            <a:fld id="{629637A9-119A-49DA-BD12-AAC58B377D80}" type="slidenum">
              <a:rPr lang="en-US" smtClean="0"/>
              <a:pPr/>
              <a:t>58</a:t>
            </a:fld>
            <a:endParaRPr lang="en-US" dirty="0"/>
          </a:p>
        </p:txBody>
      </p:sp>
      <p:sp>
        <p:nvSpPr>
          <p:cNvPr id="7" name="TextBox 4">
            <a:extLst>
              <a:ext uri="{FF2B5EF4-FFF2-40B4-BE49-F238E27FC236}">
                <a16:creationId xmlns:a16="http://schemas.microsoft.com/office/drawing/2014/main" id="{6AF1C57E-A267-45E7-AF72-080340CFDE5E}"/>
              </a:ext>
            </a:extLst>
          </p:cNvPr>
          <p:cNvSpPr txBox="1">
            <a:spLocks noGrp="1"/>
          </p:cNvSpPr>
          <p:nvPr>
            <p:ph idx="1"/>
          </p:nvPr>
        </p:nvSpPr>
        <p:spPr>
          <a:xfrm>
            <a:off x="609600" y="1350335"/>
            <a:ext cx="10972800" cy="5632311"/>
          </a:xfrm>
          <a:prstGeom prst="rect">
            <a:avLst/>
          </a:prstGeom>
          <a:noFill/>
        </p:spPr>
        <p:txBody>
          <a:bodyPr wrap="square" numCol="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Stacey J. Adam,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Associate Vice President - Research Partnerships,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Foundation for the National Institutes of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Andrea </a:t>
            </a:r>
            <a:r>
              <a:rPr kumimoji="0" lang="en-US" b="1" i="0" u="none" strike="noStrike" kern="1200" cap="none" spc="0" normalizeH="0" baseline="0" noProof="0" dirty="0" err="1">
                <a:ln>
                  <a:noFill/>
                </a:ln>
                <a:solidFill>
                  <a:prstClr val="black"/>
                </a:solidFill>
                <a:effectLst/>
                <a:uLnTx/>
                <a:uFillTx/>
                <a:latin typeface="Calibri" panose="020F0502020204030204"/>
                <a:ea typeface="+mn-ea"/>
                <a:cs typeface="+mn-cs"/>
              </a:rPr>
              <a:t>Denicoff</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MS, 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Head of Clinical Trial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NCI’s NCTN (National Clinical Trials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Frank DeSanto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Communications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SWOG Cancer Research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black"/>
                </a:solidFill>
                <a:effectLst/>
                <a:uLnTx/>
                <a:uFillTx/>
                <a:latin typeface="Calibri" panose="020F0502020204030204"/>
                <a:ea typeface="+mn-ea"/>
                <a:cs typeface="+mn-cs"/>
              </a:rPr>
              <a:t>Taqwa</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El-Hussein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Associate Scientific Project 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Cancer Research Partnerships,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Foundation for the National Institutes of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Ryan M. Hohman, JD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Vice President – Public Affairs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Friends of Cancer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Judy Johnson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Lung Committee Research Advocate,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SWOG Cancer Research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Jennifer Newsome, 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Scientific Project Manager, Cancer Research Partnerships,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Foundation for the National Institutes of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Jennifer Pope, CCRP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Clinical Trials Team Manager - Thoracic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Yale Cancer Center, Clinical Trials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Caroline </a:t>
            </a:r>
            <a:r>
              <a:rPr kumimoji="0" lang="en-US" b="1" i="0" u="none" strike="noStrike" kern="1200" cap="none" spc="0" normalizeH="0" baseline="0" noProof="0" dirty="0" err="1">
                <a:ln>
                  <a:noFill/>
                </a:ln>
                <a:solidFill>
                  <a:prstClr val="black"/>
                </a:solidFill>
                <a:effectLst/>
                <a:uLnTx/>
                <a:uFillTx/>
                <a:latin typeface="Calibri" panose="020F0502020204030204"/>
                <a:ea typeface="+mn-ea"/>
                <a:cs typeface="+mn-cs"/>
              </a:rPr>
              <a:t>Sigman</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President, CCS Associates</a:t>
            </a:r>
          </a:p>
        </p:txBody>
      </p:sp>
    </p:spTree>
    <p:extLst>
      <p:ext uri="{BB962C8B-B14F-4D97-AF65-F5344CB8AC3E}">
        <p14:creationId xmlns:p14="http://schemas.microsoft.com/office/powerpoint/2010/main" val="3300675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AEC Goals</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normAutofit/>
          </a:bodyPr>
          <a:lstStyle/>
          <a:p>
            <a:pPr marL="0" indent="0" algn="ctr">
              <a:buNone/>
            </a:pPr>
            <a:r>
              <a:rPr lang="en-US" sz="2800" i="1" dirty="0">
                <a:effectLst/>
                <a:latin typeface="Calibri" panose="020F0502020204030204" pitchFamily="34" charset="0"/>
                <a:ea typeface="Times New Roman" panose="02020603050405020304" pitchFamily="18" charset="0"/>
                <a:cs typeface="Times New Roman" panose="02020603050405020304" pitchFamily="18" charset="0"/>
              </a:rPr>
              <a:t>The AEC works collaboratively with study leadership, NCI, SWOG Ops/Stats, Study Coordinator Committee, lung cancer advocates, collaborating cooperative groups, and pharmaceutical company partners. </a:t>
            </a:r>
          </a:p>
          <a:p>
            <a:pPr marL="0" indent="0" algn="ctr">
              <a:buNone/>
            </a:pPr>
            <a:r>
              <a:rPr lang="en-US" sz="2800" i="1" dirty="0">
                <a:effectLst/>
                <a:latin typeface="Calibri" panose="020F0502020204030204" pitchFamily="34" charset="0"/>
                <a:ea typeface="Times New Roman" panose="02020603050405020304" pitchFamily="18" charset="0"/>
                <a:cs typeface="Times New Roman" panose="02020603050405020304" pitchFamily="18" charset="0"/>
              </a:rPr>
              <a:t>The committee aims to increase awareness of, enthusiasm for and engagement in Lung-MAP among clinical investigators and site staff, advocates, and patients by fostering educational efforts around the trial to maximize accrual to the treatment sub-studies.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200" dirty="0"/>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a:xfrm>
            <a:off x="0" y="6492875"/>
            <a:ext cx="945972" cy="365125"/>
          </a:xfrm>
        </p:spPr>
        <p:txBody>
          <a:bodyPr/>
          <a:lstStyle/>
          <a:p>
            <a:r>
              <a:rPr lang="en-US" dirty="0"/>
              <a:t>Slide: </a:t>
            </a:r>
            <a:fld id="{629637A9-119A-49DA-BD12-AAC58B377D80}" type="slidenum">
              <a:rPr lang="en-US" smtClean="0"/>
              <a:pPr/>
              <a:t>59</a:t>
            </a:fld>
            <a:endParaRPr lang="en-US" dirty="0"/>
          </a:p>
        </p:txBody>
      </p:sp>
    </p:spTree>
    <p:extLst>
      <p:ext uri="{BB962C8B-B14F-4D97-AF65-F5344CB8AC3E}">
        <p14:creationId xmlns:p14="http://schemas.microsoft.com/office/powerpoint/2010/main" val="1475421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B21527-6924-487E-9DEB-441D66DA2D64}"/>
              </a:ext>
            </a:extLst>
          </p:cNvPr>
          <p:cNvSpPr/>
          <p:nvPr/>
        </p:nvSpPr>
        <p:spPr>
          <a:xfrm>
            <a:off x="2225566" y="1219201"/>
            <a:ext cx="7696200" cy="45719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pic>
        <p:nvPicPr>
          <p:cNvPr id="3074" name="Picture 2" descr="https://encrypted-tbn0.gstatic.com/images?q=tbn:ANd9GcSduQzJlqs_QPxFJQmz0vbks-gNm_-qlw39Rzq2DF6UKQUXCRL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7640" y="3958774"/>
            <a:ext cx="859859" cy="4815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edImmune compan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7381" y="3958774"/>
            <a:ext cx="481520" cy="48152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encrypted-tbn2.gstatic.com/images?q=tbn:ANd9GcQNFaNo17Wr61Qi8Q35BeDnNAYcPM7dr9pF0aktLk0xvkigy5Rm7BvStXg"/>
          <p:cNvPicPr>
            <a:picLocks noChangeAspect="1" noChangeArrowheads="1"/>
          </p:cNvPicPr>
          <p:nvPr/>
        </p:nvPicPr>
        <p:blipFill rotWithShape="1">
          <a:blip r:embed="rId5">
            <a:extLst>
              <a:ext uri="{28A0092B-C50C-407E-A947-70E740481C1C}">
                <a14:useLocalDpi xmlns:a14="http://schemas.microsoft.com/office/drawing/2010/main" val="0"/>
              </a:ext>
            </a:extLst>
          </a:blip>
          <a:srcRect l="18190" t="14098" r="17145" b="16687"/>
          <a:stretch/>
        </p:blipFill>
        <p:spPr bwMode="auto">
          <a:xfrm>
            <a:off x="4816237" y="3933121"/>
            <a:ext cx="846255" cy="53282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encrypted-tbn0.gstatic.com/images?q=tbn:ANd9GcSy34KLgGmngCvFVR1NHbCcPkyb18uhbzJsRThuVWTb13q_jwmj"/>
          <p:cNvPicPr>
            <a:picLocks noChangeAspect="1" noChangeArrowheads="1"/>
          </p:cNvPicPr>
          <p:nvPr/>
        </p:nvPicPr>
        <p:blipFill rotWithShape="1">
          <a:blip r:embed="rId6">
            <a:extLst>
              <a:ext uri="{28A0092B-C50C-407E-A947-70E740481C1C}">
                <a14:useLocalDpi xmlns:a14="http://schemas.microsoft.com/office/drawing/2010/main" val="0"/>
              </a:ext>
            </a:extLst>
          </a:blip>
          <a:srcRect t="19236" b="20319"/>
          <a:stretch/>
        </p:blipFill>
        <p:spPr bwMode="auto">
          <a:xfrm>
            <a:off x="5851230" y="3878065"/>
            <a:ext cx="1063684" cy="6429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8365320" y="3991413"/>
            <a:ext cx="873237" cy="416243"/>
          </a:xfrm>
          <a:prstGeom prst="rect">
            <a:avLst/>
          </a:prstGeom>
        </p:spPr>
      </p:pic>
      <p:sp>
        <p:nvSpPr>
          <p:cNvPr id="3" name="Title 2"/>
          <p:cNvSpPr>
            <a:spLocks noGrp="1"/>
          </p:cNvSpPr>
          <p:nvPr>
            <p:ph type="title"/>
          </p:nvPr>
        </p:nvSpPr>
        <p:spPr>
          <a:xfrm>
            <a:off x="2130123" y="325688"/>
            <a:ext cx="7917443" cy="705149"/>
          </a:xfrm>
          <a:prstGeom prst="rect">
            <a:avLst/>
          </a:prstGeom>
        </p:spPr>
        <p:txBody>
          <a:bodyPr anchor="ctr">
            <a:noAutofit/>
          </a:bodyPr>
          <a:lstStyle/>
          <a:p>
            <a:pPr algn="ctr"/>
            <a:r>
              <a:rPr lang="en-US" sz="3000" b="1" dirty="0">
                <a:solidFill>
                  <a:srgbClr val="002060"/>
                </a:solidFill>
                <a:latin typeface="+mn-lt"/>
                <a:cs typeface="Arial" panose="020B0604020202020204" pitchFamily="34" charset="0"/>
              </a:rPr>
              <a:t>Lung-MAP: A Unique Public-Private Partnership</a:t>
            </a:r>
          </a:p>
        </p:txBody>
      </p:sp>
      <p:pic>
        <p:nvPicPr>
          <p:cNvPr id="1026" name="Picture 2" descr="https://www.foundationmedicine.com/wp-content/themes/foundationmedicine/img/logos/foundation-medicine-2x.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51065" y="3283804"/>
            <a:ext cx="1469339" cy="3918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a/ab/Amgen.svg/1000px-Amgen.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3652" y="4061662"/>
            <a:ext cx="1072930" cy="2757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bbvie logo transpare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51063" y="4779427"/>
            <a:ext cx="955674" cy="3194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clovis logo">
            <a:extLst>
              <a:ext uri="{FF2B5EF4-FFF2-40B4-BE49-F238E27FC236}">
                <a16:creationId xmlns:a16="http://schemas.microsoft.com/office/drawing/2014/main" id="{7FECE2B9-36D9-4220-A930-F3A14ECCBDA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3470" y="4779428"/>
            <a:ext cx="939298" cy="2266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illy logo">
            <a:extLst>
              <a:ext uri="{FF2B5EF4-FFF2-40B4-BE49-F238E27FC236}">
                <a16:creationId xmlns:a16="http://schemas.microsoft.com/office/drawing/2014/main" id="{5066C7C7-67B1-4055-AF30-E719B3346E0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0324" y="4730789"/>
            <a:ext cx="582177" cy="3239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CA49C3-EFE0-4AE3-B572-021B08056853}"/>
              </a:ext>
            </a:extLst>
          </p:cNvPr>
          <p:cNvPicPr>
            <a:picLocks noChangeAspect="1"/>
          </p:cNvPicPr>
          <p:nvPr/>
        </p:nvPicPr>
        <p:blipFill>
          <a:blip r:embed="rId13"/>
          <a:stretch>
            <a:fillRect/>
          </a:stretch>
        </p:blipFill>
        <p:spPr>
          <a:xfrm>
            <a:off x="5269649" y="4624558"/>
            <a:ext cx="1239005" cy="499958"/>
          </a:xfrm>
          <a:prstGeom prst="rect">
            <a:avLst/>
          </a:prstGeom>
        </p:spPr>
      </p:pic>
      <p:pic>
        <p:nvPicPr>
          <p:cNvPr id="19" name="Picture 18" descr="Image result for loxo lilly symbol">
            <a:extLst>
              <a:ext uri="{FF2B5EF4-FFF2-40B4-BE49-F238E27FC236}">
                <a16:creationId xmlns:a16="http://schemas.microsoft.com/office/drawing/2014/main" id="{F432A1F3-2E1C-4D36-8E94-9FB963C3CAC8}"/>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72232" y="4579716"/>
            <a:ext cx="1093088" cy="664774"/>
          </a:xfrm>
          <a:prstGeom prst="rect">
            <a:avLst/>
          </a:prstGeom>
          <a:noFill/>
          <a:ln>
            <a:noFill/>
          </a:ln>
        </p:spPr>
      </p:pic>
      <p:pic>
        <p:nvPicPr>
          <p:cNvPr id="4" name="Picture 3">
            <a:extLst>
              <a:ext uri="{FF2B5EF4-FFF2-40B4-BE49-F238E27FC236}">
                <a16:creationId xmlns:a16="http://schemas.microsoft.com/office/drawing/2014/main" id="{6941F6C9-AB9D-4103-AF5D-D19C95A16AE4}"/>
              </a:ext>
            </a:extLst>
          </p:cNvPr>
          <p:cNvPicPr>
            <a:picLocks noChangeAspect="1"/>
          </p:cNvPicPr>
          <p:nvPr/>
        </p:nvPicPr>
        <p:blipFill>
          <a:blip r:embed="rId15"/>
          <a:stretch>
            <a:fillRect/>
          </a:stretch>
        </p:blipFill>
        <p:spPr>
          <a:xfrm>
            <a:off x="4942901" y="1286031"/>
            <a:ext cx="2866285" cy="2473004"/>
          </a:xfrm>
          <a:prstGeom prst="rect">
            <a:avLst/>
          </a:prstGeom>
        </p:spPr>
      </p:pic>
    </p:spTree>
    <p:extLst>
      <p:ext uri="{BB962C8B-B14F-4D97-AF65-F5344CB8AC3E}">
        <p14:creationId xmlns:p14="http://schemas.microsoft.com/office/powerpoint/2010/main" val="1296457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8A00-BF5F-4A95-B290-6795FCBBF347}"/>
              </a:ext>
            </a:extLst>
          </p:cNvPr>
          <p:cNvSpPr>
            <a:spLocks noGrp="1"/>
          </p:cNvSpPr>
          <p:nvPr>
            <p:ph type="title"/>
          </p:nvPr>
        </p:nvSpPr>
        <p:spPr>
          <a:xfrm>
            <a:off x="393136" y="337219"/>
            <a:ext cx="10673932" cy="1450757"/>
          </a:xfrm>
        </p:spPr>
        <p:txBody>
          <a:bodyPr>
            <a:normAutofit/>
          </a:bodyPr>
          <a:lstStyle/>
          <a:p>
            <a:r>
              <a:rPr lang="en-US" dirty="0"/>
              <a:t>Patient Engagement</a:t>
            </a:r>
          </a:p>
        </p:txBody>
      </p:sp>
      <p:sp>
        <p:nvSpPr>
          <p:cNvPr id="3" name="Content Placeholder 2">
            <a:extLst>
              <a:ext uri="{FF2B5EF4-FFF2-40B4-BE49-F238E27FC236}">
                <a16:creationId xmlns:a16="http://schemas.microsoft.com/office/drawing/2014/main" id="{EF05189C-4785-4D04-97D1-9EB366137E5D}"/>
              </a:ext>
            </a:extLst>
          </p:cNvPr>
          <p:cNvSpPr>
            <a:spLocks noGrp="1"/>
          </p:cNvSpPr>
          <p:nvPr>
            <p:ph idx="1"/>
          </p:nvPr>
        </p:nvSpPr>
        <p:spPr>
          <a:xfrm>
            <a:off x="6655322" y="2112200"/>
            <a:ext cx="4481503" cy="4023360"/>
          </a:xfrm>
        </p:spPr>
        <p:txBody>
          <a:bodyPr>
            <a:normAutofit/>
          </a:bodyPr>
          <a:lstStyle/>
          <a:p>
            <a:r>
              <a:rPr lang="en-US" dirty="0"/>
              <a:t>Developing patient-friendly trial summaries for new sub-studies</a:t>
            </a:r>
          </a:p>
          <a:p>
            <a:pPr lvl="1"/>
            <a:r>
              <a:rPr lang="en-US" dirty="0"/>
              <a:t>Help patients decide whether to learn more about Lung-MAP</a:t>
            </a:r>
          </a:p>
          <a:p>
            <a:r>
              <a:rPr lang="en-US" dirty="0"/>
              <a:t>Developing social media toolkits for new sub-studies</a:t>
            </a:r>
          </a:p>
          <a:p>
            <a:pPr lvl="1"/>
            <a:r>
              <a:rPr lang="en-US" dirty="0"/>
              <a:t>Include patient-directed messages and graphics</a:t>
            </a:r>
          </a:p>
          <a:p>
            <a:r>
              <a:rPr lang="en-US" dirty="0"/>
              <a:t>First sets drafted and will soon go to CIRB for review</a:t>
            </a:r>
          </a:p>
        </p:txBody>
      </p:sp>
      <p:sp>
        <p:nvSpPr>
          <p:cNvPr id="4" name="Slide Number Placeholder 3">
            <a:extLst>
              <a:ext uri="{FF2B5EF4-FFF2-40B4-BE49-F238E27FC236}">
                <a16:creationId xmlns:a16="http://schemas.microsoft.com/office/drawing/2014/main" id="{E8A09452-02CD-49CA-9130-22BAB4DE1153}"/>
              </a:ext>
            </a:extLst>
          </p:cNvPr>
          <p:cNvSpPr>
            <a:spLocks noGrp="1"/>
          </p:cNvSpPr>
          <p:nvPr>
            <p:ph type="sldNum" sz="quarter" idx="12"/>
          </p:nvPr>
        </p:nvSpPr>
        <p:spPr>
          <a:xfrm>
            <a:off x="0" y="6520781"/>
            <a:ext cx="1036948" cy="365125"/>
          </a:xfrm>
        </p:spPr>
        <p:txBody>
          <a:bodyPr>
            <a:normAutofit/>
          </a:bodyPr>
          <a:lstStyle/>
          <a:p>
            <a:pPr>
              <a:spcAft>
                <a:spcPts val="600"/>
              </a:spcAft>
            </a:pPr>
            <a:r>
              <a:rPr lang="en-US" dirty="0"/>
              <a:t>Slide: </a:t>
            </a:r>
            <a:fld id="{629637A9-119A-49DA-BD12-AAC58B377D80}" type="slidenum">
              <a:rPr lang="en-US" smtClean="0"/>
              <a:pPr>
                <a:spcAft>
                  <a:spcPts val="600"/>
                </a:spcAft>
              </a:pPr>
              <a:t>60</a:t>
            </a:fld>
            <a:endParaRPr lang="en-US" dirty="0"/>
          </a:p>
        </p:txBody>
      </p:sp>
      <p:pic>
        <p:nvPicPr>
          <p:cNvPr id="9" name="Picture 8">
            <a:extLst>
              <a:ext uri="{FF2B5EF4-FFF2-40B4-BE49-F238E27FC236}">
                <a16:creationId xmlns:a16="http://schemas.microsoft.com/office/drawing/2014/main" id="{B9D57FA4-058B-A248-9276-4C1F8224073B}"/>
              </a:ext>
            </a:extLst>
          </p:cNvPr>
          <p:cNvPicPr>
            <a:picLocks noChangeAspect="1"/>
          </p:cNvPicPr>
          <p:nvPr/>
        </p:nvPicPr>
        <p:blipFill rotWithShape="1">
          <a:blip r:embed="rId2">
            <a:extLst>
              <a:ext uri="{28A0092B-C50C-407E-A947-70E740481C1C}">
                <a14:useLocalDpi xmlns:a14="http://schemas.microsoft.com/office/drawing/2010/main" val="0"/>
              </a:ext>
            </a:extLst>
          </a:blip>
          <a:srcRect r="-7124" b="-7124"/>
          <a:stretch/>
        </p:blipFill>
        <p:spPr>
          <a:xfrm>
            <a:off x="501928" y="1903119"/>
            <a:ext cx="4699320" cy="4478175"/>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CB83AEEA-4AA8-694D-BD84-2FBF4B79D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026" y="3429000"/>
            <a:ext cx="3464552" cy="25925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713456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3C26-B80C-4729-973C-59B0BF6CAB7E}"/>
              </a:ext>
            </a:extLst>
          </p:cNvPr>
          <p:cNvSpPr>
            <a:spLocks noGrp="1"/>
          </p:cNvSpPr>
          <p:nvPr>
            <p:ph type="title"/>
          </p:nvPr>
        </p:nvSpPr>
        <p:spPr/>
        <p:txBody>
          <a:bodyPr/>
          <a:lstStyle/>
          <a:p>
            <a:r>
              <a:rPr lang="en-US" dirty="0"/>
              <a:t>Patient Advocate Re-Engagement</a:t>
            </a:r>
          </a:p>
        </p:txBody>
      </p:sp>
      <p:sp>
        <p:nvSpPr>
          <p:cNvPr id="4" name="Slide Number Placeholder 3">
            <a:extLst>
              <a:ext uri="{FF2B5EF4-FFF2-40B4-BE49-F238E27FC236}">
                <a16:creationId xmlns:a16="http://schemas.microsoft.com/office/drawing/2014/main" id="{22CDC1E8-0BD6-4584-B3BE-338D42D2C6CD}"/>
              </a:ext>
            </a:extLst>
          </p:cNvPr>
          <p:cNvSpPr>
            <a:spLocks noGrp="1"/>
          </p:cNvSpPr>
          <p:nvPr>
            <p:ph type="sldNum" sz="quarter" idx="12"/>
          </p:nvPr>
        </p:nvSpPr>
        <p:spPr>
          <a:xfrm>
            <a:off x="0" y="6492875"/>
            <a:ext cx="945972" cy="365125"/>
          </a:xfrm>
        </p:spPr>
        <p:txBody>
          <a:bodyPr/>
          <a:lstStyle/>
          <a:p>
            <a:r>
              <a:rPr lang="en-US"/>
              <a:t>Slide: </a:t>
            </a:r>
            <a:fld id="{629637A9-119A-49DA-BD12-AAC58B377D80}" type="slidenum">
              <a:rPr lang="en-US" smtClean="0"/>
              <a:pPr/>
              <a:t>61</a:t>
            </a:fld>
            <a:endParaRPr lang="en-US" dirty="0"/>
          </a:p>
        </p:txBody>
      </p:sp>
      <p:pic>
        <p:nvPicPr>
          <p:cNvPr id="5" name="Picture 4">
            <a:extLst>
              <a:ext uri="{FF2B5EF4-FFF2-40B4-BE49-F238E27FC236}">
                <a16:creationId xmlns:a16="http://schemas.microsoft.com/office/drawing/2014/main" id="{328A1DCE-4CF4-4402-9556-FAFE3FA6ACAE}"/>
              </a:ext>
            </a:extLst>
          </p:cNvPr>
          <p:cNvPicPr>
            <a:picLocks noChangeAspect="1"/>
          </p:cNvPicPr>
          <p:nvPr/>
        </p:nvPicPr>
        <p:blipFill rotWithShape="1">
          <a:blip r:embed="rId2"/>
          <a:srcRect l="838" r="1182" b="5"/>
          <a:stretch/>
        </p:blipFill>
        <p:spPr>
          <a:xfrm>
            <a:off x="609600" y="1772966"/>
            <a:ext cx="3671808" cy="4117900"/>
          </a:xfrm>
          <a:prstGeom prst="rect">
            <a:avLst/>
          </a:prstGeom>
          <a:ln>
            <a:solidFill>
              <a:schemeClr val="accent2"/>
            </a:solidFill>
          </a:ln>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6FCD5289-ED06-4D19-91A2-50491F7B4B99}"/>
              </a:ext>
            </a:extLst>
          </p:cNvPr>
          <p:cNvSpPr txBox="1">
            <a:spLocks/>
          </p:cNvSpPr>
          <p:nvPr/>
        </p:nvSpPr>
        <p:spPr>
          <a:xfrm>
            <a:off x="4749711" y="1702382"/>
            <a:ext cx="6515947"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First Patient Advocacy Webinar held on March 29</a:t>
            </a:r>
            <a:r>
              <a:rPr lang="en-US" baseline="30000" dirty="0"/>
              <a:t>th</a:t>
            </a:r>
          </a:p>
          <a:p>
            <a:pPr lvl="1"/>
            <a:r>
              <a:rPr lang="en-US" dirty="0"/>
              <a:t>Discussed the important role that Lung-MAP plays; particularly in reaching community treatment centers</a:t>
            </a:r>
          </a:p>
          <a:p>
            <a:pPr lvl="1"/>
            <a:r>
              <a:rPr lang="en-US" dirty="0"/>
              <a:t>Lung-MAP leaders presented on the historical context of Lung-MAP and the critical role advocates play as well as future treatment options</a:t>
            </a:r>
          </a:p>
          <a:p>
            <a:r>
              <a:rPr lang="en-US" dirty="0"/>
              <a:t>Patient Advocacy Webinars will continue on a Quarterly basis</a:t>
            </a:r>
          </a:p>
          <a:p>
            <a:pPr lvl="1"/>
            <a:r>
              <a:rPr lang="en-US" dirty="0">
                <a:effectLst/>
                <a:latin typeface="Calibri" panose="020F0502020204030204" pitchFamily="34" charset="0"/>
                <a:ea typeface="Times New Roman" panose="02020603050405020304" pitchFamily="18" charset="0"/>
                <a:cs typeface="Calibri" panose="020F0502020204030204" pitchFamily="34" charset="0"/>
              </a:rPr>
              <a:t>These will be a key venue for fielding advocate input on Lung-MAP priorities</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201168" lvl="1" indent="0">
              <a:buNone/>
            </a:pPr>
            <a:endParaRPr lang="en-US" dirty="0"/>
          </a:p>
        </p:txBody>
      </p:sp>
    </p:spTree>
    <p:extLst>
      <p:ext uri="{BB962C8B-B14F-4D97-AF65-F5344CB8AC3E}">
        <p14:creationId xmlns:p14="http://schemas.microsoft.com/office/powerpoint/2010/main" val="1760862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8A00-BF5F-4A95-B290-6795FCBBF347}"/>
              </a:ext>
            </a:extLst>
          </p:cNvPr>
          <p:cNvSpPr>
            <a:spLocks noGrp="1"/>
          </p:cNvSpPr>
          <p:nvPr>
            <p:ph type="title"/>
          </p:nvPr>
        </p:nvSpPr>
        <p:spPr>
          <a:xfrm>
            <a:off x="393136" y="337219"/>
            <a:ext cx="10673932" cy="1450757"/>
          </a:xfrm>
        </p:spPr>
        <p:txBody>
          <a:bodyPr>
            <a:normAutofit/>
          </a:bodyPr>
          <a:lstStyle/>
          <a:p>
            <a:r>
              <a:rPr lang="en-US" dirty="0"/>
              <a:t>Investigator and Site Engagement</a:t>
            </a:r>
          </a:p>
        </p:txBody>
      </p:sp>
      <p:pic>
        <p:nvPicPr>
          <p:cNvPr id="6" name="Picture 5">
            <a:extLst>
              <a:ext uri="{FF2B5EF4-FFF2-40B4-BE49-F238E27FC236}">
                <a16:creationId xmlns:a16="http://schemas.microsoft.com/office/drawing/2014/main" id="{7A56DE11-F103-4F85-9F43-EBC02067515F}"/>
              </a:ext>
            </a:extLst>
          </p:cNvPr>
          <p:cNvPicPr>
            <a:picLocks noChangeAspect="1"/>
          </p:cNvPicPr>
          <p:nvPr/>
        </p:nvPicPr>
        <p:blipFill rotWithShape="1">
          <a:blip r:embed="rId2"/>
          <a:srcRect l="1166" r="1229"/>
          <a:stretch/>
        </p:blipFill>
        <p:spPr>
          <a:xfrm>
            <a:off x="461912" y="2083322"/>
            <a:ext cx="5759779" cy="2611225"/>
          </a:xfrm>
          <a:prstGeom prst="rect">
            <a:avLst/>
          </a:prstGeom>
          <a:ln>
            <a:solidFill>
              <a:schemeClr val="accent3"/>
            </a:solidFill>
          </a:ln>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EF05189C-4785-4D04-97D1-9EB366137E5D}"/>
              </a:ext>
            </a:extLst>
          </p:cNvPr>
          <p:cNvSpPr>
            <a:spLocks noGrp="1"/>
          </p:cNvSpPr>
          <p:nvPr>
            <p:ph idx="1"/>
          </p:nvPr>
        </p:nvSpPr>
        <p:spPr>
          <a:xfrm>
            <a:off x="6655322" y="2112200"/>
            <a:ext cx="4481503" cy="4023360"/>
          </a:xfrm>
        </p:spPr>
        <p:txBody>
          <a:bodyPr>
            <a:normAutofit fontScale="92500" lnSpcReduction="20000"/>
          </a:bodyPr>
          <a:lstStyle/>
          <a:p>
            <a:r>
              <a:rPr lang="en-US" dirty="0"/>
              <a:t>Lung-MAP Newsletters are distributed to sites quarterly and available on CTSU</a:t>
            </a:r>
          </a:p>
          <a:p>
            <a:r>
              <a:rPr lang="en-US" dirty="0"/>
              <a:t>Thank you emails go to site PIs at 1, 5, &amp; 10 accruals</a:t>
            </a:r>
          </a:p>
          <a:p>
            <a:r>
              <a:rPr lang="en-US" dirty="0"/>
              <a:t>Email blast goes to PIs and head CRAs when new sub-study opens</a:t>
            </a:r>
          </a:p>
          <a:p>
            <a:r>
              <a:rPr lang="en-US" dirty="0"/>
              <a:t>Provider-directed tweets in social media toolkit for each new sub-study</a:t>
            </a:r>
          </a:p>
          <a:p>
            <a:r>
              <a:rPr lang="en-US" dirty="0"/>
              <a:t>The AEC partners with the Site Coordinator Committee to develop content most relevant to sites</a:t>
            </a:r>
          </a:p>
          <a:p>
            <a:r>
              <a:rPr lang="en-US" dirty="0"/>
              <a:t>The AEC is re-engaging more regularly with the SCC to maintain the site perspective on our efforts</a:t>
            </a:r>
          </a:p>
        </p:txBody>
      </p:sp>
      <p:sp>
        <p:nvSpPr>
          <p:cNvPr id="4" name="Slide Number Placeholder 3">
            <a:extLst>
              <a:ext uri="{FF2B5EF4-FFF2-40B4-BE49-F238E27FC236}">
                <a16:creationId xmlns:a16="http://schemas.microsoft.com/office/drawing/2014/main" id="{E8A09452-02CD-49CA-9130-22BAB4DE1153}"/>
              </a:ext>
            </a:extLst>
          </p:cNvPr>
          <p:cNvSpPr>
            <a:spLocks noGrp="1"/>
          </p:cNvSpPr>
          <p:nvPr>
            <p:ph type="sldNum" sz="quarter" idx="12"/>
          </p:nvPr>
        </p:nvSpPr>
        <p:spPr>
          <a:xfrm>
            <a:off x="0" y="6492875"/>
            <a:ext cx="975650" cy="365125"/>
          </a:xfrm>
        </p:spPr>
        <p:txBody>
          <a:bodyPr>
            <a:normAutofit/>
          </a:bodyPr>
          <a:lstStyle/>
          <a:p>
            <a:pPr>
              <a:spcAft>
                <a:spcPts val="600"/>
              </a:spcAft>
            </a:pPr>
            <a:r>
              <a:rPr lang="en-US" dirty="0"/>
              <a:t>Slide: </a:t>
            </a:r>
            <a:fld id="{629637A9-119A-49DA-BD12-AAC58B377D80}" type="slidenum">
              <a:rPr lang="en-US" smtClean="0"/>
              <a:pPr>
                <a:spcAft>
                  <a:spcPts val="600"/>
                </a:spcAft>
              </a:pPr>
              <a:t>62</a:t>
            </a:fld>
            <a:endParaRPr lang="en-US" dirty="0"/>
          </a:p>
        </p:txBody>
      </p:sp>
    </p:spTree>
    <p:extLst>
      <p:ext uri="{BB962C8B-B14F-4D97-AF65-F5344CB8AC3E}">
        <p14:creationId xmlns:p14="http://schemas.microsoft.com/office/powerpoint/2010/main" val="753340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8A59E-ADD4-49E9-813D-14DB82A99F20}"/>
              </a:ext>
            </a:extLst>
          </p:cNvPr>
          <p:cNvSpPr>
            <a:spLocks noGrp="1"/>
          </p:cNvSpPr>
          <p:nvPr>
            <p:ph type="title"/>
          </p:nvPr>
        </p:nvSpPr>
        <p:spPr>
          <a:xfrm>
            <a:off x="260809" y="83905"/>
            <a:ext cx="10546080" cy="1130258"/>
          </a:xfrm>
        </p:spPr>
        <p:txBody>
          <a:bodyPr/>
          <a:lstStyle/>
          <a:p>
            <a:r>
              <a:rPr lang="en-US" dirty="0"/>
              <a:t>Lung-MAP’s Patient Diversity</a:t>
            </a:r>
          </a:p>
        </p:txBody>
      </p:sp>
      <p:sp>
        <p:nvSpPr>
          <p:cNvPr id="4" name="Slide Number Placeholder 3">
            <a:extLst>
              <a:ext uri="{FF2B5EF4-FFF2-40B4-BE49-F238E27FC236}">
                <a16:creationId xmlns:a16="http://schemas.microsoft.com/office/drawing/2014/main" id="{B40A130B-BD89-4783-B27F-BE20D491D448}"/>
              </a:ext>
            </a:extLst>
          </p:cNvPr>
          <p:cNvSpPr>
            <a:spLocks noGrp="1"/>
          </p:cNvSpPr>
          <p:nvPr>
            <p:ph type="sldNum" sz="quarter" idx="12"/>
          </p:nvPr>
        </p:nvSpPr>
        <p:spPr>
          <a:xfrm>
            <a:off x="0" y="6492875"/>
            <a:ext cx="945972" cy="365125"/>
          </a:xfrm>
        </p:spPr>
        <p:txBody>
          <a:bodyPr/>
          <a:lstStyle/>
          <a:p>
            <a:r>
              <a:rPr lang="en-US" dirty="0"/>
              <a:t>Slide: </a:t>
            </a:r>
            <a:fld id="{629637A9-119A-49DA-BD12-AAC58B377D80}" type="slidenum">
              <a:rPr lang="en-US" smtClean="0"/>
              <a:pPr/>
              <a:t>63</a:t>
            </a:fld>
            <a:endParaRPr lang="en-US" dirty="0"/>
          </a:p>
        </p:txBody>
      </p:sp>
      <p:pic>
        <p:nvPicPr>
          <p:cNvPr id="8" name="Picture 7">
            <a:extLst>
              <a:ext uri="{FF2B5EF4-FFF2-40B4-BE49-F238E27FC236}">
                <a16:creationId xmlns:a16="http://schemas.microsoft.com/office/drawing/2014/main" id="{C353B021-1D40-4596-8EE2-523FC9566A85}"/>
              </a:ext>
            </a:extLst>
          </p:cNvPr>
          <p:cNvPicPr>
            <a:picLocks noChangeAspect="1"/>
          </p:cNvPicPr>
          <p:nvPr/>
        </p:nvPicPr>
        <p:blipFill>
          <a:blip r:embed="rId3"/>
          <a:stretch>
            <a:fillRect/>
          </a:stretch>
        </p:blipFill>
        <p:spPr>
          <a:xfrm>
            <a:off x="0" y="1214163"/>
            <a:ext cx="9719035" cy="4904481"/>
          </a:xfrm>
          <a:prstGeom prst="rect">
            <a:avLst/>
          </a:prstGeom>
          <a:ln>
            <a:solidFill>
              <a:schemeClr val="accent2"/>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41270DD-B703-45F2-B2A0-6FDF5B4A9F59}"/>
              </a:ext>
            </a:extLst>
          </p:cNvPr>
          <p:cNvPicPr>
            <a:picLocks noChangeAspect="1"/>
          </p:cNvPicPr>
          <p:nvPr/>
        </p:nvPicPr>
        <p:blipFill rotWithShape="1">
          <a:blip r:embed="rId4"/>
          <a:srcRect t="1658" r="7525"/>
          <a:stretch/>
        </p:blipFill>
        <p:spPr>
          <a:xfrm>
            <a:off x="9841586" y="2243578"/>
            <a:ext cx="2281287" cy="3875065"/>
          </a:xfrm>
          <a:prstGeom prst="rect">
            <a:avLst/>
          </a:prstGeom>
          <a:ln>
            <a:solidFill>
              <a:srgbClr val="1264A7"/>
            </a:solidFill>
          </a:ln>
          <a:effectLst>
            <a:outerShdw blurRad="50800" dist="38100" dir="5400000" algn="t" rotWithShape="0">
              <a:prstClr val="black">
                <a:alpha val="40000"/>
              </a:prstClr>
            </a:outerShdw>
          </a:effectLst>
        </p:spPr>
      </p:pic>
      <p:pic>
        <p:nvPicPr>
          <p:cNvPr id="12" name="Graphic 11" descr="Chevron arrows with solid fill">
            <a:extLst>
              <a:ext uri="{FF2B5EF4-FFF2-40B4-BE49-F238E27FC236}">
                <a16:creationId xmlns:a16="http://schemas.microsoft.com/office/drawing/2014/main" id="{7AAEBC6A-06C6-42E9-AA5A-941A3E7F05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0525029" y="1214163"/>
            <a:ext cx="914400" cy="914400"/>
          </a:xfrm>
          <a:prstGeom prst="rect">
            <a:avLst/>
          </a:prstGeom>
        </p:spPr>
      </p:pic>
    </p:spTree>
    <p:extLst>
      <p:ext uri="{BB962C8B-B14F-4D97-AF65-F5344CB8AC3E}">
        <p14:creationId xmlns:p14="http://schemas.microsoft.com/office/powerpoint/2010/main" val="26911702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F4B86-1990-4DC3-91D4-5360C4B4FB11}"/>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2EE9D744-FECD-4063-AA2C-AFCE041C443A}"/>
              </a:ext>
            </a:extLst>
          </p:cNvPr>
          <p:cNvSpPr>
            <a:spLocks noGrp="1"/>
          </p:cNvSpPr>
          <p:nvPr>
            <p:ph idx="1"/>
          </p:nvPr>
        </p:nvSpPr>
        <p:spPr/>
        <p:txBody>
          <a:bodyPr/>
          <a:lstStyle/>
          <a:p>
            <a:r>
              <a:rPr lang="en-US" dirty="0"/>
              <a:t>Please reach out to AEC members at </a:t>
            </a:r>
            <a:r>
              <a:rPr lang="en-US" dirty="0">
                <a:effectLst/>
                <a:ea typeface="MS PGothic" panose="020B0600070205080204" pitchFamily="34" charset="-128"/>
              </a:rPr>
              <a:t> </a:t>
            </a:r>
            <a:r>
              <a:rPr lang="en-US" u="sng" dirty="0">
                <a:solidFill>
                  <a:srgbClr val="0563C1"/>
                </a:solidFill>
                <a:effectLst/>
                <a:ea typeface="MS PGothic" panose="020B0600070205080204" pitchFamily="34" charset="-128"/>
                <a:hlinkClick r:id="rId2"/>
              </a:rPr>
              <a:t>lungmapAEC@swog.org</a:t>
            </a:r>
            <a:endParaRPr lang="en-US" dirty="0">
              <a:highlight>
                <a:srgbClr val="FFFF00"/>
              </a:highlight>
            </a:endParaRPr>
          </a:p>
          <a:p>
            <a:pPr marL="0" indent="0">
              <a:buNone/>
            </a:pPr>
            <a:endParaRPr lang="en-US" dirty="0"/>
          </a:p>
        </p:txBody>
      </p:sp>
      <p:sp>
        <p:nvSpPr>
          <p:cNvPr id="4" name="Slide Number Placeholder 3">
            <a:extLst>
              <a:ext uri="{FF2B5EF4-FFF2-40B4-BE49-F238E27FC236}">
                <a16:creationId xmlns:a16="http://schemas.microsoft.com/office/drawing/2014/main" id="{A498954D-E892-4304-87A4-A9A31E472CE3}"/>
              </a:ext>
            </a:extLst>
          </p:cNvPr>
          <p:cNvSpPr>
            <a:spLocks noGrp="1"/>
          </p:cNvSpPr>
          <p:nvPr>
            <p:ph type="sldNum" sz="quarter" idx="12"/>
          </p:nvPr>
        </p:nvSpPr>
        <p:spPr/>
        <p:txBody>
          <a:bodyPr/>
          <a:lstStyle/>
          <a:p>
            <a:r>
              <a:rPr lang="en-US"/>
              <a:t>Slide: </a:t>
            </a:r>
            <a:fld id="{629637A9-119A-49DA-BD12-AAC58B377D80}" type="slidenum">
              <a:rPr lang="en-US" smtClean="0"/>
              <a:pPr/>
              <a:t>64</a:t>
            </a:fld>
            <a:endParaRPr lang="en-US" dirty="0"/>
          </a:p>
        </p:txBody>
      </p:sp>
    </p:spTree>
    <p:extLst>
      <p:ext uri="{BB962C8B-B14F-4D97-AF65-F5344CB8AC3E}">
        <p14:creationId xmlns:p14="http://schemas.microsoft.com/office/powerpoint/2010/main" val="4116701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67F4B-4E4C-2142-9BA8-205F24D268D3}"/>
              </a:ext>
            </a:extLst>
          </p:cNvPr>
          <p:cNvSpPr>
            <a:spLocks noGrp="1"/>
          </p:cNvSpPr>
          <p:nvPr>
            <p:ph type="ctrTitle"/>
          </p:nvPr>
        </p:nvSpPr>
        <p:spPr/>
        <p:txBody>
          <a:bodyPr/>
          <a:lstStyle/>
          <a:p>
            <a:r>
              <a:rPr lang="en-US" dirty="0"/>
              <a:t>The Future of</a:t>
            </a:r>
            <a:br>
              <a:rPr lang="en-US" dirty="0"/>
            </a:br>
            <a:r>
              <a:rPr lang="en-US" dirty="0"/>
              <a:t>LUNG-MAP</a:t>
            </a:r>
          </a:p>
        </p:txBody>
      </p:sp>
      <p:sp>
        <p:nvSpPr>
          <p:cNvPr id="3" name="Subtitle 2">
            <a:extLst>
              <a:ext uri="{FF2B5EF4-FFF2-40B4-BE49-F238E27FC236}">
                <a16:creationId xmlns:a16="http://schemas.microsoft.com/office/drawing/2014/main" id="{11F73374-D2BB-CC4C-A576-7787FA1CB738}"/>
              </a:ext>
            </a:extLst>
          </p:cNvPr>
          <p:cNvSpPr>
            <a:spLocks noGrp="1"/>
          </p:cNvSpPr>
          <p:nvPr>
            <p:ph type="subTitle" idx="1"/>
          </p:nvPr>
        </p:nvSpPr>
        <p:spPr/>
        <p:txBody>
          <a:bodyPr/>
          <a:lstStyle/>
          <a:p>
            <a:r>
              <a:rPr lang="en-US" dirty="0"/>
              <a:t>Jyoti D. Patel, MD</a:t>
            </a:r>
          </a:p>
        </p:txBody>
      </p:sp>
      <p:sp>
        <p:nvSpPr>
          <p:cNvPr id="4" name="Slide Number Placeholder 3">
            <a:extLst>
              <a:ext uri="{FF2B5EF4-FFF2-40B4-BE49-F238E27FC236}">
                <a16:creationId xmlns:a16="http://schemas.microsoft.com/office/drawing/2014/main" id="{AC4E2686-9D5D-B545-AEED-6283B7482103}"/>
              </a:ext>
            </a:extLst>
          </p:cNvPr>
          <p:cNvSpPr>
            <a:spLocks noGrp="1"/>
          </p:cNvSpPr>
          <p:nvPr>
            <p:ph type="sldNum" sz="quarter" idx="12"/>
          </p:nvPr>
        </p:nvSpPr>
        <p:spPr/>
        <p:txBody>
          <a:bodyPr/>
          <a:lstStyle/>
          <a:p>
            <a:r>
              <a:rPr lang="en-US"/>
              <a:t>Slide </a:t>
            </a:r>
            <a:fld id="{4FAB73BC-B049-4115-A692-8D63A059BFB8}" type="slidenum">
              <a:rPr lang="en-US" smtClean="0"/>
              <a:pPr/>
              <a:t>65</a:t>
            </a:fld>
            <a:endParaRPr lang="en-US" dirty="0"/>
          </a:p>
        </p:txBody>
      </p:sp>
    </p:spTree>
    <p:extLst>
      <p:ext uri="{BB962C8B-B14F-4D97-AF65-F5344CB8AC3E}">
        <p14:creationId xmlns:p14="http://schemas.microsoft.com/office/powerpoint/2010/main" val="2898271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E6FAE-8537-5846-8F39-9318D35C7DA0}"/>
              </a:ext>
            </a:extLst>
          </p:cNvPr>
          <p:cNvSpPr>
            <a:spLocks noGrp="1"/>
          </p:cNvSpPr>
          <p:nvPr>
            <p:ph type="title"/>
          </p:nvPr>
        </p:nvSpPr>
        <p:spPr/>
        <p:txBody>
          <a:bodyPr/>
          <a:lstStyle/>
          <a:p>
            <a:r>
              <a:rPr lang="en-US" b="1" dirty="0"/>
              <a:t>The Future is Robust</a:t>
            </a:r>
          </a:p>
        </p:txBody>
      </p:sp>
      <p:sp>
        <p:nvSpPr>
          <p:cNvPr id="3" name="Content Placeholder 2">
            <a:extLst>
              <a:ext uri="{FF2B5EF4-FFF2-40B4-BE49-F238E27FC236}">
                <a16:creationId xmlns:a16="http://schemas.microsoft.com/office/drawing/2014/main" id="{498C094E-72CD-6E40-8270-0D3D3769E44F}"/>
              </a:ext>
            </a:extLst>
          </p:cNvPr>
          <p:cNvSpPr>
            <a:spLocks noGrp="1"/>
          </p:cNvSpPr>
          <p:nvPr>
            <p:ph idx="1"/>
          </p:nvPr>
        </p:nvSpPr>
        <p:spPr/>
        <p:txBody>
          <a:bodyPr>
            <a:normAutofit lnSpcReduction="10000"/>
          </a:bodyPr>
          <a:lstStyle/>
          <a:p>
            <a:r>
              <a:rPr lang="en-US" sz="2800" dirty="0"/>
              <a:t>Opportunities to understand and overcome resistance to immunotherapy</a:t>
            </a:r>
          </a:p>
          <a:p>
            <a:r>
              <a:rPr lang="en-US" sz="2800" dirty="0"/>
              <a:t>Opportunities to refine targeted therapies</a:t>
            </a:r>
          </a:p>
          <a:p>
            <a:r>
              <a:rPr lang="en-US" sz="2800" dirty="0"/>
              <a:t>Utilization of tissue and blood molecular signatures to improve our understanding of best therapies</a:t>
            </a:r>
          </a:p>
          <a:p>
            <a:r>
              <a:rPr lang="en-US" sz="2800" dirty="0"/>
              <a:t>Collaboration and opportunities for development for clinical trialists</a:t>
            </a:r>
          </a:p>
          <a:p>
            <a:r>
              <a:rPr lang="en-US" sz="2800" dirty="0"/>
              <a:t>Patients remain at the center of our mission</a:t>
            </a:r>
          </a:p>
          <a:p>
            <a:pPr lvl="1"/>
            <a:r>
              <a:rPr lang="en-US" sz="2400" dirty="0"/>
              <a:t>Right Drug at the Right Time in the Right Place</a:t>
            </a:r>
          </a:p>
          <a:p>
            <a:pPr lvl="1"/>
            <a:r>
              <a:rPr lang="en-US" sz="2400" dirty="0"/>
              <a:t>Study population more accurately mirrors lung cancer patients</a:t>
            </a:r>
          </a:p>
          <a:p>
            <a:pPr marL="201168" lvl="1" indent="0">
              <a:buNone/>
            </a:pPr>
            <a:endParaRPr lang="en-US" dirty="0"/>
          </a:p>
        </p:txBody>
      </p:sp>
      <p:sp>
        <p:nvSpPr>
          <p:cNvPr id="4" name="Slide Number Placeholder 3">
            <a:extLst>
              <a:ext uri="{FF2B5EF4-FFF2-40B4-BE49-F238E27FC236}">
                <a16:creationId xmlns:a16="http://schemas.microsoft.com/office/drawing/2014/main" id="{CDE257D0-281A-B243-ADAB-2218BFCDC424}"/>
              </a:ext>
            </a:extLst>
          </p:cNvPr>
          <p:cNvSpPr>
            <a:spLocks noGrp="1"/>
          </p:cNvSpPr>
          <p:nvPr>
            <p:ph type="sldNum" sz="quarter" idx="12"/>
          </p:nvPr>
        </p:nvSpPr>
        <p:spPr/>
        <p:txBody>
          <a:bodyPr/>
          <a:lstStyle/>
          <a:p>
            <a:r>
              <a:rPr lang="en-US"/>
              <a:t>Slide: </a:t>
            </a:r>
            <a:fld id="{629637A9-119A-49DA-BD12-AAC58B377D80}" type="slidenum">
              <a:rPr lang="en-US" smtClean="0"/>
              <a:pPr/>
              <a:t>66</a:t>
            </a:fld>
            <a:endParaRPr lang="en-US" dirty="0"/>
          </a:p>
        </p:txBody>
      </p:sp>
    </p:spTree>
    <p:extLst>
      <p:ext uri="{BB962C8B-B14F-4D97-AF65-F5344CB8AC3E}">
        <p14:creationId xmlns:p14="http://schemas.microsoft.com/office/powerpoint/2010/main" val="227019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0F9248F-37FA-40C0-AE43-6AA7D71E7762}"/>
              </a:ext>
            </a:extLst>
          </p:cNvPr>
          <p:cNvPicPr>
            <a:picLocks noChangeAspect="1"/>
          </p:cNvPicPr>
          <p:nvPr/>
        </p:nvPicPr>
        <p:blipFill>
          <a:blip r:embed="rId3"/>
          <a:stretch>
            <a:fillRect/>
          </a:stretch>
        </p:blipFill>
        <p:spPr>
          <a:xfrm>
            <a:off x="2837793" y="1221102"/>
            <a:ext cx="6978869" cy="2651779"/>
          </a:xfrm>
          <a:prstGeom prst="rect">
            <a:avLst/>
          </a:prstGeom>
        </p:spPr>
      </p:pic>
      <p:sp>
        <p:nvSpPr>
          <p:cNvPr id="6" name="TextBox 5">
            <a:extLst>
              <a:ext uri="{FF2B5EF4-FFF2-40B4-BE49-F238E27FC236}">
                <a16:creationId xmlns:a16="http://schemas.microsoft.com/office/drawing/2014/main" id="{DE55F73E-B637-4CF6-AC67-D2DE17F9B33F}"/>
              </a:ext>
            </a:extLst>
          </p:cNvPr>
          <p:cNvSpPr txBox="1"/>
          <p:nvPr/>
        </p:nvSpPr>
        <p:spPr>
          <a:xfrm>
            <a:off x="1" y="3976163"/>
            <a:ext cx="12162880" cy="2877711"/>
          </a:xfrm>
          <a:prstGeom prst="rect">
            <a:avLst/>
          </a:prstGeom>
          <a:solidFill>
            <a:srgbClr val="D9D9D9"/>
          </a:solidFill>
          <a:ln>
            <a:solidFill>
              <a:sysClr val="window" lastClr="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820000"/>
                </a:solidFill>
                <a:effectLst/>
                <a:uLnTx/>
                <a:uFillTx/>
              </a:rPr>
              <a:t>Goals of the Lung MAP Master Protocol:</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300" b="1" i="0" u="none" strike="noStrike" kern="0" cap="none" spc="0" normalizeH="0" baseline="0" noProof="0" dirty="0">
                <a:ln>
                  <a:noFill/>
                </a:ln>
                <a:solidFill>
                  <a:srgbClr val="00194C"/>
                </a:solidFill>
                <a:effectLst/>
                <a:uLnTx/>
                <a:uFillTx/>
              </a:rPr>
              <a:t>Test new anti-cancer therapies in uncommon-rare genotypes of NSCLC?</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300" b="1" i="0" u="none" strike="noStrike" kern="0" cap="none" spc="0" normalizeH="0" baseline="0" noProof="0" dirty="0">
                <a:ln>
                  <a:noFill/>
                </a:ln>
                <a:solidFill>
                  <a:srgbClr val="00194C"/>
                </a:solidFill>
                <a:effectLst/>
                <a:uLnTx/>
                <a:uFillTx/>
              </a:rPr>
              <a:t>Test new anti-cancer therapies in NSCLC patients refractory to IO</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300" b="1" i="0" u="none" strike="noStrike" kern="0" cap="none" spc="0" normalizeH="0" baseline="0" noProof="0" dirty="0">
                <a:ln>
                  <a:noFill/>
                </a:ln>
                <a:solidFill>
                  <a:srgbClr val="00194C"/>
                </a:solidFill>
                <a:effectLst/>
                <a:uLnTx/>
                <a:uFillTx/>
              </a:rPr>
              <a:t>Apply broad-based molecular screening (NGS) in the clinic</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300" b="1" i="0" u="none" strike="noStrike" kern="0" cap="none" spc="0" normalizeH="0" baseline="0" noProof="0" dirty="0">
                <a:ln>
                  <a:noFill/>
                </a:ln>
                <a:solidFill>
                  <a:srgbClr val="00194C"/>
                </a:solidFill>
                <a:effectLst/>
                <a:uLnTx/>
                <a:uFillTx/>
              </a:rPr>
              <a:t>Achieve an acceptable turn-around time for molecular testing in</a:t>
            </a:r>
            <a:r>
              <a:rPr kumimoji="0" lang="en-US" sz="2300" b="1" i="0" u="none" strike="noStrike" kern="0" cap="none" spc="0" normalizeH="0" noProof="0" dirty="0">
                <a:ln>
                  <a:noFill/>
                </a:ln>
                <a:solidFill>
                  <a:srgbClr val="00194C"/>
                </a:solidFill>
                <a:effectLst/>
                <a:uLnTx/>
                <a:uFillTx/>
              </a:rPr>
              <a:t> the clinic (</a:t>
            </a:r>
            <a:r>
              <a:rPr kumimoji="0" lang="en-US" sz="2300" b="1" i="0" u="none" strike="noStrike" kern="0" cap="none" spc="0" normalizeH="0" baseline="0" noProof="0" dirty="0">
                <a:ln>
                  <a:noFill/>
                </a:ln>
                <a:solidFill>
                  <a:srgbClr val="00194C"/>
                </a:solidFill>
                <a:effectLst/>
                <a:uLnTx/>
                <a:uFillTx/>
              </a:rPr>
              <a:t>&lt;2 weeks)</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300" b="1" i="0" u="none" strike="noStrike" kern="0" cap="none" spc="0" normalizeH="0" baseline="0" noProof="0" dirty="0">
                <a:ln>
                  <a:noFill/>
                </a:ln>
                <a:solidFill>
                  <a:srgbClr val="00194C"/>
                </a:solidFill>
                <a:effectLst/>
                <a:uLnTx/>
                <a:uFillTx/>
              </a:rPr>
              <a:t>Expedite the clinical</a:t>
            </a:r>
            <a:r>
              <a:rPr kumimoji="0" lang="en-US" sz="2300" b="1" i="0" u="none" strike="noStrike" kern="0" cap="none" spc="0" normalizeH="0" noProof="0" dirty="0">
                <a:ln>
                  <a:noFill/>
                </a:ln>
                <a:solidFill>
                  <a:srgbClr val="00194C"/>
                </a:solidFill>
                <a:effectLst/>
                <a:uLnTx/>
                <a:uFillTx/>
              </a:rPr>
              <a:t> trials</a:t>
            </a:r>
            <a:r>
              <a:rPr kumimoji="0" lang="en-US" sz="2300" b="1" i="0" u="none" strike="noStrike" kern="0" cap="none" spc="0" normalizeH="0" baseline="0" noProof="0" dirty="0">
                <a:ln>
                  <a:noFill/>
                </a:ln>
                <a:solidFill>
                  <a:srgbClr val="00194C"/>
                </a:solidFill>
                <a:effectLst/>
                <a:uLnTx/>
                <a:uFillTx/>
              </a:rPr>
              <a:t> process (through a public-private partnership)</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300" b="1" i="0" u="none" strike="noStrike" kern="0" cap="none" spc="0" normalizeH="0" baseline="0" noProof="0" dirty="0">
                <a:ln>
                  <a:noFill/>
                </a:ln>
                <a:solidFill>
                  <a:srgbClr val="00194C"/>
                </a:solidFill>
                <a:effectLst/>
                <a:uLnTx/>
                <a:uFillTx/>
              </a:rPr>
              <a:t>Bring Lung MAP to NCTN community sites nationwide (“bring the trials to the patient”)</a:t>
            </a: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300" b="1" i="0" u="none" strike="noStrike" kern="0" cap="none" spc="0" normalizeH="0" baseline="0" noProof="0" dirty="0">
                <a:ln>
                  <a:noFill/>
                </a:ln>
                <a:solidFill>
                  <a:srgbClr val="00194C"/>
                </a:solidFill>
                <a:effectLst/>
                <a:uLnTx/>
                <a:uFillTx/>
              </a:rPr>
              <a:t>Create “</a:t>
            </a:r>
            <a:r>
              <a:rPr lang="en-US" sz="2300" b="1" kern="0" dirty="0">
                <a:solidFill>
                  <a:srgbClr val="00194C"/>
                </a:solidFill>
              </a:rPr>
              <a:t>N</a:t>
            </a:r>
            <a:r>
              <a:rPr kumimoji="0" lang="en-US" sz="2300" b="1" i="0" u="none" strike="noStrike" kern="0" cap="none" spc="0" normalizeH="0" baseline="0" noProof="0" dirty="0" err="1">
                <a:ln>
                  <a:noFill/>
                </a:ln>
                <a:solidFill>
                  <a:srgbClr val="00194C"/>
                </a:solidFill>
                <a:effectLst/>
                <a:uLnTx/>
                <a:uFillTx/>
              </a:rPr>
              <a:t>ew</a:t>
            </a:r>
            <a:r>
              <a:rPr lang="en-US" sz="2300" b="1" kern="0" dirty="0">
                <a:solidFill>
                  <a:srgbClr val="00194C"/>
                </a:solidFill>
              </a:rPr>
              <a:t> </a:t>
            </a:r>
            <a:r>
              <a:rPr kumimoji="0" lang="en-US" sz="2300" b="1" i="0" u="none" strike="noStrike" kern="0" cap="none" spc="0" normalizeH="0" baseline="0" noProof="0" dirty="0">
                <a:ln>
                  <a:noFill/>
                </a:ln>
                <a:solidFill>
                  <a:srgbClr val="00194C"/>
                </a:solidFill>
                <a:effectLst/>
                <a:uLnTx/>
                <a:uFillTx/>
              </a:rPr>
              <a:t>Science” from Lung MAP resources </a:t>
            </a:r>
          </a:p>
        </p:txBody>
      </p:sp>
      <p:sp>
        <p:nvSpPr>
          <p:cNvPr id="7" name="Rectangle 4">
            <a:extLst>
              <a:ext uri="{FF2B5EF4-FFF2-40B4-BE49-F238E27FC236}">
                <a16:creationId xmlns:a16="http://schemas.microsoft.com/office/drawing/2014/main" id="{11884ACB-5779-4E3E-A4F2-84B455CF978D}"/>
              </a:ext>
            </a:extLst>
          </p:cNvPr>
          <p:cNvSpPr txBox="1">
            <a:spLocks noChangeArrowheads="1"/>
          </p:cNvSpPr>
          <p:nvPr/>
        </p:nvSpPr>
        <p:spPr>
          <a:xfrm>
            <a:off x="210207" y="15768"/>
            <a:ext cx="11771585" cy="82506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n-US" sz="3200" b="1" dirty="0">
                <a:solidFill>
                  <a:srgbClr val="002060"/>
                </a:solidFill>
                <a:latin typeface="+mn-lt"/>
              </a:rPr>
              <a:t>Advanced NSCLC as an Ideal Tumor Type for a Master Protocol</a:t>
            </a:r>
          </a:p>
        </p:txBody>
      </p:sp>
      <p:sp>
        <p:nvSpPr>
          <p:cNvPr id="5" name="TextBox 4">
            <a:extLst>
              <a:ext uri="{FF2B5EF4-FFF2-40B4-BE49-F238E27FC236}">
                <a16:creationId xmlns:a16="http://schemas.microsoft.com/office/drawing/2014/main" id="{1B9D6F7C-9FE1-4004-A077-E020B321DD25}"/>
              </a:ext>
            </a:extLst>
          </p:cNvPr>
          <p:cNvSpPr txBox="1"/>
          <p:nvPr/>
        </p:nvSpPr>
        <p:spPr>
          <a:xfrm>
            <a:off x="3216167" y="912593"/>
            <a:ext cx="2224007" cy="369332"/>
          </a:xfrm>
          <a:prstGeom prst="rect">
            <a:avLst/>
          </a:prstGeom>
          <a:noFill/>
        </p:spPr>
        <p:txBody>
          <a:bodyPr wrap="none" rtlCol="0">
            <a:spAutoFit/>
          </a:bodyPr>
          <a:lstStyle/>
          <a:p>
            <a:r>
              <a:rPr lang="en-US" b="1" dirty="0">
                <a:solidFill>
                  <a:srgbClr val="002060"/>
                </a:solidFill>
              </a:rPr>
              <a:t>Genomically complex</a:t>
            </a:r>
          </a:p>
        </p:txBody>
      </p:sp>
      <p:sp>
        <p:nvSpPr>
          <p:cNvPr id="9" name="TextBox 8">
            <a:extLst>
              <a:ext uri="{FF2B5EF4-FFF2-40B4-BE49-F238E27FC236}">
                <a16:creationId xmlns:a16="http://schemas.microsoft.com/office/drawing/2014/main" id="{2C92E102-7EF2-4E63-915D-05097CB58F48}"/>
              </a:ext>
            </a:extLst>
          </p:cNvPr>
          <p:cNvSpPr txBox="1"/>
          <p:nvPr/>
        </p:nvSpPr>
        <p:spPr>
          <a:xfrm>
            <a:off x="6742386" y="907343"/>
            <a:ext cx="2905411" cy="369332"/>
          </a:xfrm>
          <a:prstGeom prst="rect">
            <a:avLst/>
          </a:prstGeom>
          <a:noFill/>
        </p:spPr>
        <p:txBody>
          <a:bodyPr wrap="none" rtlCol="0">
            <a:spAutoFit/>
          </a:bodyPr>
          <a:lstStyle/>
          <a:p>
            <a:r>
              <a:rPr lang="en-US" b="1" dirty="0">
                <a:solidFill>
                  <a:srgbClr val="002060"/>
                </a:solidFill>
              </a:rPr>
              <a:t>Immunologically Well Suited</a:t>
            </a:r>
          </a:p>
        </p:txBody>
      </p:sp>
    </p:spTree>
    <p:extLst>
      <p:ext uri="{BB962C8B-B14F-4D97-AF65-F5344CB8AC3E}">
        <p14:creationId xmlns:p14="http://schemas.microsoft.com/office/powerpoint/2010/main" val="23489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F49C6EF-B5AE-44EE-B5D6-9E5224D96BCF}"/>
              </a:ext>
            </a:extLst>
          </p:cNvPr>
          <p:cNvPicPr>
            <a:picLocks noChangeAspect="1"/>
          </p:cNvPicPr>
          <p:nvPr/>
        </p:nvPicPr>
        <p:blipFill>
          <a:blip r:embed="rId2"/>
          <a:stretch>
            <a:fillRect/>
          </a:stretch>
        </p:blipFill>
        <p:spPr>
          <a:xfrm>
            <a:off x="882866" y="36083"/>
            <a:ext cx="10072315" cy="6081878"/>
          </a:xfrm>
          <a:prstGeom prst="rect">
            <a:avLst/>
          </a:prstGeom>
        </p:spPr>
      </p:pic>
    </p:spTree>
    <p:extLst>
      <p:ext uri="{BB962C8B-B14F-4D97-AF65-F5344CB8AC3E}">
        <p14:creationId xmlns:p14="http://schemas.microsoft.com/office/powerpoint/2010/main" val="1616896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239835-8571-4FDA-B02C-B62D9E234C83}"/>
              </a:ext>
            </a:extLst>
          </p:cNvPr>
          <p:cNvSpPr>
            <a:spLocks noGrp="1"/>
          </p:cNvSpPr>
          <p:nvPr>
            <p:ph type="sldNum" sz="quarter" idx="12"/>
          </p:nvPr>
        </p:nvSpPr>
        <p:spPr/>
        <p:txBody>
          <a:bodyPr/>
          <a:lstStyle/>
          <a:p>
            <a:r>
              <a:rPr lang="en-US"/>
              <a:t>Slide: </a:t>
            </a:r>
            <a:fld id="{629637A9-119A-49DA-BD12-AAC58B377D80}" type="slidenum">
              <a:rPr lang="en-US" smtClean="0"/>
              <a:pPr/>
              <a:t>9</a:t>
            </a:fld>
            <a:endParaRPr lang="en-US" dirty="0"/>
          </a:p>
        </p:txBody>
      </p:sp>
      <p:pic>
        <p:nvPicPr>
          <p:cNvPr id="6" name="Picture 5">
            <a:extLst>
              <a:ext uri="{FF2B5EF4-FFF2-40B4-BE49-F238E27FC236}">
                <a16:creationId xmlns:a16="http://schemas.microsoft.com/office/drawing/2014/main" id="{2A039EE1-E835-480C-9548-E1F9DA0BEBF8}"/>
              </a:ext>
            </a:extLst>
          </p:cNvPr>
          <p:cNvPicPr>
            <a:picLocks noChangeAspect="1"/>
          </p:cNvPicPr>
          <p:nvPr/>
        </p:nvPicPr>
        <p:blipFill>
          <a:blip r:embed="rId2"/>
          <a:stretch>
            <a:fillRect/>
          </a:stretch>
        </p:blipFill>
        <p:spPr>
          <a:xfrm>
            <a:off x="1596299" y="31534"/>
            <a:ext cx="9071699" cy="6211611"/>
          </a:xfrm>
          <a:prstGeom prst="rect">
            <a:avLst/>
          </a:prstGeom>
        </p:spPr>
      </p:pic>
    </p:spTree>
    <p:extLst>
      <p:ext uri="{BB962C8B-B14F-4D97-AF65-F5344CB8AC3E}">
        <p14:creationId xmlns:p14="http://schemas.microsoft.com/office/powerpoint/2010/main" val="1424999998"/>
      </p:ext>
    </p:extLst>
  </p:cSld>
  <p:clrMapOvr>
    <a:masterClrMapping/>
  </p:clrMapOvr>
</p:sld>
</file>

<file path=ppt/theme/theme1.xml><?xml version="1.0" encoding="utf-8"?>
<a:theme xmlns:a="http://schemas.openxmlformats.org/drawingml/2006/main" name="3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4226</Words>
  <Application>Microsoft Macintosh PowerPoint</Application>
  <PresentationFormat>Widescreen</PresentationFormat>
  <Paragraphs>665</Paragraphs>
  <Slides>66</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Arial</vt:lpstr>
      <vt:lpstr>Calibri</vt:lpstr>
      <vt:lpstr>Calibri Light</vt:lpstr>
      <vt:lpstr>Courier New</vt:lpstr>
      <vt:lpstr>ff-quadraat-web-pro</vt:lpstr>
      <vt:lpstr>Helvetica</vt:lpstr>
      <vt:lpstr>Lucida Grande</vt:lpstr>
      <vt:lpstr>System Font Regular</vt:lpstr>
      <vt:lpstr>Times</vt:lpstr>
      <vt:lpstr>Times New Roman</vt:lpstr>
      <vt:lpstr>Wingdings</vt:lpstr>
      <vt:lpstr>3_Retrospect</vt:lpstr>
      <vt:lpstr>LUNG-MAP Updates</vt:lpstr>
      <vt:lpstr>Introduction of New Lung Committee Chair</vt:lpstr>
      <vt:lpstr>My Vision for Leading the SWOG Lung Committee</vt:lpstr>
      <vt:lpstr> Lung MAP –A Master Protocol in Advanced NSCLC:  Accomplishments</vt:lpstr>
      <vt:lpstr>PowerPoint Presentation</vt:lpstr>
      <vt:lpstr>Lung-MAP: A Unique Public-Private Partnership</vt:lpstr>
      <vt:lpstr>PowerPoint Presentation</vt:lpstr>
      <vt:lpstr>PowerPoint Presentation</vt:lpstr>
      <vt:lpstr>PowerPoint Presentation</vt:lpstr>
      <vt:lpstr>PowerPoint Presentation</vt:lpstr>
      <vt:lpstr>PowerPoint Presentation</vt:lpstr>
      <vt:lpstr>Manuscript Update</vt:lpstr>
      <vt:lpstr>PowerPoint Presentation</vt:lpstr>
      <vt:lpstr>PowerPoint Presentation</vt:lpstr>
      <vt:lpstr>PowerPoint Presentation</vt:lpstr>
      <vt:lpstr>PowerPoint Presentation</vt:lpstr>
      <vt:lpstr>Lung-MAP Translational Medicine</vt:lpstr>
      <vt:lpstr>Disclosures</vt:lpstr>
      <vt:lpstr>Purpose of the TM committee</vt:lpstr>
      <vt:lpstr>Members/attendees</vt:lpstr>
      <vt:lpstr>Areas of expertise</vt:lpstr>
      <vt:lpstr>Lung-MAP TM resources </vt:lpstr>
      <vt:lpstr>Letter of Intent</vt:lpstr>
      <vt:lpstr>PowerPoint Presentation</vt:lpstr>
      <vt:lpstr>PowerPoint Presentation</vt:lpstr>
      <vt:lpstr>PowerPoint Presentation</vt:lpstr>
      <vt:lpstr>PowerPoint Presentation</vt:lpstr>
      <vt:lpstr>PowerPoint Presentation</vt:lpstr>
      <vt:lpstr>TM proposals and funding </vt:lpstr>
      <vt:lpstr>FOA PAR-20-313 and 314</vt:lpstr>
      <vt:lpstr>UH2/3 project characteristics</vt:lpstr>
      <vt:lpstr>S1900A TM analyses (J. Riess) </vt:lpstr>
      <vt:lpstr>Other analyses…stay tuned</vt:lpstr>
      <vt:lpstr>Thank you</vt:lpstr>
      <vt:lpstr>PowerPoint Presentation</vt:lpstr>
      <vt:lpstr>Sotorasib efficacy across KRAS G12C co-mutation subsets</vt:lpstr>
      <vt:lpstr>PowerPoint Presentation</vt:lpstr>
      <vt:lpstr>Ongoing importance of S1900E</vt:lpstr>
      <vt:lpstr>Accrual &amp; Amendment Update</vt:lpstr>
      <vt:lpstr>S1800D  A Phase II/III Study of N-803 (ALT-803) plus Pembrolizumab versus Standard of Care in Participants with Stage IV or Recurrent Non-Small Cell Lung Cancer Previously Treated with Anti-PD-1 or Anti-PD-L1 Therapy (Lung-MAP Non-Match Sub-Study) </vt:lpstr>
      <vt:lpstr>S1800D Schema</vt:lpstr>
      <vt:lpstr>Study Objectives</vt:lpstr>
      <vt:lpstr>Overview of Treatment(s)</vt:lpstr>
      <vt:lpstr>Enrollment Updates</vt:lpstr>
      <vt:lpstr>Acknowledgements </vt:lpstr>
      <vt:lpstr>S1900F A Phase II Study of Selpercatinib (LOXO-292), Carboplatin and Pemetrexed in Patients with RET Fusion-Positive Stage IV Non-Small Cell Lung Cancer and Progression of Disease on Prior RET Directed Therapy (LUNGMAP Sub-Study)</vt:lpstr>
      <vt:lpstr>PowerPoint Presentation</vt:lpstr>
      <vt:lpstr>S1900F Projected Protocol Startup Timeline</vt:lpstr>
      <vt:lpstr>PowerPoint Presentation</vt:lpstr>
      <vt:lpstr>Disclosures</vt:lpstr>
      <vt:lpstr>Drug Selection Committee</vt:lpstr>
      <vt:lpstr>Process</vt:lpstr>
      <vt:lpstr>Studies Under Development</vt:lpstr>
      <vt:lpstr>Studies under development Targeted therapies and the VEGF Pathway </vt:lpstr>
      <vt:lpstr>Studies under development Non-Matched Arm</vt:lpstr>
      <vt:lpstr>Summary</vt:lpstr>
      <vt:lpstr>Accrual Enhancement Committee Updates</vt:lpstr>
      <vt:lpstr>AEC Members</vt:lpstr>
      <vt:lpstr>AEC Goals</vt:lpstr>
      <vt:lpstr>Patient Engagement</vt:lpstr>
      <vt:lpstr>Patient Advocate Re-Engagement</vt:lpstr>
      <vt:lpstr>Investigator and Site Engagement</vt:lpstr>
      <vt:lpstr>Lung-MAP’s Patient Diversity</vt:lpstr>
      <vt:lpstr>Questions?</vt:lpstr>
      <vt:lpstr>The Future of LUNG-MAP</vt:lpstr>
      <vt:lpstr>The Future is Robust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Gildner, Laura</dc:creator>
  <cp:lastModifiedBy>Jyoti Patel</cp:lastModifiedBy>
  <cp:revision>14</cp:revision>
  <dcterms:created xsi:type="dcterms:W3CDTF">2021-08-24T18:21:54Z</dcterms:created>
  <dcterms:modified xsi:type="dcterms:W3CDTF">2022-04-08T19:46:53Z</dcterms:modified>
</cp:coreProperties>
</file>