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8" r:id="rId3"/>
    <p:sldMasterId id="2147483691" r:id="rId4"/>
  </p:sldMasterIdLst>
  <p:notesMasterIdLst>
    <p:notesMasterId r:id="rId90"/>
  </p:notesMasterIdLst>
  <p:sldIdLst>
    <p:sldId id="2134960211" r:id="rId5"/>
    <p:sldId id="653" r:id="rId6"/>
    <p:sldId id="812" r:id="rId7"/>
    <p:sldId id="2134960212" r:id="rId8"/>
    <p:sldId id="525" r:id="rId9"/>
    <p:sldId id="526" r:id="rId10"/>
    <p:sldId id="528" r:id="rId11"/>
    <p:sldId id="529" r:id="rId12"/>
    <p:sldId id="530" r:id="rId13"/>
    <p:sldId id="2134960216" r:id="rId14"/>
    <p:sldId id="2134960217" r:id="rId15"/>
    <p:sldId id="2140753916" r:id="rId16"/>
    <p:sldId id="715" r:id="rId17"/>
    <p:sldId id="730" r:id="rId18"/>
    <p:sldId id="703" r:id="rId19"/>
    <p:sldId id="258" r:id="rId20"/>
    <p:sldId id="260" r:id="rId21"/>
    <p:sldId id="257" r:id="rId22"/>
    <p:sldId id="2140753915" r:id="rId23"/>
    <p:sldId id="2140753930" r:id="rId24"/>
    <p:sldId id="3022" r:id="rId25"/>
    <p:sldId id="2140753931" r:id="rId26"/>
    <p:sldId id="661" r:id="rId27"/>
    <p:sldId id="662" r:id="rId28"/>
    <p:sldId id="690" r:id="rId29"/>
    <p:sldId id="691" r:id="rId30"/>
    <p:sldId id="663" r:id="rId31"/>
    <p:sldId id="664" r:id="rId32"/>
    <p:sldId id="666" r:id="rId33"/>
    <p:sldId id="688" r:id="rId34"/>
    <p:sldId id="684" r:id="rId35"/>
    <p:sldId id="686" r:id="rId36"/>
    <p:sldId id="3015" r:id="rId37"/>
    <p:sldId id="668" r:id="rId38"/>
    <p:sldId id="3017" r:id="rId39"/>
    <p:sldId id="3020" r:id="rId40"/>
    <p:sldId id="3021" r:id="rId41"/>
    <p:sldId id="673" r:id="rId42"/>
    <p:sldId id="671" r:id="rId43"/>
    <p:sldId id="3011" r:id="rId44"/>
    <p:sldId id="2960" r:id="rId45"/>
    <p:sldId id="3012" r:id="rId46"/>
    <p:sldId id="3014" r:id="rId47"/>
    <p:sldId id="680" r:id="rId48"/>
    <p:sldId id="681" r:id="rId49"/>
    <p:sldId id="683" r:id="rId50"/>
    <p:sldId id="2134960213" r:id="rId51"/>
    <p:sldId id="2140753924" r:id="rId52"/>
    <p:sldId id="3001" r:id="rId53"/>
    <p:sldId id="2140753923" r:id="rId54"/>
    <p:sldId id="2140753925" r:id="rId55"/>
    <p:sldId id="2945" r:id="rId56"/>
    <p:sldId id="2140753918" r:id="rId57"/>
    <p:sldId id="2140753927" r:id="rId58"/>
    <p:sldId id="2140753926" r:id="rId59"/>
    <p:sldId id="301" r:id="rId60"/>
    <p:sldId id="1747256589" r:id="rId61"/>
    <p:sldId id="300" r:id="rId62"/>
    <p:sldId id="1747256590" r:id="rId63"/>
    <p:sldId id="2140753928" r:id="rId64"/>
    <p:sldId id="256" r:id="rId65"/>
    <p:sldId id="535" r:id="rId66"/>
    <p:sldId id="538" r:id="rId67"/>
    <p:sldId id="539" r:id="rId68"/>
    <p:sldId id="2140753917" r:id="rId69"/>
    <p:sldId id="540" r:id="rId70"/>
    <p:sldId id="532" r:id="rId71"/>
    <p:sldId id="546" r:id="rId72"/>
    <p:sldId id="264" r:id="rId73"/>
    <p:sldId id="291" r:id="rId74"/>
    <p:sldId id="544" r:id="rId75"/>
    <p:sldId id="551" r:id="rId76"/>
    <p:sldId id="2134960195" r:id="rId77"/>
    <p:sldId id="2134960196" r:id="rId78"/>
    <p:sldId id="2134960203" r:id="rId79"/>
    <p:sldId id="2134960197" r:id="rId80"/>
    <p:sldId id="2134960198" r:id="rId81"/>
    <p:sldId id="263" r:id="rId82"/>
    <p:sldId id="2134960202" r:id="rId83"/>
    <p:sldId id="2140753929" r:id="rId84"/>
    <p:sldId id="2134960201" r:id="rId85"/>
    <p:sldId id="792" r:id="rId86"/>
    <p:sldId id="619" r:id="rId87"/>
    <p:sldId id="633" r:id="rId88"/>
    <p:sldId id="367"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58B3973-3688-449B-92A0-E8237AA20E41}">
          <p14:sldIdLst>
            <p14:sldId id="2134960211"/>
            <p14:sldId id="653"/>
          </p14:sldIdLst>
        </p14:section>
        <p14:section name="Jhanelle Gray" id="{A777D884-BB18-4167-958C-B667A0057EC1}">
          <p14:sldIdLst>
            <p14:sldId id="812"/>
          </p14:sldIdLst>
        </p14:section>
        <p14:section name="Roy Herbst" id="{AFA8DB19-1D65-4680-A371-F01711FD833C}">
          <p14:sldIdLst>
            <p14:sldId id="2134960212"/>
          </p14:sldIdLst>
        </p14:section>
        <p14:section name="Mary Redman" id="{B9A9E4BE-4C91-46A1-B153-28827AC25125}">
          <p14:sldIdLst>
            <p14:sldId id="525"/>
            <p14:sldId id="526"/>
            <p14:sldId id="528"/>
            <p14:sldId id="529"/>
            <p14:sldId id="530"/>
          </p14:sldIdLst>
        </p14:section>
        <p14:section name="Karen Reckamp" id="{7879CC61-354E-4F6B-BFF2-B6AB0E9B3E39}">
          <p14:sldIdLst>
            <p14:sldId id="2134960216"/>
            <p14:sldId id="2134960217"/>
            <p14:sldId id="2140753916"/>
            <p14:sldId id="715"/>
            <p14:sldId id="730"/>
            <p14:sldId id="703"/>
            <p14:sldId id="258"/>
            <p14:sldId id="260"/>
            <p14:sldId id="257"/>
            <p14:sldId id="2140753915"/>
            <p14:sldId id="2140753930"/>
          </p14:sldIdLst>
        </p14:section>
        <p14:section name="Sarah Goldberg" id="{49C06E74-1148-4E9A-9B50-4013DC01DBDB}">
          <p14:sldIdLst>
            <p14:sldId id="3022"/>
            <p14:sldId id="2140753931"/>
            <p14:sldId id="661"/>
            <p14:sldId id="662"/>
            <p14:sldId id="690"/>
            <p14:sldId id="691"/>
            <p14:sldId id="663"/>
            <p14:sldId id="664"/>
            <p14:sldId id="666"/>
            <p14:sldId id="688"/>
            <p14:sldId id="684"/>
            <p14:sldId id="686"/>
            <p14:sldId id="3015"/>
            <p14:sldId id="668"/>
            <p14:sldId id="3017"/>
            <p14:sldId id="3020"/>
            <p14:sldId id="3021"/>
            <p14:sldId id="673"/>
            <p14:sldId id="671"/>
            <p14:sldId id="3011"/>
            <p14:sldId id="2960"/>
            <p14:sldId id="3012"/>
            <p14:sldId id="3014"/>
            <p14:sldId id="680"/>
            <p14:sldId id="681"/>
            <p14:sldId id="683"/>
          </p14:sldIdLst>
        </p14:section>
        <p14:section name="Jyoti Patel" id="{E3F73F86-85F4-4C82-87A9-920EACFC9695}">
          <p14:sldIdLst>
            <p14:sldId id="2134960213"/>
          </p14:sldIdLst>
        </p14:section>
        <p14:section name="Jhanelle Gray" id="{25C6B743-0893-4098-B6BF-8EB050D6A75B}">
          <p14:sldIdLst>
            <p14:sldId id="2140753924"/>
            <p14:sldId id="3001"/>
            <p14:sldId id="2140753923"/>
          </p14:sldIdLst>
        </p14:section>
        <p14:section name="John Wrangle" id="{EA1A2813-4CF4-4A36-9918-6C18972D2151}">
          <p14:sldIdLst>
            <p14:sldId id="2140753925"/>
            <p14:sldId id="2945"/>
            <p14:sldId id="2140753918"/>
            <p14:sldId id="2140753927"/>
          </p14:sldIdLst>
        </p14:section>
        <p14:section name="Suki Padda" id="{A89D5448-3250-45CC-AD29-3CE1B024AC65}">
          <p14:sldIdLst>
            <p14:sldId id="2140753926"/>
            <p14:sldId id="301"/>
            <p14:sldId id="1747256589"/>
            <p14:sldId id="300"/>
            <p14:sldId id="1747256590"/>
            <p14:sldId id="2140753928"/>
          </p14:sldIdLst>
        </p14:section>
        <p14:section name="David Kozono" id="{85795856-0F1B-456C-991B-07DF8F221554}">
          <p14:sldIdLst>
            <p14:sldId id="256"/>
            <p14:sldId id="535"/>
            <p14:sldId id="538"/>
            <p14:sldId id="539"/>
            <p14:sldId id="2140753917"/>
            <p14:sldId id="540"/>
            <p14:sldId id="532"/>
            <p14:sldId id="546"/>
            <p14:sldId id="264"/>
            <p14:sldId id="291"/>
            <p14:sldId id="544"/>
            <p14:sldId id="551"/>
          </p14:sldIdLst>
        </p14:section>
        <p14:section name="Hoss Borghaei &amp; Saiama Waqar" id="{05062BCA-C803-4C41-B88A-EFBFAA43E7C7}">
          <p14:sldIdLst>
            <p14:sldId id="2134960195"/>
            <p14:sldId id="2134960196"/>
            <p14:sldId id="2134960203"/>
            <p14:sldId id="2134960197"/>
            <p14:sldId id="2134960198"/>
            <p14:sldId id="263"/>
            <p14:sldId id="2134960202"/>
            <p14:sldId id="2140753929"/>
            <p14:sldId id="2134960201"/>
          </p14:sldIdLst>
        </p14:section>
        <p14:section name="Hoss Borghaei" id="{4E904EB0-928B-4CF3-8209-A1E7C08F9921}">
          <p14:sldIdLst>
            <p14:sldId id="792"/>
            <p14:sldId id="619"/>
            <p14:sldId id="633"/>
            <p14:sldId id="367"/>
          </p14:sldIdLst>
        </p14:section>
      </p14:sectionLst>
    </p:ex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D73D2C-F409-C66A-A034-AAAABD38F70B}" name="Gildner, Laura" initials="GL" userId="S::lgildner@swog.org::8705185a-c646-4722-94b5-68329638b667" providerId="AD"/>
  <p188:author id="{C40B15CE-5AFD-835F-B489-D51BA96B217F}" name="Redman PhD, Mary W" initials="RPMW" userId="S::mredman@fredhutch.org::9dfa5986-ee7a-4399-8692-d1a28d273c5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7" autoAdjust="0"/>
    <p:restoredTop sz="94660"/>
  </p:normalViewPr>
  <p:slideViewPr>
    <p:cSldViewPr snapToGrid="0" showGuides="1">
      <p:cViewPr varScale="1">
        <p:scale>
          <a:sx n="109" d="100"/>
          <a:sy n="109" d="100"/>
        </p:scale>
        <p:origin x="2436" y="114"/>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notesMaster" Target="notesMasters/notesMaster1.xml"/><Relationship Id="rId95"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Sheet1!$B$1:$B$2</c:f>
              <c:strCache>
                <c:ptCount val="2"/>
                <c:pt idx="0">
                  <c:v>Grade 3</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Maximum Grade All AEs</c:v>
                </c:pt>
                <c:pt idx="1">
                  <c:v>Maximum Grade Hematologic AEs</c:v>
                </c:pt>
                <c:pt idx="2">
                  <c:v>Maximum Grade Non-Heme AEs</c:v>
                </c:pt>
                <c:pt idx="4">
                  <c:v>Maximum Grade All AEs</c:v>
                </c:pt>
                <c:pt idx="5">
                  <c:v>Maximum Grade Hematologic AEs</c:v>
                </c:pt>
                <c:pt idx="6">
                  <c:v>Maximum Grade Non-Heme AEs</c:v>
                </c:pt>
              </c:strCache>
            </c:strRef>
          </c:cat>
          <c:val>
            <c:numRef>
              <c:f>Sheet1!$B$3:$B$9</c:f>
              <c:numCache>
                <c:formatCode>General</c:formatCode>
                <c:ptCount val="7"/>
                <c:pt idx="0">
                  <c:v>28</c:v>
                </c:pt>
                <c:pt idx="1">
                  <c:v>22</c:v>
                </c:pt>
                <c:pt idx="2">
                  <c:v>22</c:v>
                </c:pt>
                <c:pt idx="4">
                  <c:v>32</c:v>
                </c:pt>
                <c:pt idx="5">
                  <c:v>7</c:v>
                </c:pt>
                <c:pt idx="6">
                  <c:v>30</c:v>
                </c:pt>
              </c:numCache>
            </c:numRef>
          </c:val>
          <c:extLst>
            <c:ext xmlns:c16="http://schemas.microsoft.com/office/drawing/2014/chart" uri="{C3380CC4-5D6E-409C-BE32-E72D297353CC}">
              <c16:uniqueId val="{00000000-C4F2-4373-9F2E-FB37474767C2}"/>
            </c:ext>
          </c:extLst>
        </c:ser>
        <c:ser>
          <c:idx val="1"/>
          <c:order val="1"/>
          <c:tx>
            <c:strRef>
              <c:f>Sheet1!$C$1:$C$2</c:f>
              <c:strCache>
                <c:ptCount val="2"/>
                <c:pt idx="0">
                  <c:v>Grade 4</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Maximum Grade All AEs</c:v>
                </c:pt>
                <c:pt idx="1">
                  <c:v>Maximum Grade Hematologic AEs</c:v>
                </c:pt>
                <c:pt idx="2">
                  <c:v>Maximum Grade Non-Heme AEs</c:v>
                </c:pt>
                <c:pt idx="4">
                  <c:v>Maximum Grade All AEs</c:v>
                </c:pt>
                <c:pt idx="5">
                  <c:v>Maximum Grade Hematologic AEs</c:v>
                </c:pt>
                <c:pt idx="6">
                  <c:v>Maximum Grade Non-Heme AEs</c:v>
                </c:pt>
              </c:strCache>
            </c:strRef>
          </c:cat>
          <c:val>
            <c:numRef>
              <c:f>Sheet1!$C$3:$C$9</c:f>
              <c:numCache>
                <c:formatCode>General</c:formatCode>
                <c:ptCount val="7"/>
                <c:pt idx="0">
                  <c:v>25</c:v>
                </c:pt>
                <c:pt idx="1">
                  <c:v>25</c:v>
                </c:pt>
                <c:pt idx="2">
                  <c:v>7</c:v>
                </c:pt>
                <c:pt idx="4">
                  <c:v>6</c:v>
                </c:pt>
                <c:pt idx="5">
                  <c:v>1</c:v>
                </c:pt>
                <c:pt idx="6">
                  <c:v>6</c:v>
                </c:pt>
              </c:numCache>
            </c:numRef>
          </c:val>
          <c:extLst>
            <c:ext xmlns:c16="http://schemas.microsoft.com/office/drawing/2014/chart" uri="{C3380CC4-5D6E-409C-BE32-E72D297353CC}">
              <c16:uniqueId val="{00000001-C4F2-4373-9F2E-FB37474767C2}"/>
            </c:ext>
          </c:extLst>
        </c:ser>
        <c:ser>
          <c:idx val="2"/>
          <c:order val="2"/>
          <c:tx>
            <c:strRef>
              <c:f>Sheet1!$D$1:$D$2</c:f>
              <c:strCache>
                <c:ptCount val="2"/>
                <c:pt idx="0">
                  <c:v>Grade 5</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Maximum Grade All AEs</c:v>
                </c:pt>
                <c:pt idx="1">
                  <c:v>Maximum Grade Hematologic AEs</c:v>
                </c:pt>
                <c:pt idx="2">
                  <c:v>Maximum Grade Non-Heme AEs</c:v>
                </c:pt>
                <c:pt idx="4">
                  <c:v>Maximum Grade All AEs</c:v>
                </c:pt>
                <c:pt idx="5">
                  <c:v>Maximum Grade Hematologic AEs</c:v>
                </c:pt>
                <c:pt idx="6">
                  <c:v>Maximum Grade Non-Heme AEs</c:v>
                </c:pt>
              </c:strCache>
            </c:strRef>
          </c:cat>
          <c:val>
            <c:numRef>
              <c:f>Sheet1!$D$3:$D$9</c:f>
              <c:numCache>
                <c:formatCode>General</c:formatCode>
                <c:ptCount val="7"/>
                <c:pt idx="0">
                  <c:v>7</c:v>
                </c:pt>
                <c:pt idx="2">
                  <c:v>7</c:v>
                </c:pt>
                <c:pt idx="4">
                  <c:v>4</c:v>
                </c:pt>
                <c:pt idx="6">
                  <c:v>4</c:v>
                </c:pt>
              </c:numCache>
            </c:numRef>
          </c:val>
          <c:extLst>
            <c:ext xmlns:c16="http://schemas.microsoft.com/office/drawing/2014/chart" uri="{C3380CC4-5D6E-409C-BE32-E72D297353CC}">
              <c16:uniqueId val="{00000002-C4F2-4373-9F2E-FB37474767C2}"/>
            </c:ext>
          </c:extLst>
        </c:ser>
        <c:dLbls>
          <c:dLblPos val="ctr"/>
          <c:showLegendKey val="0"/>
          <c:showVal val="1"/>
          <c:showCatName val="0"/>
          <c:showSerName val="0"/>
          <c:showPercent val="0"/>
          <c:showBubbleSize val="0"/>
        </c:dLbls>
        <c:gapWidth val="150"/>
        <c:overlap val="100"/>
        <c:axId val="616392736"/>
        <c:axId val="616390112"/>
      </c:barChart>
      <c:catAx>
        <c:axId val="616392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16390112"/>
        <c:crosses val="autoZero"/>
        <c:auto val="1"/>
        <c:lblAlgn val="ctr"/>
        <c:lblOffset val="100"/>
        <c:noMultiLvlLbl val="0"/>
      </c:catAx>
      <c:valAx>
        <c:axId val="6163901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616392736"/>
        <c:crosses val="autoZero"/>
        <c:crossBetween val="between"/>
      </c:valAx>
      <c:spPr>
        <a:solidFill>
          <a:schemeClr val="bg1"/>
        </a:solidFill>
        <a:ln>
          <a:noFill/>
        </a:ln>
        <a:effectLst/>
      </c:spPr>
    </c:plotArea>
    <c:legend>
      <c:legendPos val="b"/>
      <c:layout>
        <c:manualLayout>
          <c:xMode val="edge"/>
          <c:yMode val="edge"/>
          <c:x val="0.46212848166116888"/>
          <c:y val="0.92847352938573802"/>
          <c:w val="0.42502838322128178"/>
          <c:h val="6.1893667506481918E-2"/>
        </c:manualLayout>
      </c:layout>
      <c:overlay val="0"/>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B6576-50A7-4322-990B-C7D675535A27}" type="datetimeFigureOut">
              <a:rPr lang="en-US" smtClean="0"/>
              <a:t>10/17/2022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F96EA6-5E05-4628-B03F-7C9857F1A519}" type="slidenum">
              <a:rPr lang="en-US" smtClean="0"/>
              <a:t>‹#›</a:t>
            </a:fld>
            <a:endParaRPr lang="en-US"/>
          </a:p>
        </p:txBody>
      </p:sp>
    </p:spTree>
    <p:extLst>
      <p:ext uri="{BB962C8B-B14F-4D97-AF65-F5344CB8AC3E}">
        <p14:creationId xmlns:p14="http://schemas.microsoft.com/office/powerpoint/2010/main" val="3528342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1167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3769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6057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124 pts at 960 mg po </a:t>
            </a:r>
            <a:r>
              <a:rPr lang="en-US" dirty="0" err="1"/>
              <a:t>qd</a:t>
            </a:r>
            <a:r>
              <a:rPr lang="en-US" dirty="0"/>
              <a:t> and median f/u 15.3 months</a:t>
            </a:r>
          </a:p>
          <a:p>
            <a:r>
              <a:rPr lang="en-US" dirty="0"/>
              <a:t>Median f/u 15.3 months. 81% prior platinum-based chemo &amp; PD-1/PD-L1 inhibitors</a:t>
            </a:r>
          </a:p>
          <a:p>
            <a:r>
              <a:rPr lang="en-US" b="0" i="0" dirty="0">
                <a:solidFill>
                  <a:srgbClr val="4D4D4D"/>
                </a:solidFill>
                <a:effectLst/>
                <a:latin typeface="ff-quadraat-web-pro"/>
              </a:rPr>
              <a:t>Median best percentage decrease from baseline in tumor burden (defined as the sum of the longest diameters of all target lesions) was 60%</a:t>
            </a:r>
          </a:p>
          <a:p>
            <a:r>
              <a:rPr lang="en-US" b="0" i="0" dirty="0">
                <a:solidFill>
                  <a:srgbClr val="4D4D4D"/>
                </a:solidFill>
                <a:effectLst/>
                <a:latin typeface="ff-quadraat-web-pro"/>
              </a:rPr>
              <a:t>PD rate was 16.1% (20 pts)</a:t>
            </a:r>
            <a:br>
              <a:rPr lang="en-US" b="0" i="0" dirty="0">
                <a:solidFill>
                  <a:srgbClr val="4D4D4D"/>
                </a:solidFill>
                <a:effectLst/>
                <a:latin typeface="ff-quadraat-web-pro"/>
              </a:rPr>
            </a:br>
            <a:r>
              <a:rPr lang="en-US" b="0" i="0" dirty="0">
                <a:solidFill>
                  <a:srgbClr val="4D4D4D"/>
                </a:solidFill>
                <a:effectLst/>
                <a:latin typeface="ff-quadraat-web-pro"/>
              </a:rPr>
              <a:t>Median TTR 1.4 </a:t>
            </a:r>
            <a:r>
              <a:rPr lang="en-US" b="0" i="0" dirty="0" err="1">
                <a:solidFill>
                  <a:srgbClr val="4D4D4D"/>
                </a:solidFill>
                <a:effectLst/>
                <a:latin typeface="ff-quadraat-web-pro"/>
              </a:rPr>
              <a:t>mo</a:t>
            </a:r>
            <a:r>
              <a:rPr lang="en-US" b="0" i="0" dirty="0">
                <a:solidFill>
                  <a:srgbClr val="4D4D4D"/>
                </a:solidFill>
                <a:effectLst/>
                <a:latin typeface="ff-quadraat-web-pro"/>
              </a:rPr>
              <a:t> (1.2-10.1)</a:t>
            </a:r>
          </a:p>
          <a:p>
            <a:r>
              <a:rPr lang="en-US" b="0" i="0" dirty="0">
                <a:solidFill>
                  <a:srgbClr val="4D4D4D"/>
                </a:solidFill>
                <a:effectLst/>
                <a:latin typeface="ff-quadraat-web-pro"/>
              </a:rPr>
              <a:t>71.7% (33 pts) had a response at first assessment at 6 weeks</a:t>
            </a:r>
          </a:p>
          <a:p>
            <a:r>
              <a:rPr lang="en-US" b="0" i="0" dirty="0">
                <a:solidFill>
                  <a:srgbClr val="4D4D4D"/>
                </a:solidFill>
                <a:effectLst/>
                <a:latin typeface="ff-quadraat-web-pro"/>
              </a:rPr>
              <a:t>57.3% responding at 9 months</a:t>
            </a:r>
          </a:p>
          <a:p>
            <a:r>
              <a:rPr lang="en-US" b="0" i="0" dirty="0">
                <a:solidFill>
                  <a:srgbClr val="4D4D4D"/>
                </a:solidFill>
                <a:effectLst/>
                <a:latin typeface="ff-quadraat-web-pro"/>
              </a:rPr>
              <a:t>PFS at 6 </a:t>
            </a:r>
            <a:r>
              <a:rPr lang="en-US" b="0" i="0" dirty="0" err="1">
                <a:solidFill>
                  <a:srgbClr val="4D4D4D"/>
                </a:solidFill>
                <a:effectLst/>
                <a:latin typeface="ff-quadraat-web-pro"/>
              </a:rPr>
              <a:t>mo</a:t>
            </a:r>
            <a:r>
              <a:rPr lang="en-US" b="0" i="0" dirty="0">
                <a:solidFill>
                  <a:srgbClr val="4D4D4D"/>
                </a:solidFill>
                <a:effectLst/>
                <a:latin typeface="ff-quadraat-web-pro"/>
              </a:rPr>
              <a:t> 52.2%, at 9 months 37.5%</a:t>
            </a:r>
          </a:p>
          <a:p>
            <a:r>
              <a:rPr lang="en-US" b="0" i="0" dirty="0">
                <a:solidFill>
                  <a:srgbClr val="4D4D4D"/>
                </a:solidFill>
                <a:effectLst/>
                <a:latin typeface="ff-quadraat-web-pro"/>
              </a:rPr>
              <a:t>PD-L1 expression doesn’t predict for response: ORR 48% (95% CI, 32 to 63) PD-L1–negative group (tumor proportion score, &lt;1%) and ORR 42% (95% CI, 31 to 53) of the overall population of patients who could be evaluated (86 pts assessed)</a:t>
            </a:r>
          </a:p>
          <a:p>
            <a:r>
              <a:rPr lang="en-US" b="0" i="0" dirty="0">
                <a:solidFill>
                  <a:srgbClr val="4D4D4D"/>
                </a:solidFill>
                <a:effectLst/>
                <a:latin typeface="ff-quadraat-web-pro"/>
              </a:rPr>
              <a:t>TMB doesn’t predict for response: 42% (95% CI, 30 to 55) low tumor mutational burden (&lt;10 mutations per </a:t>
            </a:r>
            <a:r>
              <a:rPr lang="en-US" b="0" i="0" dirty="0" err="1">
                <a:solidFill>
                  <a:srgbClr val="4D4D4D"/>
                </a:solidFill>
                <a:effectLst/>
                <a:latin typeface="ff-quadraat-web-pro"/>
              </a:rPr>
              <a:t>megabase</a:t>
            </a:r>
            <a:r>
              <a:rPr lang="en-US" b="0" i="0" dirty="0">
                <a:solidFill>
                  <a:srgbClr val="4D4D4D"/>
                </a:solidFill>
                <a:effectLst/>
                <a:latin typeface="ff-quadraat-web-pro"/>
              </a:rPr>
              <a:t>) and in 40% (95% CI, 16 to 68) high tumor mutational burden (≥10 mutations per </a:t>
            </a:r>
            <a:r>
              <a:rPr lang="en-US" b="0" i="0" dirty="0" err="1">
                <a:solidFill>
                  <a:srgbClr val="4D4D4D"/>
                </a:solidFill>
                <a:effectLst/>
                <a:latin typeface="ff-quadraat-web-pro"/>
              </a:rPr>
              <a:t>megabase</a:t>
            </a:r>
            <a:r>
              <a:rPr lang="en-US" b="0" i="0" dirty="0">
                <a:solidFill>
                  <a:srgbClr val="4D4D4D"/>
                </a:solidFill>
                <a:effectLst/>
                <a:latin typeface="ff-quadraat-web-pro"/>
              </a:rPr>
              <a:t>) </a:t>
            </a:r>
          </a:p>
          <a:p>
            <a:r>
              <a:rPr lang="it-IT" b="0" i="0" dirty="0">
                <a:solidFill>
                  <a:srgbClr val="4D4D4D"/>
                </a:solidFill>
                <a:effectLst/>
                <a:latin typeface="ff-quadraat-web-pro"/>
              </a:rPr>
              <a:t>ORR 37.1% (95% CI 28.6-46.2); DCR 80.6% (95% CI 72.6-87.2); mDOR 11.1 mo (95% CI 6.9-NE); mPFS 6.8 mo (95% CI 5.1-8.2); mOS 12.5 mo (95% CI 10.0-NE); FDA approved May 2021</a:t>
            </a:r>
          </a:p>
          <a:p>
            <a:endParaRPr lang="it-IT" b="0" i="0" dirty="0">
              <a:solidFill>
                <a:srgbClr val="4D4D4D"/>
              </a:solidFill>
              <a:effectLst/>
              <a:latin typeface="ff-quadraat-web-pro"/>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49427-44E5-4C43-A230-0DDC5B8F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853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Subsequent therapy similar 36% </a:t>
            </a:r>
            <a:r>
              <a:rPr lang="en-US" dirty="0" err="1"/>
              <a:t>sotorasib</a:t>
            </a:r>
            <a:r>
              <a:rPr lang="en-US" dirty="0"/>
              <a:t> vs. 42% docetaxel</a:t>
            </a:r>
          </a:p>
          <a:p>
            <a:r>
              <a:rPr lang="en-US" dirty="0"/>
              <a:t>Subsequent chemo 21% </a:t>
            </a:r>
            <a:r>
              <a:rPr lang="en-US" dirty="0" err="1"/>
              <a:t>sotorasib</a:t>
            </a:r>
            <a:r>
              <a:rPr lang="en-US" dirty="0"/>
              <a:t>, 12% docetaxel</a:t>
            </a:r>
          </a:p>
          <a:p>
            <a:r>
              <a:rPr lang="en-US" dirty="0"/>
              <a:t>Subsequent IO 9% </a:t>
            </a:r>
            <a:r>
              <a:rPr lang="en-US" dirty="0" err="1"/>
              <a:t>sotorasib</a:t>
            </a:r>
            <a:r>
              <a:rPr lang="en-US" dirty="0"/>
              <a:t>, 6% docetaxel.</a:t>
            </a:r>
          </a:p>
          <a:p>
            <a:endParaRPr lang="en-US" dirty="0"/>
          </a:p>
          <a:p>
            <a:endParaRPr lang="en-US" dirty="0"/>
          </a:p>
          <a:p>
            <a:r>
              <a:rPr lang="en-US" dirty="0"/>
              <a:t>Tumor shrinkage 80.4% pts with </a:t>
            </a:r>
            <a:r>
              <a:rPr lang="en-US" dirty="0" err="1"/>
              <a:t>sotorasib</a:t>
            </a:r>
            <a:r>
              <a:rPr lang="en-US" dirty="0"/>
              <a:t> (158 evaluable) with median of 58.8%, 62.8% pts with docetaxel (129 evaluable) with median of 48.7%</a:t>
            </a:r>
          </a:p>
          <a:p>
            <a:endParaRPr lang="en-US" dirty="0"/>
          </a:p>
          <a:p>
            <a:r>
              <a:rPr lang="en-US" dirty="0"/>
              <a:t>Median TTR was also faster with </a:t>
            </a:r>
            <a:r>
              <a:rPr lang="en-US" dirty="0" err="1"/>
              <a:t>sotorasib</a:t>
            </a:r>
            <a:r>
              <a:rPr lang="en-US" dirty="0"/>
              <a:t> 1.4 </a:t>
            </a:r>
            <a:r>
              <a:rPr lang="en-US" dirty="0" err="1"/>
              <a:t>mo</a:t>
            </a:r>
            <a:r>
              <a:rPr lang="en-US" dirty="0"/>
              <a:t> (1.2, 8.3) vs. 2.8 </a:t>
            </a:r>
            <a:r>
              <a:rPr lang="en-US" dirty="0" err="1"/>
              <a:t>mo</a:t>
            </a:r>
            <a:r>
              <a:rPr lang="en-US" dirty="0"/>
              <a:t> (1.3, 11.3) docetaxel</a:t>
            </a:r>
          </a:p>
          <a:p>
            <a:endParaRPr lang="en-US" dirty="0"/>
          </a:p>
          <a:p>
            <a:r>
              <a:rPr lang="en-US" dirty="0" err="1"/>
              <a:t>Sotorasib</a:t>
            </a:r>
            <a:r>
              <a:rPr lang="en-US" dirty="0"/>
              <a:t> vs. Docetaxel</a:t>
            </a:r>
          </a:p>
          <a:p>
            <a:r>
              <a:rPr lang="en-US" dirty="0"/>
              <a:t>TEAEs Grade </a:t>
            </a:r>
            <a:r>
              <a:rPr lang="en-US" u="sng" dirty="0"/>
              <a:t>&gt;</a:t>
            </a:r>
            <a:r>
              <a:rPr lang="en-US" u="none" dirty="0"/>
              <a:t> 3   71.6% vs. 60.3%</a:t>
            </a:r>
          </a:p>
          <a:p>
            <a:r>
              <a:rPr lang="en-US" u="none" dirty="0"/>
              <a:t>TRAEs </a:t>
            </a:r>
            <a:r>
              <a:rPr lang="en-US" dirty="0"/>
              <a:t>Grade </a:t>
            </a:r>
            <a:r>
              <a:rPr lang="en-US" u="sng" dirty="0"/>
              <a:t>&gt;</a:t>
            </a:r>
            <a:r>
              <a:rPr lang="en-US" u="none" dirty="0"/>
              <a:t> 3  33.1% vs. 40.4% ---------------</a:t>
            </a:r>
            <a:r>
              <a:rPr lang="en-US" u="none" dirty="0">
                <a:sym typeface="Wingdings" panose="05000000000000000000" pitchFamily="2" charset="2"/>
              </a:rPr>
              <a:t> </a:t>
            </a:r>
            <a:r>
              <a:rPr lang="en-US" u="none" dirty="0" err="1">
                <a:sym typeface="Wingdings" panose="05000000000000000000" pitchFamily="2" charset="2"/>
              </a:rPr>
              <a:t>sotorasib</a:t>
            </a:r>
            <a:r>
              <a:rPr lang="en-US" u="none" dirty="0">
                <a:sym typeface="Wingdings" panose="05000000000000000000" pitchFamily="2" charset="2"/>
              </a:rPr>
              <a:t> less TRAE grade &gt;= 3 AEs</a:t>
            </a:r>
          </a:p>
          <a:p>
            <a:r>
              <a:rPr lang="en-US" u="none" dirty="0">
                <a:sym typeface="Wingdings" panose="05000000000000000000" pitchFamily="2" charset="2"/>
              </a:rPr>
              <a:t>Serious AEs	     10.7% vs. 22.%% ------------- </a:t>
            </a:r>
            <a:r>
              <a:rPr lang="en-US" u="none" dirty="0" err="1">
                <a:sym typeface="Wingdings" panose="05000000000000000000" pitchFamily="2" charset="2"/>
              </a:rPr>
              <a:t>sotorasib</a:t>
            </a:r>
            <a:r>
              <a:rPr lang="en-US" u="none" dirty="0">
                <a:sym typeface="Wingdings" panose="05000000000000000000" pitchFamily="2" charset="2"/>
              </a:rPr>
              <a:t> less serious AEs</a:t>
            </a:r>
          </a:p>
          <a:p>
            <a:r>
              <a:rPr lang="en-US" u="none" dirty="0">
                <a:sym typeface="Wingdings" panose="05000000000000000000" pitchFamily="2" charset="2"/>
              </a:rPr>
              <a:t>Dose interruption 35.5% vs. 15.2% </a:t>
            </a:r>
          </a:p>
          <a:p>
            <a:r>
              <a:rPr lang="en-US" u="none" dirty="0">
                <a:sym typeface="Wingdings" panose="05000000000000000000" pitchFamily="2" charset="2"/>
              </a:rPr>
              <a:t>Dose reduction     15.4% vs. 26.5% ------------ less dose reductions with </a:t>
            </a:r>
            <a:r>
              <a:rPr lang="en-US" u="none" dirty="0" err="1">
                <a:sym typeface="Wingdings" panose="05000000000000000000" pitchFamily="2" charset="2"/>
              </a:rPr>
              <a:t>sotoraisb</a:t>
            </a:r>
            <a:endParaRPr lang="en-US" u="none" dirty="0">
              <a:sym typeface="Wingdings" panose="05000000000000000000" pitchFamily="2" charset="2"/>
            </a:endParaRPr>
          </a:p>
          <a:p>
            <a:r>
              <a:rPr lang="en-US" u="none" dirty="0">
                <a:sym typeface="Wingdings" panose="05000000000000000000" pitchFamily="2" charset="2"/>
              </a:rPr>
              <a:t>Dose d/c 	      9.5% vs. 11.3% ------------ similar dose discontinuation rate.</a:t>
            </a:r>
          </a:p>
          <a:p>
            <a:r>
              <a:rPr lang="en-US" u="none" dirty="0">
                <a:sym typeface="Wingdings" panose="05000000000000000000" pitchFamily="2" charset="2"/>
              </a:rPr>
              <a:t>Fatal TRAE             0.5% vs. 1.3%</a:t>
            </a:r>
          </a:p>
          <a:p>
            <a:r>
              <a:rPr lang="en-US" u="none" dirty="0">
                <a:sym typeface="Wingdings" panose="05000000000000000000" pitchFamily="2" charset="2"/>
              </a:rPr>
              <a:t>Duration of Treatment 20 </a:t>
            </a:r>
            <a:r>
              <a:rPr lang="en-US" u="none" dirty="0" err="1">
                <a:sym typeface="Wingdings" panose="05000000000000000000" pitchFamily="2" charset="2"/>
              </a:rPr>
              <a:t>mo</a:t>
            </a:r>
            <a:r>
              <a:rPr lang="en-US" u="none" dirty="0">
                <a:sym typeface="Wingdings" panose="05000000000000000000" pitchFamily="2" charset="2"/>
              </a:rPr>
              <a:t> vs 12. </a:t>
            </a:r>
            <a:r>
              <a:rPr lang="en-US" u="none" dirty="0" err="1">
                <a:sym typeface="Wingdings" panose="05000000000000000000" pitchFamily="2" charset="2"/>
              </a:rPr>
              <a:t>mo</a:t>
            </a:r>
            <a:endParaRPr lang="en-US" u="none" dirty="0">
              <a:sym typeface="Wingdings" panose="05000000000000000000" pitchFamily="2" charset="2"/>
            </a:endParaRPr>
          </a:p>
          <a:p>
            <a:endParaRPr lang="en-US" u="none" dirty="0">
              <a:sym typeface="Wingdings" panose="05000000000000000000" pitchFamily="2" charset="2"/>
            </a:endParaRPr>
          </a:p>
          <a:p>
            <a:r>
              <a:rPr lang="en-US" i="1" u="none" dirty="0">
                <a:sym typeface="Wingdings" panose="05000000000000000000" pitchFamily="2" charset="2"/>
              </a:rPr>
              <a:t>Summary</a:t>
            </a:r>
            <a:r>
              <a:rPr lang="en-US" i="0" u="none" dirty="0">
                <a:sym typeface="Wingdings" panose="05000000000000000000" pitchFamily="2" charset="2"/>
              </a:rPr>
              <a:t>: Even with longer duration of treatment, less TRAE grade &gt;= 3 AEs and serious AEs along with less dose reductions; similar dose d/c rate</a:t>
            </a:r>
            <a:r>
              <a:rPr lang="en-US" u="none" dirty="0">
                <a:sym typeface="Wingdings" panose="05000000000000000000" pitchFamily="2" charset="2"/>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EDC854-F615-4A4B-BED8-93439967FA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027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49427-44E5-4C43-A230-0DDC5B8F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822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Accrual Timelines:</a:t>
            </a:r>
          </a:p>
          <a:p>
            <a:r>
              <a:rPr lang="en-US" dirty="0"/>
              <a:t>TP53: Accrual 15-25 pts/year – if hitting top of this accrual goal we would be at around 38 patients- almost there</a:t>
            </a:r>
          </a:p>
          <a:p>
            <a:r>
              <a:rPr lang="en-US" dirty="0"/>
              <a:t>STK11: 6-11 pts/year – if hitting top of this accrual around 16 pts – right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others: 14-24 pts/year - – if hitting top of this accrual around 36 pts – behind</a:t>
            </a:r>
          </a:p>
          <a:p>
            <a:pPr marL="0" marR="0">
              <a:lnSpc>
                <a:spcPct val="107000"/>
              </a:lnSpc>
              <a:spcBef>
                <a:spcPts val="0"/>
              </a:spcBef>
              <a:spcAft>
                <a:spcPts val="800"/>
              </a:spcAft>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Interim at 20 </a:t>
            </a:r>
            <a:r>
              <a:rPr lang="en-US" sz="1200" b="0" dirty="0" err="1">
                <a:effectLst/>
                <a:latin typeface="Calibri" panose="020F0502020204030204" pitchFamily="34" charset="0"/>
                <a:ea typeface="Calibri" panose="020F0502020204030204" pitchFamily="34" charset="0"/>
                <a:cs typeface="Times New Roman" panose="02020603050405020304" pitchFamily="18" charset="0"/>
              </a:rPr>
              <a:t>pt</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mark in cohort 1/3 and 15 in cohort 2 – removed</a:t>
            </a:r>
          </a:p>
          <a:p>
            <a:pPr marL="0" marR="0">
              <a:lnSpc>
                <a:spcPct val="107000"/>
              </a:lnSpc>
              <a:spcBef>
                <a:spcPts val="0"/>
              </a:spcBef>
              <a:spcAft>
                <a:spcPts val="80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Amendment 3</a:t>
            </a:r>
          </a:p>
          <a:p>
            <a:pPr lvl="1"/>
            <a:r>
              <a:rPr lang="en-US" dirty="0"/>
              <a:t>Allows pts with untreated asymptomatic brain </a:t>
            </a:r>
            <a:r>
              <a:rPr lang="en-US" dirty="0" err="1"/>
              <a:t>mets</a:t>
            </a:r>
            <a:endParaRPr lang="en-US" dirty="0"/>
          </a:p>
          <a:p>
            <a:pPr lvl="1"/>
            <a:r>
              <a:rPr lang="en-US" dirty="0"/>
              <a:t>Shorter washouts for prior anti-cancer systemic treatments &amp; radiation</a:t>
            </a:r>
          </a:p>
          <a:p>
            <a:pPr lvl="1"/>
            <a:r>
              <a:rPr lang="en-US" dirty="0"/>
              <a:t>Shorter washout &amp; clarification of DDI </a:t>
            </a:r>
          </a:p>
          <a:p>
            <a:pPr lvl="1"/>
            <a:r>
              <a:rPr lang="en-US" dirty="0"/>
              <a:t>Eligibility lab thresholds liberalized (e.g., ANC, Cr)</a:t>
            </a:r>
          </a:p>
          <a:p>
            <a:pPr lvl="1"/>
            <a:r>
              <a:rPr lang="en-US" dirty="0"/>
              <a:t>Removal of interim analysis</a:t>
            </a:r>
          </a:p>
          <a:p>
            <a:pPr lvl="1"/>
            <a:endParaRPr lang="en-US" dirty="0"/>
          </a:p>
          <a:p>
            <a:pPr marL="0" marR="0">
              <a:lnSpc>
                <a:spcPct val="107000"/>
              </a:lnSpc>
              <a:spcBef>
                <a:spcPts val="0"/>
              </a:spcBef>
              <a:spcAft>
                <a:spcPts val="800"/>
              </a:spcAft>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b="0" i="0" dirty="0">
                <a:solidFill>
                  <a:srgbClr val="242424"/>
                </a:solidFill>
                <a:effectLst/>
                <a:latin typeface="Calibri" panose="020F0502020204030204" pitchFamily="34" charset="0"/>
              </a:rPr>
              <a:t>Prior to Revision 3, the average accrual rate was 4-5 patients/month.  Since April, the average rate has been 2-3 patients/month.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dirty="0"/>
          </a:p>
          <a:p>
            <a:pPr lvl="1"/>
            <a:endParaRPr lang="en-US" dirty="0"/>
          </a:p>
          <a:p>
            <a:pPr lvl="1"/>
            <a:r>
              <a:rPr lang="en-US" dirty="0"/>
              <a:t>Rationale</a:t>
            </a:r>
          </a:p>
          <a:p>
            <a:r>
              <a:rPr lang="en-US" dirty="0"/>
              <a:t>Doubles Amgen CodeBreaK100 sample size</a:t>
            </a:r>
          </a:p>
          <a:p>
            <a:r>
              <a:rPr lang="en-US" dirty="0"/>
              <a:t>Rigorous upfront co-mutation biomarker definitions - accounts for co-occurring mutations</a:t>
            </a:r>
          </a:p>
          <a:p>
            <a:r>
              <a:rPr lang="en-US" dirty="0"/>
              <a:t>Expected 95% CI narrower around point estimates of ORR</a:t>
            </a:r>
          </a:p>
          <a:p>
            <a:r>
              <a:rPr lang="en-US" dirty="0"/>
              <a:t>Enhanced diversity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49427-44E5-4C43-A230-0DDC5B8F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524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7192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6878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A8A349-BF76-48FE-B072-F2BBD60BE8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3030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4607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798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798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9159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latin typeface="Calibri" panose="020F0502020204030204" pitchFamily="34" charset="0"/>
                <a:ea typeface="Times New Roman" panose="02020603050405020304" pitchFamily="18" charset="0"/>
              </a:rPr>
              <a:t>log-rank p-value is &lt; 0.1 , and study met overall threshold &lt; 10% type I error</a:t>
            </a:r>
            <a:endParaRPr lang="en-US" sz="1200"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555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E24071-FF16-F04C-B2D4-A55BC58F05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83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678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7779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6DCBD5AB-1538-4D5B-BE2F-2F8C456D562E}" type="datetime1">
              <a:rPr lang="en-US" smtClean="0"/>
              <a:t>10/17/2022</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1" name="Picture 10">
            <a:extLst>
              <a:ext uri="{FF2B5EF4-FFF2-40B4-BE49-F238E27FC236}">
                <a16:creationId xmlns:a16="http://schemas.microsoft.com/office/drawing/2014/main" id="{D5941B38-4F41-4061-9ECD-E31DABB3C775}"/>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3930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DF60E10-888F-4805-A82A-73BBAE4C2E1E}" type="datetime1">
              <a:rPr lang="en-US" smtClean="0"/>
              <a:t>10/17/2022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60960" y="6430351"/>
            <a:ext cx="939938"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591503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AAF2B39-592E-41EA-A8D9-885E11081CBE}" type="datetime1">
              <a:rPr lang="en-US" smtClean="0"/>
              <a:t>10/17/2022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175" y="6407697"/>
            <a:ext cx="2866449" cy="417213"/>
          </a:xfrm>
          <a:prstGeom prst="rect">
            <a:avLst/>
          </a:prstGeom>
        </p:spPr>
      </p:pic>
    </p:spTree>
    <p:extLst>
      <p:ext uri="{BB962C8B-B14F-4D97-AF65-F5344CB8AC3E}">
        <p14:creationId xmlns:p14="http://schemas.microsoft.com/office/powerpoint/2010/main" val="67603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DB8E55-EF53-4778-9BF4-109C60BE2280}" type="datetime1">
              <a:rPr lang="en-US" smtClean="0"/>
              <a:t>10/17/2022</a:t>
            </a:fld>
            <a:endParaRPr lang="en-US" dirty="0"/>
          </a:p>
        </p:txBody>
      </p:sp>
      <p:sp>
        <p:nvSpPr>
          <p:cNvPr id="7" name="Slide Number Placeholder 6"/>
          <p:cNvSpPr>
            <a:spLocks noGrp="1"/>
          </p:cNvSpPr>
          <p:nvPr>
            <p:ph type="sldNum" sz="quarter" idx="12"/>
          </p:nvPr>
        </p:nvSpPr>
        <p:spPr>
          <a:xfrm>
            <a:off x="27283" y="6446836"/>
            <a:ext cx="98282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58942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533458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464743" y="169881"/>
            <a:ext cx="9573685" cy="1016000"/>
          </a:xfrm>
          <a:prstGeom prst="rect">
            <a:avLst/>
          </a:prstGeom>
        </p:spPr>
        <p:txBody>
          <a:bodyPr/>
          <a:lstStyle>
            <a:lvl1pPr>
              <a:lnSpc>
                <a:spcPct val="90000"/>
              </a:lnSpc>
              <a:defRPr/>
            </a:lvl1pPr>
          </a:lstStyle>
          <a:p>
            <a:r>
              <a:rPr lang="en-US" dirty="0"/>
              <a:t>Click to edit Master title style</a:t>
            </a:r>
          </a:p>
        </p:txBody>
      </p:sp>
      <p:sp>
        <p:nvSpPr>
          <p:cNvPr id="9" name="Content Placeholder 2"/>
          <p:cNvSpPr>
            <a:spLocks noGrp="1"/>
          </p:cNvSpPr>
          <p:nvPr>
            <p:ph idx="1"/>
          </p:nvPr>
        </p:nvSpPr>
        <p:spPr>
          <a:xfrm>
            <a:off x="1241840" y="2035613"/>
            <a:ext cx="9796587" cy="396874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p:cNvSpPr>
            <a:spLocks noGrp="1"/>
          </p:cNvSpPr>
          <p:nvPr>
            <p:ph type="body" sz="quarter" idx="13" hasCustomPrompt="1"/>
          </p:nvPr>
        </p:nvSpPr>
        <p:spPr>
          <a:xfrm>
            <a:off x="1464742" y="1195843"/>
            <a:ext cx="9573684"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15" name="Date Placeholder 11"/>
          <p:cNvSpPr>
            <a:spLocks noGrp="1"/>
          </p:cNvSpPr>
          <p:nvPr>
            <p:ph type="dt" sz="half" idx="14"/>
          </p:nvPr>
        </p:nvSpPr>
        <p:spPr>
          <a:xfrm>
            <a:off x="3133344" y="6436626"/>
            <a:ext cx="1133856" cy="22436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221F580-C0C7-FE4A-BB06-8E6F259722CB}" type="datetime1">
              <a:rPr kumimoji="0" lang="en-US" sz="90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10/17/2022</a:t>
            </a:fld>
            <a:endParaRPr kumimoji="0" lang="en-US" sz="90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16" name="Footer Placeholder 12"/>
          <p:cNvSpPr>
            <a:spLocks noGrp="1"/>
          </p:cNvSpPr>
          <p:nvPr>
            <p:ph type="ftr" sz="quarter" idx="15"/>
          </p:nvPr>
        </p:nvSpPr>
        <p:spPr>
          <a:xfrm>
            <a:off x="4162659" y="6374244"/>
            <a:ext cx="6908800" cy="308355"/>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605F62"/>
                </a:solidFill>
                <a:effectLst/>
                <a:uLnTx/>
                <a:uFillTx/>
                <a:latin typeface="Calibri"/>
                <a:ea typeface="+mn-ea"/>
                <a:cs typeface="+mn-cs"/>
              </a:rPr>
              <a:t>Presentation or Section Title</a:t>
            </a:r>
          </a:p>
        </p:txBody>
      </p:sp>
      <p:sp>
        <p:nvSpPr>
          <p:cNvPr id="17" name="Slide Number Placeholder 13"/>
          <p:cNvSpPr>
            <a:spLocks noGrp="1"/>
          </p:cNvSpPr>
          <p:nvPr>
            <p:ph type="sldNum" sz="quarter" idx="16"/>
          </p:nvPr>
        </p:nvSpPr>
        <p:spPr>
          <a:xfrm>
            <a:off x="11074399" y="6374245"/>
            <a:ext cx="462327" cy="30835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897900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ain Aria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a:xfrm>
            <a:off x="171449" y="6582842"/>
            <a:ext cx="671979" cy="130805"/>
          </a:xfrm>
        </p:spPr>
        <p:txBody>
          <a:bodyPr/>
          <a:lstStyle>
            <a:lvl1pPr>
              <a:defRPr sz="638"/>
            </a:lvl1pPr>
          </a:lstStyle>
          <a:p>
            <a:fld id="{12F70CFD-9710-4089-87DC-BB2063401096}" type="datetime1">
              <a:rPr lang="en-US" smtClean="0"/>
              <a:pPr/>
              <a:t>10/17/2022</a:t>
            </a:fld>
            <a:endParaRPr lang="en-US"/>
          </a:p>
        </p:txBody>
      </p:sp>
      <p:sp>
        <p:nvSpPr>
          <p:cNvPr id="8" name="Slide Number Placeholder 7"/>
          <p:cNvSpPr>
            <a:spLocks noGrp="1"/>
          </p:cNvSpPr>
          <p:nvPr>
            <p:ph type="sldNum" sz="quarter" idx="11"/>
          </p:nvPr>
        </p:nvSpPr>
        <p:spPr>
          <a:xfrm>
            <a:off x="11672655" y="6582842"/>
            <a:ext cx="319319" cy="130805"/>
          </a:xfrm>
        </p:spPr>
        <p:txBody>
          <a:bodyPr/>
          <a:lstStyle>
            <a:lvl1pPr>
              <a:defRPr sz="638"/>
            </a:lvl1pPr>
          </a:lstStyle>
          <a:p>
            <a:fld id="{998F2653-C080-0C4A-91D4-B67D3091C686}" type="slidenum">
              <a:rPr lang="en-US" smtClean="0"/>
              <a:pPr/>
              <a:t>‹#›</a:t>
            </a:fld>
            <a:endParaRPr lang="en-US"/>
          </a:p>
        </p:txBody>
      </p:sp>
    </p:spTree>
    <p:extLst>
      <p:ext uri="{BB962C8B-B14F-4D97-AF65-F5344CB8AC3E}">
        <p14:creationId xmlns:p14="http://schemas.microsoft.com/office/powerpoint/2010/main" val="319799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C3B61"/>
                </a:solidFill>
              </a:defRPr>
            </a:lvl1pPr>
          </a:lstStyle>
          <a:p>
            <a:r>
              <a:rPr lang="en-US" dirty="0"/>
              <a:t>Click to edit Master title style</a:t>
            </a:r>
          </a:p>
        </p:txBody>
      </p:sp>
      <p:sp>
        <p:nvSpPr>
          <p:cNvPr id="6" name="Text Placeholder 5"/>
          <p:cNvSpPr>
            <a:spLocks noGrp="1"/>
          </p:cNvSpPr>
          <p:nvPr>
            <p:ph type="body" sz="quarter" idx="12"/>
          </p:nvPr>
        </p:nvSpPr>
        <p:spPr>
          <a:xfrm>
            <a:off x="611721" y="1261872"/>
            <a:ext cx="10970679" cy="4846320"/>
          </a:xfrm>
        </p:spPr>
        <p:txBody>
          <a:bodyPr/>
          <a:lstStyle>
            <a:lvl1pPr marL="0" indent="0">
              <a:spcBef>
                <a:spcPts val="600"/>
              </a:spcBef>
              <a:defRPr>
                <a:solidFill>
                  <a:srgbClr val="1C3B61"/>
                </a:solidFill>
              </a:defRPr>
            </a:lvl1pPr>
            <a:lvl2pPr marL="579250" indent="-118833">
              <a:spcBef>
                <a:spcPts val="600"/>
              </a:spcBef>
              <a:spcAft>
                <a:spcPts val="900"/>
              </a:spcAft>
              <a:buFont typeface="Arial"/>
              <a:buChar char="•"/>
              <a:defRPr sz="1799" baseline="0">
                <a:solidFill>
                  <a:srgbClr val="1C3B61"/>
                </a:solidFill>
              </a:defRPr>
            </a:lvl2pPr>
            <a:lvl3pPr marL="685577" indent="-111090">
              <a:spcBef>
                <a:spcPts val="300"/>
              </a:spcBef>
              <a:buFont typeface="Lucida Grande"/>
              <a:buChar char="-"/>
              <a:defRPr sz="1400">
                <a:solidFill>
                  <a:srgbClr val="1C3B61"/>
                </a:solidFill>
              </a:defRPr>
            </a:lvl3pPr>
          </a:lstStyle>
          <a:p>
            <a:pPr lvl="0"/>
            <a:r>
              <a:rPr lang="en-US" dirty="0"/>
              <a:t>Click to edit Master text styles</a:t>
            </a:r>
          </a:p>
          <a:p>
            <a:pPr lvl="1"/>
            <a:r>
              <a:rPr lang="en-US" dirty="0"/>
              <a:t>Second level</a:t>
            </a:r>
          </a:p>
          <a:p>
            <a:pPr lvl="2"/>
            <a:r>
              <a:rPr lang="en-US" dirty="0"/>
              <a:t>Third level</a:t>
            </a:r>
          </a:p>
        </p:txBody>
      </p:sp>
      <p:sp>
        <p:nvSpPr>
          <p:cNvPr id="4" name="Rectangle 11"/>
          <p:cNvSpPr>
            <a:spLocks noGrp="1" noChangeArrowheads="1"/>
          </p:cNvSpPr>
          <p:nvPr>
            <p:ph type="ftr" sz="quarter" idx="13"/>
          </p:nvPr>
        </p:nvSpPr>
        <p:spPr>
          <a:xfrm>
            <a:off x="7859713" y="6492875"/>
            <a:ext cx="3409950" cy="228600"/>
          </a:xfrm>
          <a:prstGeom prst="rect">
            <a:avLst/>
          </a:prstGeom>
        </p:spPr>
        <p:txBody>
          <a:bodyPr/>
          <a:lstStyle>
            <a:lvl1pPr>
              <a:defRPr/>
            </a:lvl1pPr>
          </a:lstStyle>
          <a:p>
            <a:pPr>
              <a:defRPr/>
            </a:pPr>
            <a:r>
              <a:rPr lang="en-US" altLang="en-US"/>
              <a:t>© Fred Hutchinson Cancer Research Center </a:t>
            </a:r>
          </a:p>
        </p:txBody>
      </p:sp>
      <p:sp>
        <p:nvSpPr>
          <p:cNvPr id="5" name="Rectangle 12"/>
          <p:cNvSpPr>
            <a:spLocks noGrp="1" noChangeArrowheads="1"/>
          </p:cNvSpPr>
          <p:nvPr>
            <p:ph type="sldNum" sz="quarter" idx="14"/>
          </p:nvPr>
        </p:nvSpPr>
        <p:spPr>
          <a:xfrm>
            <a:off x="11201401" y="6492875"/>
            <a:ext cx="500063" cy="228600"/>
          </a:xfrm>
          <a:prstGeom prst="rect">
            <a:avLst/>
          </a:prstGeom>
        </p:spPr>
        <p:txBody>
          <a:bodyPr/>
          <a:lstStyle>
            <a:lvl1pPr>
              <a:defRPr/>
            </a:lvl1pPr>
          </a:lstStyle>
          <a:p>
            <a:pPr>
              <a:defRPr/>
            </a:pPr>
            <a:fld id="{42940256-B450-4DEA-8374-296DDF03F6FC}" type="slidenum">
              <a:rPr lang="en-US" altLang="en-US"/>
              <a:pPr>
                <a:defRPr/>
              </a:pPr>
              <a:t>‹#›</a:t>
            </a:fld>
            <a:endParaRPr lang="en-US" altLang="en-US"/>
          </a:p>
        </p:txBody>
      </p:sp>
    </p:spTree>
    <p:extLst>
      <p:ext uri="{BB962C8B-B14F-4D97-AF65-F5344CB8AC3E}">
        <p14:creationId xmlns:p14="http://schemas.microsoft.com/office/powerpoint/2010/main" val="4198438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0" name="Picture 9">
            <a:extLst>
              <a:ext uri="{FF2B5EF4-FFF2-40B4-BE49-F238E27FC236}">
                <a16:creationId xmlns:a16="http://schemas.microsoft.com/office/drawing/2014/main" id="{D6D44938-9B1A-4A09-8B5B-C95804F46303}"/>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306076" y="6358786"/>
            <a:ext cx="5142617" cy="525291"/>
          </a:xfrm>
          <a:prstGeom prst="rect">
            <a:avLst/>
          </a:prstGeom>
        </p:spPr>
      </p:pic>
    </p:spTree>
    <p:extLst>
      <p:ext uri="{BB962C8B-B14F-4D97-AF65-F5344CB8AC3E}">
        <p14:creationId xmlns:p14="http://schemas.microsoft.com/office/powerpoint/2010/main" val="271331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spTree>
    <p:extLst>
      <p:ext uri="{BB962C8B-B14F-4D97-AF65-F5344CB8AC3E}">
        <p14:creationId xmlns:p14="http://schemas.microsoft.com/office/powerpoint/2010/main" val="2292850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952691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0A76D518-2C8E-47B8-B707-D70EA4FB5DDB}" type="datetime1">
              <a:rPr lang="en-US" smtClean="0"/>
              <a:t>10/17/2022</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cxnSp>
        <p:nvCxnSpPr>
          <p:cNvPr id="10" name="Straight Connector 9">
            <a:extLst>
              <a:ext uri="{FF2B5EF4-FFF2-40B4-BE49-F238E27FC236}">
                <a16:creationId xmlns:a16="http://schemas.microsoft.com/office/drawing/2014/main" id="{C554A55F-3289-4514-B37B-B3BAC6FD959E}"/>
              </a:ext>
            </a:extLst>
          </p:cNvPr>
          <p:cNvCxnSpPr/>
          <p:nvPr userDrawn="1"/>
        </p:nvCxnSpPr>
        <p:spPr>
          <a:xfrm>
            <a:off x="1097280" y="4325112"/>
            <a:ext cx="100584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16788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458240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4011215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60960" y="6430351"/>
            <a:ext cx="939938" cy="365125"/>
          </a:xfrm>
        </p:spPr>
        <p:txBody>
          <a:bodyPr/>
          <a:lstStyle/>
          <a:p>
            <a:r>
              <a:rPr lang="en-US" dirty="0"/>
              <a:t>Slide </a:t>
            </a:r>
            <a:fld id="{4FAB73BC-B049-4115-A692-8D63A059BFB8}"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3255" y="6420793"/>
            <a:ext cx="2866449" cy="417213"/>
          </a:xfrm>
          <a:prstGeom prst="rect">
            <a:avLst/>
          </a:prstGeom>
        </p:spPr>
      </p:pic>
    </p:spTree>
    <p:extLst>
      <p:ext uri="{BB962C8B-B14F-4D97-AF65-F5344CB8AC3E}">
        <p14:creationId xmlns:p14="http://schemas.microsoft.com/office/powerpoint/2010/main" val="3771859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01549" y="6456990"/>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512717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15963"/>
          </a:xfrm>
        </p:spPr>
        <p:txBody>
          <a:bodyPr lIns="274320"/>
          <a:lstStyle>
            <a:lvl1pPr algn="l">
              <a:defRPr sz="2800"/>
            </a:lvl1pPr>
          </a:lstStyle>
          <a:p>
            <a:r>
              <a:rPr lang="en-US" dirty="0"/>
              <a:t>Click to edit Master title style</a:t>
            </a:r>
          </a:p>
        </p:txBody>
      </p:sp>
    </p:spTree>
    <p:extLst>
      <p:ext uri="{BB962C8B-B14F-4D97-AF65-F5344CB8AC3E}">
        <p14:creationId xmlns:p14="http://schemas.microsoft.com/office/powerpoint/2010/main" val="1357916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05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492456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46298265-B5DE-D240-8D91-37682A64E976}"/>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Insert Name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(Insert &gt; Header &amp; Footer &gt; Apply to All)</a:t>
            </a:r>
          </a:p>
        </p:txBody>
      </p:sp>
      <p:sp>
        <p:nvSpPr>
          <p:cNvPr id="11" name="Title Placeholder 1">
            <a:extLst>
              <a:ext uri="{FF2B5EF4-FFF2-40B4-BE49-F238E27FC236}">
                <a16:creationId xmlns:a16="http://schemas.microsoft.com/office/drawing/2014/main" id="{55AC5C18-4706-7646-9E83-C749BCC1B1A1}"/>
              </a:ext>
            </a:extLst>
          </p:cNvPr>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
        <p:nvSpPr>
          <p:cNvPr id="13" name="Text Placeholder 12">
            <a:extLst>
              <a:ext uri="{FF2B5EF4-FFF2-40B4-BE49-F238E27FC236}">
                <a16:creationId xmlns:a16="http://schemas.microsoft.com/office/drawing/2014/main" id="{200DA3F5-A744-CF45-8ACA-18DF51A17D99}"/>
              </a:ext>
            </a:extLst>
          </p:cNvPr>
          <p:cNvSpPr>
            <a:spLocks noGrp="1"/>
          </p:cNvSpPr>
          <p:nvPr>
            <p:ph type="body" sz="quarter" idx="14"/>
          </p:nvPr>
        </p:nvSpPr>
        <p:spPr>
          <a:xfrm>
            <a:off x="305554" y="1603375"/>
            <a:ext cx="10124323" cy="4302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1903316"/>
      </p:ext>
    </p:extLst>
  </p:cSld>
  <p:clrMapOvr>
    <a:masterClrMapping/>
  </p:clrMapOvr>
  <p:extLst>
    <p:ext uri="{DCECCB84-F9BA-43D5-87BE-67443E8EF086}">
      <p15:sldGuideLst xmlns:p15="http://schemas.microsoft.com/office/powerpoint/2012/main">
        <p15:guide id="1" pos="1497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FADE1-CD05-478A-A274-260FAEC0CC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A53312-1C55-49E9-9119-BC2A5BF6D7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EC5D59-67E5-4E47-8AFC-5D78DF43E6E7}"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10/17/2022</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7DA4B6F6-3F4A-4BEA-90F1-E35216BF26F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97023D6F-E8EE-4FB9-9C44-3C21CE17DC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7E69E-E9ED-489C-9480-91584E39CC7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73854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10/17/2022</a:t>
            </a:fld>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pic>
        <p:nvPicPr>
          <p:cNvPr id="7" name="Picture 6">
            <a:extLst>
              <a:ext uri="{FF2B5EF4-FFF2-40B4-BE49-F238E27FC236}">
                <a16:creationId xmlns:a16="http://schemas.microsoft.com/office/drawing/2014/main" id="{FCFECC36-5A52-4CF2-B3B6-3347AAF36F6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
        <p:nvSpPr>
          <p:cNvPr id="8" name="TextBox 7">
            <a:extLst>
              <a:ext uri="{FF2B5EF4-FFF2-40B4-BE49-F238E27FC236}">
                <a16:creationId xmlns:a16="http://schemas.microsoft.com/office/drawing/2014/main" id="{FBB3DD25-99A9-34D0-1D15-168974CF3B2E}"/>
              </a:ext>
            </a:extLst>
          </p:cNvPr>
          <p:cNvSpPr txBox="1"/>
          <p:nvPr userDrawn="1"/>
        </p:nvSpPr>
        <p:spPr>
          <a:xfrm>
            <a:off x="9591514" y="136295"/>
            <a:ext cx="1564166" cy="257250"/>
          </a:xfrm>
          <a:prstGeom prst="rect">
            <a:avLst/>
          </a:prstGeom>
          <a:noFill/>
        </p:spPr>
        <p:txBody>
          <a:bodyPr wrap="square">
            <a:spAutoFit/>
          </a:bodyPr>
          <a:lstStyle/>
          <a:p>
            <a:pPr marL="0" marR="0">
              <a:lnSpc>
                <a:spcPts val="1100"/>
              </a:lnSpc>
              <a:spcBef>
                <a:spcPts val="0"/>
              </a:spcBef>
              <a:spcAft>
                <a:spcPts val="0"/>
              </a:spcAft>
            </a:pPr>
            <a:r>
              <a:rPr lang="en-US" sz="1800" dirty="0">
                <a:solidFill>
                  <a:srgbClr val="BFBFBF"/>
                </a:solidFill>
                <a:effectLst/>
                <a:latin typeface="Calibri" panose="020F0502020204030204" pitchFamily="34" charset="0"/>
                <a:ea typeface="Times New Roman" panose="02020603050405020304" pitchFamily="18" charset="0"/>
                <a:cs typeface="Times New Roman" panose="02020603050405020304" pitchFamily="18" charset="0"/>
              </a:rPr>
              <a:t>CONFIDENTIAL</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8004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6DCBD5AB-1538-4D5B-BE2F-2F8C456D562E}" type="datetime1">
              <a:rPr lang="en-US" smtClean="0"/>
              <a:t>10/17/2022</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1" name="Picture 10">
            <a:extLst>
              <a:ext uri="{FF2B5EF4-FFF2-40B4-BE49-F238E27FC236}">
                <a16:creationId xmlns:a16="http://schemas.microsoft.com/office/drawing/2014/main" id="{D5941B38-4F41-4061-9ECD-E31DABB3C775}"/>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2178928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10/17/2022</a:t>
            </a:fld>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pic>
        <p:nvPicPr>
          <p:cNvPr id="7" name="Picture 6">
            <a:extLst>
              <a:ext uri="{FF2B5EF4-FFF2-40B4-BE49-F238E27FC236}">
                <a16:creationId xmlns:a16="http://schemas.microsoft.com/office/drawing/2014/main" id="{FCFECC36-5A52-4CF2-B3B6-3347AAF36F6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989410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6DCBD5AB-1538-4D5B-BE2F-2F8C456D562E}" type="datetime1">
              <a:rPr lang="en-US" smtClean="0"/>
              <a:t>10/17/2022</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1" name="Picture 10">
            <a:extLst>
              <a:ext uri="{FF2B5EF4-FFF2-40B4-BE49-F238E27FC236}">
                <a16:creationId xmlns:a16="http://schemas.microsoft.com/office/drawing/2014/main" id="{D5941B38-4F41-4061-9ECD-E31DABB3C775}"/>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4399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0A76D518-2C8E-47B8-B707-D70EA4FB5DDB}" type="datetime1">
              <a:rPr lang="en-US" smtClean="0"/>
              <a:t>10/17/2022</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cxnSp>
        <p:nvCxnSpPr>
          <p:cNvPr id="10" name="Straight Connector 9">
            <a:extLst>
              <a:ext uri="{FF2B5EF4-FFF2-40B4-BE49-F238E27FC236}">
                <a16:creationId xmlns:a16="http://schemas.microsoft.com/office/drawing/2014/main" id="{C554A55F-3289-4514-B37B-B3BAC6FD959E}"/>
              </a:ext>
            </a:extLst>
          </p:cNvPr>
          <p:cNvCxnSpPr/>
          <p:nvPr userDrawn="1"/>
        </p:nvCxnSpPr>
        <p:spPr>
          <a:xfrm>
            <a:off x="1097280" y="4325112"/>
            <a:ext cx="100584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454205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10/17/2022</a:t>
            </a:fld>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pic>
        <p:nvPicPr>
          <p:cNvPr id="7" name="Picture 6">
            <a:extLst>
              <a:ext uri="{FF2B5EF4-FFF2-40B4-BE49-F238E27FC236}">
                <a16:creationId xmlns:a16="http://schemas.microsoft.com/office/drawing/2014/main" id="{FCFECC36-5A52-4CF2-B3B6-3347AAF36F6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7881638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9600" y="758952"/>
            <a:ext cx="1054608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4453128"/>
            <a:ext cx="1054608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DEFCB3-5A34-4E93-B5E1-27DD28147238}" type="datetime1">
              <a:rPr lang="en-US" smtClean="0"/>
              <a:t>10/17/2022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4FAB73BC-B049-4115-A692-8D63A059BFB8}" type="slidenum">
              <a:rPr lang="en-US" smtClean="0"/>
              <a:pPr/>
              <a:t>‹#›</a:t>
            </a:fld>
            <a:endParaRPr lang="en-US" dirty="0"/>
          </a:p>
        </p:txBody>
      </p:sp>
      <p:cxnSp>
        <p:nvCxnSpPr>
          <p:cNvPr id="9" name="Straight Connector 8"/>
          <p:cNvCxnSpPr/>
          <p:nvPr/>
        </p:nvCxnSpPr>
        <p:spPr>
          <a:xfrm>
            <a:off x="609600" y="4325112"/>
            <a:ext cx="10473578" cy="1828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6358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32F06C-2796-4892-ACA4-DC4D45230656}" type="datetime1">
              <a:rPr lang="en-US" smtClean="0"/>
              <a:t>10/17/2022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729323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97FA6CD-3412-4193-8887-234A9D5A9C50}" type="datetime1">
              <a:rPr lang="en-US" smtClean="0"/>
              <a:t>10/17/2022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9870737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F5FBADA-2CCD-4E7D-A69B-0212284EE43C}" type="datetime1">
              <a:rPr lang="en-US" smtClean="0"/>
              <a:t>10/17/2022</a:t>
            </a:fld>
            <a:endParaRPr lang="en-US" dirty="0"/>
          </a:p>
        </p:txBody>
      </p:sp>
      <p:sp>
        <p:nvSpPr>
          <p:cNvPr id="4" name="Footer Placeholder 3"/>
          <p:cNvSpPr>
            <a:spLocks noGrp="1"/>
          </p:cNvSpPr>
          <p:nvPr>
            <p:ph type="ftr" sz="quarter" idx="11"/>
          </p:nvPr>
        </p:nvSpPr>
        <p:spPr>
          <a:xfrm>
            <a:off x="3684598" y="6459785"/>
            <a:ext cx="4822804" cy="365125"/>
          </a:xfrm>
        </p:spPr>
        <p:txBody>
          <a:bodyPr/>
          <a:lstStyle/>
          <a:p>
            <a:endParaRPr lang="en-US" dirty="0"/>
          </a:p>
        </p:txBody>
      </p:sp>
      <p:sp>
        <p:nvSpPr>
          <p:cNvPr id="5" name="Slide Number Placeholder 4"/>
          <p:cNvSpPr>
            <a:spLocks noGrp="1"/>
          </p:cNvSpPr>
          <p:nvPr>
            <p:ph type="sldNum" sz="quarter" idx="12"/>
          </p:nvPr>
        </p:nvSpPr>
        <p:spPr>
          <a:xfrm>
            <a:off x="101549" y="6473028"/>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00834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AFB1E8-255A-4CAB-9CA8-85DA8BBE888C}" type="datetime1">
              <a:rPr lang="en-US" smtClean="0"/>
              <a:t>10/17/2022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98192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alphaModFix amt="19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D0CF1-E9A9-4300-B108-8C50C1581319}" type="datetime1">
              <a:rPr lang="en-US" smtClean="0"/>
              <a:t>10/17/2022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6102620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DF60E10-888F-4805-A82A-73BBAE4C2E1E}" type="datetime1">
              <a:rPr lang="en-US" smtClean="0"/>
              <a:t>10/17/2022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60960" y="6430351"/>
            <a:ext cx="939938"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884931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9600" y="758952"/>
            <a:ext cx="1054608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4453128"/>
            <a:ext cx="1054608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DEFCB3-5A34-4E93-B5E1-27DD28147238}" type="datetime1">
              <a:rPr lang="en-US" smtClean="0"/>
              <a:t>10/17/2022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4FAB73BC-B049-4115-A692-8D63A059BFB8}" type="slidenum">
              <a:rPr lang="en-US" smtClean="0"/>
              <a:pPr/>
              <a:t>‹#›</a:t>
            </a:fld>
            <a:endParaRPr lang="en-US" dirty="0"/>
          </a:p>
        </p:txBody>
      </p:sp>
      <p:cxnSp>
        <p:nvCxnSpPr>
          <p:cNvPr id="9" name="Straight Connector 8"/>
          <p:cNvCxnSpPr/>
          <p:nvPr/>
        </p:nvCxnSpPr>
        <p:spPr>
          <a:xfrm>
            <a:off x="609600" y="4325112"/>
            <a:ext cx="10473578" cy="1828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63727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AAF2B39-592E-41EA-A8D9-885E11081CBE}" type="datetime1">
              <a:rPr lang="en-US" smtClean="0"/>
              <a:t>10/17/2022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175" y="6407697"/>
            <a:ext cx="2866449" cy="417213"/>
          </a:xfrm>
          <a:prstGeom prst="rect">
            <a:avLst/>
          </a:prstGeom>
        </p:spPr>
      </p:pic>
    </p:spTree>
    <p:extLst>
      <p:ext uri="{BB962C8B-B14F-4D97-AF65-F5344CB8AC3E}">
        <p14:creationId xmlns:p14="http://schemas.microsoft.com/office/powerpoint/2010/main" val="31328000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DB8E55-EF53-4778-9BF4-109C60BE2280}" type="datetime1">
              <a:rPr lang="en-US" smtClean="0"/>
              <a:t>10/17/2022</a:t>
            </a:fld>
            <a:endParaRPr lang="en-US" dirty="0"/>
          </a:p>
        </p:txBody>
      </p:sp>
      <p:sp>
        <p:nvSpPr>
          <p:cNvPr id="7" name="Slide Number Placeholder 6"/>
          <p:cNvSpPr>
            <a:spLocks noGrp="1"/>
          </p:cNvSpPr>
          <p:nvPr>
            <p:ph type="sldNum" sz="quarter" idx="12"/>
          </p:nvPr>
        </p:nvSpPr>
        <p:spPr>
          <a:xfrm>
            <a:off x="27283" y="6446836"/>
            <a:ext cx="98282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957911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984719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32F06C-2796-4892-ACA4-DC4D45230656}" type="datetime1">
              <a:rPr lang="en-US" smtClean="0"/>
              <a:t>10/17/2022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983889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97FA6CD-3412-4193-8887-234A9D5A9C50}" type="datetime1">
              <a:rPr lang="en-US" smtClean="0"/>
              <a:t>10/17/2022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048114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F5FBADA-2CCD-4E7D-A69B-0212284EE43C}" type="datetime1">
              <a:rPr lang="en-US" smtClean="0"/>
              <a:t>10/17/2022</a:t>
            </a:fld>
            <a:endParaRPr lang="en-US" dirty="0"/>
          </a:p>
        </p:txBody>
      </p:sp>
      <p:sp>
        <p:nvSpPr>
          <p:cNvPr id="4" name="Footer Placeholder 3"/>
          <p:cNvSpPr>
            <a:spLocks noGrp="1"/>
          </p:cNvSpPr>
          <p:nvPr>
            <p:ph type="ftr" sz="quarter" idx="11"/>
          </p:nvPr>
        </p:nvSpPr>
        <p:spPr>
          <a:xfrm>
            <a:off x="3684598" y="6459785"/>
            <a:ext cx="4822804" cy="365125"/>
          </a:xfrm>
        </p:spPr>
        <p:txBody>
          <a:bodyPr/>
          <a:lstStyle/>
          <a:p>
            <a:endParaRPr lang="en-US" dirty="0"/>
          </a:p>
        </p:txBody>
      </p:sp>
      <p:sp>
        <p:nvSpPr>
          <p:cNvPr id="5" name="Slide Number Placeholder 4"/>
          <p:cNvSpPr>
            <a:spLocks noGrp="1"/>
          </p:cNvSpPr>
          <p:nvPr>
            <p:ph type="sldNum" sz="quarter" idx="12"/>
          </p:nvPr>
        </p:nvSpPr>
        <p:spPr>
          <a:xfrm>
            <a:off x="101549" y="6473028"/>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353475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AFB1E8-255A-4CAB-9CA8-85DA8BBE888C}" type="datetime1">
              <a:rPr lang="en-US" smtClean="0"/>
              <a:t>10/17/2022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260158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alphaModFix amt="19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D0CF1-E9A9-4300-B108-8C50C1581319}" type="datetime1">
              <a:rPr lang="en-US" smtClean="0"/>
              <a:t>10/17/2022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149527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1.jp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10/17/2022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cxnSp>
        <p:nvCxnSpPr>
          <p:cNvPr id="10" name="Straight Connector 9"/>
          <p:cNvCxnSpPr/>
          <p:nvPr/>
        </p:nvCxnSpPr>
        <p:spPr>
          <a:xfrm>
            <a:off x="599090" y="1486840"/>
            <a:ext cx="1056140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7" name="Picture 16">
            <a:extLst>
              <a:ext uri="{FF2B5EF4-FFF2-40B4-BE49-F238E27FC236}">
                <a16:creationId xmlns:a16="http://schemas.microsoft.com/office/drawing/2014/main" id="{BA5EC52C-F193-4D5A-98A4-4E2BF82726F1}"/>
              </a:ext>
            </a:extLst>
          </p:cNvPr>
          <p:cNvPicPr>
            <a:picLocks noChangeAspect="1"/>
          </p:cNvPicPr>
          <p:nvPr userDrawn="1"/>
        </p:nvPicPr>
        <p:blipFill rotWithShape="1">
          <a:blip r:embed="rId18">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10006267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6" name="Picture 15">
            <a:extLst>
              <a:ext uri="{FF2B5EF4-FFF2-40B4-BE49-F238E27FC236}">
                <a16:creationId xmlns:a16="http://schemas.microsoft.com/office/drawing/2014/main" id="{A2C62A2C-2A80-4298-9018-6E3D6B9952DC}"/>
              </a:ext>
            </a:extLst>
          </p:cNvPr>
          <p:cNvPicPr>
            <a:picLocks noChangeAspect="1"/>
          </p:cNvPicPr>
          <p:nvPr userDrawn="1"/>
        </p:nvPicPr>
        <p:blipFill rotWithShape="1">
          <a:blip r:embed="rId13">
            <a:clrChange>
              <a:clrFrom>
                <a:srgbClr val="FEFEFE"/>
              </a:clrFrom>
              <a:clrTo>
                <a:srgbClr val="FEFEFE">
                  <a:alpha val="0"/>
                </a:srgbClr>
              </a:clrTo>
            </a:clrChange>
          </a:blip>
          <a:srcRect t="34113" b="21447"/>
          <a:stretch/>
        </p:blipFill>
        <p:spPr>
          <a:xfrm>
            <a:off x="3306076" y="6358786"/>
            <a:ext cx="5142617" cy="525291"/>
          </a:xfrm>
          <a:prstGeom prst="rect">
            <a:avLst/>
          </a:prstGeom>
        </p:spPr>
      </p:pic>
    </p:spTree>
    <p:extLst>
      <p:ext uri="{BB962C8B-B14F-4D97-AF65-F5344CB8AC3E}">
        <p14:creationId xmlns:p14="http://schemas.microsoft.com/office/powerpoint/2010/main" val="140286691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705"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10/17/2022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cxnSp>
        <p:nvCxnSpPr>
          <p:cNvPr id="10" name="Straight Connector 9"/>
          <p:cNvCxnSpPr/>
          <p:nvPr/>
        </p:nvCxnSpPr>
        <p:spPr>
          <a:xfrm>
            <a:off x="599090" y="1486840"/>
            <a:ext cx="1056140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7" name="Picture 16">
            <a:extLst>
              <a:ext uri="{FF2B5EF4-FFF2-40B4-BE49-F238E27FC236}">
                <a16:creationId xmlns:a16="http://schemas.microsoft.com/office/drawing/2014/main" id="{BA5EC52C-F193-4D5A-98A4-4E2BF82726F1}"/>
              </a:ext>
            </a:extLst>
          </p:cNvPr>
          <p:cNvPicPr>
            <a:picLocks noChangeAspect="1"/>
          </p:cNvPicPr>
          <p:nvPr userDrawn="1"/>
        </p:nvPicPr>
        <p:blipFill rotWithShape="1">
          <a:blip r:embed="rId4">
            <a:clrChange>
              <a:clrFrom>
                <a:srgbClr val="FEFEFE"/>
              </a:clrFrom>
              <a:clrTo>
                <a:srgbClr val="FEFEFE">
                  <a:alpha val="0"/>
                </a:srgbClr>
              </a:clrTo>
            </a:clrChange>
          </a:blip>
          <a:srcRect t="34113" b="21447"/>
          <a:stretch/>
        </p:blipFill>
        <p:spPr>
          <a:xfrm>
            <a:off x="3524692" y="6346153"/>
            <a:ext cx="5142617" cy="525291"/>
          </a:xfrm>
          <a:prstGeom prst="rect">
            <a:avLst/>
          </a:prstGeom>
        </p:spPr>
      </p:pic>
      <p:sp>
        <p:nvSpPr>
          <p:cNvPr id="8" name="TextBox 7">
            <a:extLst>
              <a:ext uri="{FF2B5EF4-FFF2-40B4-BE49-F238E27FC236}">
                <a16:creationId xmlns:a16="http://schemas.microsoft.com/office/drawing/2014/main" id="{B9C73E46-9E85-20FA-13E4-4A2F0B5C423A}"/>
              </a:ext>
            </a:extLst>
          </p:cNvPr>
          <p:cNvSpPr txBox="1"/>
          <p:nvPr userDrawn="1"/>
        </p:nvSpPr>
        <p:spPr>
          <a:xfrm>
            <a:off x="9591514" y="136295"/>
            <a:ext cx="1564166" cy="257250"/>
          </a:xfrm>
          <a:prstGeom prst="rect">
            <a:avLst/>
          </a:prstGeom>
          <a:noFill/>
        </p:spPr>
        <p:txBody>
          <a:bodyPr wrap="square">
            <a:spAutoFit/>
          </a:bodyPr>
          <a:lstStyle/>
          <a:p>
            <a:pPr marL="0" marR="0">
              <a:lnSpc>
                <a:spcPts val="1100"/>
              </a:lnSpc>
              <a:spcBef>
                <a:spcPts val="0"/>
              </a:spcBef>
              <a:spcAft>
                <a:spcPts val="0"/>
              </a:spcAft>
            </a:pPr>
            <a:r>
              <a:rPr lang="en-US" sz="1800" dirty="0">
                <a:solidFill>
                  <a:srgbClr val="BFBFBF"/>
                </a:solidFill>
                <a:effectLst/>
                <a:latin typeface="Calibri" panose="020F0502020204030204" pitchFamily="34" charset="0"/>
                <a:ea typeface="Times New Roman" panose="02020603050405020304" pitchFamily="18" charset="0"/>
                <a:cs typeface="Times New Roman" panose="02020603050405020304" pitchFamily="18" charset="0"/>
              </a:rPr>
              <a:t>CONFIDENTIAL</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814284"/>
      </p:ext>
    </p:extLst>
  </p:cSld>
  <p:clrMap bg1="lt1" tx1="dk1" bg2="lt2" tx2="dk2" accent1="accent1" accent2="accent2" accent3="accent3" accent4="accent4" accent5="accent5" accent6="accent6" hlink="hlink" folHlink="folHlink"/>
  <p:sldLayoutIdLst>
    <p:sldLayoutId id="2147483689" r:id="rId1"/>
    <p:sldLayoutId id="2147483690" r:id="rId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10/17/2022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cxnSp>
        <p:nvCxnSpPr>
          <p:cNvPr id="10" name="Straight Connector 9"/>
          <p:cNvCxnSpPr/>
          <p:nvPr/>
        </p:nvCxnSpPr>
        <p:spPr>
          <a:xfrm>
            <a:off x="599090" y="1486840"/>
            <a:ext cx="1056140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7" name="Picture 16">
            <a:extLst>
              <a:ext uri="{FF2B5EF4-FFF2-40B4-BE49-F238E27FC236}">
                <a16:creationId xmlns:a16="http://schemas.microsoft.com/office/drawing/2014/main" id="{BA5EC52C-F193-4D5A-98A4-4E2BF82726F1}"/>
              </a:ext>
            </a:extLst>
          </p:cNvPr>
          <p:cNvPicPr>
            <a:picLocks noChangeAspect="1"/>
          </p:cNvPicPr>
          <p:nvPr userDrawn="1"/>
        </p:nvPicPr>
        <p:blipFill rotWithShape="1">
          <a:blip r:embed="rId15">
            <a:clrChange>
              <a:clrFrom>
                <a:srgbClr val="FEFEFE"/>
              </a:clrFrom>
              <a:clrTo>
                <a:srgbClr val="FEFEFE">
                  <a:alpha val="0"/>
                </a:srgbClr>
              </a:clrTo>
            </a:clrChange>
          </a:blip>
          <a:srcRect t="34113" b="21447"/>
          <a:stretch/>
        </p:blipFill>
        <p:spPr>
          <a:xfrm>
            <a:off x="3524692" y="6346153"/>
            <a:ext cx="5142617" cy="525291"/>
          </a:xfrm>
          <a:prstGeom prst="rect">
            <a:avLst/>
          </a:prstGeom>
        </p:spPr>
      </p:pic>
      <p:sp>
        <p:nvSpPr>
          <p:cNvPr id="8" name="TextBox 7">
            <a:extLst>
              <a:ext uri="{FF2B5EF4-FFF2-40B4-BE49-F238E27FC236}">
                <a16:creationId xmlns:a16="http://schemas.microsoft.com/office/drawing/2014/main" id="{1EA41DA8-E0AC-2542-E625-041B6913D952}"/>
              </a:ext>
            </a:extLst>
          </p:cNvPr>
          <p:cNvSpPr txBox="1"/>
          <p:nvPr userDrawn="1"/>
        </p:nvSpPr>
        <p:spPr>
          <a:xfrm>
            <a:off x="9591514" y="136295"/>
            <a:ext cx="1564166" cy="257250"/>
          </a:xfrm>
          <a:prstGeom prst="rect">
            <a:avLst/>
          </a:prstGeom>
          <a:noFill/>
        </p:spPr>
        <p:txBody>
          <a:bodyPr wrap="square">
            <a:spAutoFit/>
          </a:bodyPr>
          <a:lstStyle/>
          <a:p>
            <a:pPr marL="0" marR="0">
              <a:lnSpc>
                <a:spcPts val="1100"/>
              </a:lnSpc>
              <a:spcBef>
                <a:spcPts val="0"/>
              </a:spcBef>
              <a:spcAft>
                <a:spcPts val="0"/>
              </a:spcAft>
            </a:pPr>
            <a:r>
              <a:rPr lang="en-US" sz="1800" dirty="0">
                <a:solidFill>
                  <a:srgbClr val="BFBFBF"/>
                </a:solidFill>
                <a:effectLst/>
                <a:latin typeface="Calibri" panose="020F0502020204030204" pitchFamily="34" charset="0"/>
                <a:ea typeface="Times New Roman" panose="02020603050405020304" pitchFamily="18" charset="0"/>
                <a:cs typeface="Times New Roman" panose="02020603050405020304" pitchFamily="18" charset="0"/>
              </a:rPr>
              <a:t>CONFIDENTIAL</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854841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gif"/><Relationship Id="rId5" Type="http://schemas.openxmlformats.org/officeDocument/2006/relationships/image" Target="../media/image7.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hyperlink" Target="mailto:LUNGMAPquestion@crab.org" TargetMode="External"/><Relationship Id="rId2" Type="http://schemas.openxmlformats.org/officeDocument/2006/relationships/hyperlink" Target="mailto:S1900GMedicalQuery@swog.org" TargetMode="External"/><Relationship Id="rId1" Type="http://schemas.openxmlformats.org/officeDocument/2006/relationships/slideLayout" Target="../slideLayouts/slideLayout32.xml"/><Relationship Id="rId4" Type="http://schemas.openxmlformats.org/officeDocument/2006/relationships/hyperlink" Target="mailto:lgildner@swog.or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hyperlink" Target="mailto:LUNGMAPquestion@crab.org" TargetMode="External"/><Relationship Id="rId2" Type="http://schemas.openxmlformats.org/officeDocument/2006/relationships/hyperlink" Target="mailto:S1900FMedicalQuery@swog.org" TargetMode="External"/><Relationship Id="rId1" Type="http://schemas.openxmlformats.org/officeDocument/2006/relationships/slideLayout" Target="../slideLayouts/slideLayout3.xml"/><Relationship Id="rId4" Type="http://schemas.openxmlformats.org/officeDocument/2006/relationships/hyperlink" Target="mailto:jbeeler@swog.org"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hyperlink" Target="mailto:LUNGMAPquestion@crab.org" TargetMode="External"/><Relationship Id="rId2" Type="http://schemas.openxmlformats.org/officeDocument/2006/relationships/hyperlink" Target="mailto:S1800DMedicalQuery@swog.org" TargetMode="External"/><Relationship Id="rId1" Type="http://schemas.openxmlformats.org/officeDocument/2006/relationships/slideLayout" Target="../slideLayouts/slideLayout3.xml"/><Relationship Id="rId4" Type="http://schemas.openxmlformats.org/officeDocument/2006/relationships/hyperlink" Target="mailto:lgildner@swog.org"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jpeg"/></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hyperlink" Target="mailto:LUNGMAPquestion@crab.org" TargetMode="External"/><Relationship Id="rId2" Type="http://schemas.openxmlformats.org/officeDocument/2006/relationships/hyperlink" Target="mailto:S1900EMedicalQuery@swog.org" TargetMode="External"/><Relationship Id="rId1" Type="http://schemas.openxmlformats.org/officeDocument/2006/relationships/slideLayout" Target="../slideLayouts/slideLayout3.xml"/><Relationship Id="rId4" Type="http://schemas.openxmlformats.org/officeDocument/2006/relationships/hyperlink" Target="mailto:jbeeler@swog.org"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8" Type="http://schemas.openxmlformats.org/officeDocument/2006/relationships/hyperlink" Target="mailto:LUNGMAP@swog.org" TargetMode="External"/><Relationship Id="rId13" Type="http://schemas.openxmlformats.org/officeDocument/2006/relationships/image" Target="../media/image1.jpg"/><Relationship Id="rId3" Type="http://schemas.openxmlformats.org/officeDocument/2006/relationships/hyperlink" Target="mailto:LUNGMAPSCC@crab.org" TargetMode="External"/><Relationship Id="rId7" Type="http://schemas.openxmlformats.org/officeDocument/2006/relationships/hyperlink" Target="mailto:Funding@swog.org" TargetMode="External"/><Relationship Id="rId12" Type="http://schemas.openxmlformats.org/officeDocument/2006/relationships/hyperlink" Target="mailto:lungmapAEC@swog.org"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mailto:LUNGMAPQuestion@crab.org" TargetMode="External"/><Relationship Id="rId11" Type="http://schemas.openxmlformats.org/officeDocument/2006/relationships/hyperlink" Target="mailto:S1900FMedicalQuery@swog.org" TargetMode="External"/><Relationship Id="rId5" Type="http://schemas.openxmlformats.org/officeDocument/2006/relationships/hyperlink" Target="mailto:mnorman@swog.org" TargetMode="External"/><Relationship Id="rId10" Type="http://schemas.openxmlformats.org/officeDocument/2006/relationships/hyperlink" Target="mailto:S1800DMedicalQuery@swog.org" TargetMode="External"/><Relationship Id="rId4" Type="http://schemas.openxmlformats.org/officeDocument/2006/relationships/hyperlink" Target="mailto:srice@swog.org" TargetMode="External"/><Relationship Id="rId9" Type="http://schemas.openxmlformats.org/officeDocument/2006/relationships/hyperlink" Target="mailto:S1900EMedicalQuery@swog.org"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37940" y="17892"/>
            <a:ext cx="11516120" cy="6116208"/>
          </a:xfrm>
          <a:prstGeom prst="rect">
            <a:avLst/>
          </a:prstGeom>
          <a:effectLst>
            <a:softEdge rad="12700"/>
          </a:effectLst>
        </p:spPr>
      </p:pic>
      <p:sp>
        <p:nvSpPr>
          <p:cNvPr id="3" name="Subtitle 2"/>
          <p:cNvSpPr>
            <a:spLocks noGrp="1"/>
          </p:cNvSpPr>
          <p:nvPr>
            <p:ph type="subTitle" idx="1"/>
          </p:nvPr>
        </p:nvSpPr>
        <p:spPr>
          <a:xfrm>
            <a:off x="1066800" y="3569150"/>
            <a:ext cx="10058400" cy="1701971"/>
          </a:xfrm>
        </p:spPr>
        <p:txBody>
          <a:bodyPr>
            <a:normAutofit/>
          </a:bodyPr>
          <a:lstStyle/>
          <a:p>
            <a:pPr algn="ctr">
              <a:spcBef>
                <a:spcPts val="0"/>
              </a:spcBef>
            </a:pPr>
            <a:endPar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algn="ctr">
              <a:spcBef>
                <a:spcPts val="0"/>
              </a:spcBef>
            </a:pPr>
            <a:r>
              <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SWOG </a:t>
            </a:r>
            <a:r>
              <a:rPr lang="en-US" sz="1400" b="1" kern="0" dirty="0" err="1">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FAll</a:t>
            </a:r>
            <a:r>
              <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 meeting</a:t>
            </a:r>
          </a:p>
          <a:p>
            <a:pPr algn="ctr">
              <a:spcBef>
                <a:spcPts val="0"/>
              </a:spcBef>
            </a:pPr>
            <a:r>
              <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October 21, 2022</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156" y="5084203"/>
            <a:ext cx="2031528" cy="86297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7939" y="5084203"/>
            <a:ext cx="1024128" cy="1024128"/>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7535" y="5084203"/>
            <a:ext cx="1317665" cy="986167"/>
          </a:xfrm>
          <a:prstGeom prst="rect">
            <a:avLst/>
          </a:prstGeom>
        </p:spPr>
      </p:pic>
      <p:sp>
        <p:nvSpPr>
          <p:cNvPr id="8" name="Rectangle 7">
            <a:extLst>
              <a:ext uri="{FF2B5EF4-FFF2-40B4-BE49-F238E27FC236}">
                <a16:creationId xmlns:a16="http://schemas.microsoft.com/office/drawing/2014/main" id="{9136A2EA-F23C-4ECF-A3B4-5BAF06B23BA4}"/>
              </a:ext>
            </a:extLst>
          </p:cNvPr>
          <p:cNvSpPr/>
          <p:nvPr/>
        </p:nvSpPr>
        <p:spPr>
          <a:xfrm>
            <a:off x="1195259" y="2315336"/>
            <a:ext cx="9653702" cy="112338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Light"/>
                <a:ea typeface="+mn-ea"/>
                <a:cs typeface="+mn-cs"/>
              </a:rPr>
              <a:t>Lung-MAP Update Meeting</a:t>
            </a:r>
          </a:p>
        </p:txBody>
      </p:sp>
      <p:sp>
        <p:nvSpPr>
          <p:cNvPr id="17" name="object 25">
            <a:extLst>
              <a:ext uri="{FF2B5EF4-FFF2-40B4-BE49-F238E27FC236}">
                <a16:creationId xmlns:a16="http://schemas.microsoft.com/office/drawing/2014/main" id="{2DFC2AFB-D674-42B7-ABEE-69E5340AB33E}"/>
              </a:ext>
            </a:extLst>
          </p:cNvPr>
          <p:cNvSpPr/>
          <p:nvPr/>
        </p:nvSpPr>
        <p:spPr>
          <a:xfrm>
            <a:off x="4246153" y="5084203"/>
            <a:ext cx="1066317" cy="862979"/>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5F4FDF1D-9EF8-4C78-844D-F01E7D4D59E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099" name="Picture 3">
            <a:extLst>
              <a:ext uri="{FF2B5EF4-FFF2-40B4-BE49-F238E27FC236}">
                <a16:creationId xmlns:a16="http://schemas.microsoft.com/office/drawing/2014/main" id="{4E3A102D-D24F-4C66-8443-494D99F6A5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156" y="224016"/>
            <a:ext cx="2460310" cy="4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 company name&#10;&#10;Description automatically generated">
            <a:extLst>
              <a:ext uri="{FF2B5EF4-FFF2-40B4-BE49-F238E27FC236}">
                <a16:creationId xmlns:a16="http://schemas.microsoft.com/office/drawing/2014/main" id="{C245DF76-325A-DCDF-70A1-319E3F486231}"/>
              </a:ext>
            </a:extLst>
          </p:cNvPr>
          <p:cNvPicPr>
            <a:picLocks noChangeAspect="1"/>
          </p:cNvPicPr>
          <p:nvPr/>
        </p:nvPicPr>
        <p:blipFill>
          <a:blip r:embed="rId10"/>
          <a:stretch>
            <a:fillRect/>
          </a:stretch>
        </p:blipFill>
        <p:spPr>
          <a:xfrm>
            <a:off x="6769835" y="224016"/>
            <a:ext cx="1381024" cy="889852"/>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2BD9A41-6D3D-9729-28EC-4CE5159D71B3}"/>
              </a:ext>
            </a:extLst>
          </p:cNvPr>
          <p:cNvPicPr>
            <a:picLocks noChangeAspect="1"/>
          </p:cNvPicPr>
          <p:nvPr/>
        </p:nvPicPr>
        <p:blipFill>
          <a:blip r:embed="rId11"/>
          <a:stretch>
            <a:fillRect/>
          </a:stretch>
        </p:blipFill>
        <p:spPr>
          <a:xfrm>
            <a:off x="3972317" y="224016"/>
            <a:ext cx="1764667" cy="717977"/>
          </a:xfrm>
          <a:prstGeom prst="rect">
            <a:avLst/>
          </a:prstGeom>
        </p:spPr>
      </p:pic>
      <p:pic>
        <p:nvPicPr>
          <p:cNvPr id="6" name="Picture 5" descr="Logo&#10;&#10;Description automatically generated">
            <a:extLst>
              <a:ext uri="{FF2B5EF4-FFF2-40B4-BE49-F238E27FC236}">
                <a16:creationId xmlns:a16="http://schemas.microsoft.com/office/drawing/2014/main" id="{77EB2DF2-E550-7557-2171-B79C3B532DAF}"/>
              </a:ext>
            </a:extLst>
          </p:cNvPr>
          <p:cNvPicPr>
            <a:picLocks noChangeAspect="1"/>
          </p:cNvPicPr>
          <p:nvPr/>
        </p:nvPicPr>
        <p:blipFill>
          <a:blip r:embed="rId12"/>
          <a:stretch>
            <a:fillRect/>
          </a:stretch>
        </p:blipFill>
        <p:spPr>
          <a:xfrm>
            <a:off x="9183709" y="224016"/>
            <a:ext cx="1845485" cy="398625"/>
          </a:xfrm>
          <a:prstGeom prst="rect">
            <a:avLst/>
          </a:prstGeom>
        </p:spPr>
      </p:pic>
    </p:spTree>
    <p:extLst>
      <p:ext uri="{BB962C8B-B14F-4D97-AF65-F5344CB8AC3E}">
        <p14:creationId xmlns:p14="http://schemas.microsoft.com/office/powerpoint/2010/main" val="1702799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D76B-34FA-4FA7-8FBF-B2C0AC1E6179}"/>
              </a:ext>
            </a:extLst>
          </p:cNvPr>
          <p:cNvSpPr>
            <a:spLocks noGrp="1"/>
          </p:cNvSpPr>
          <p:nvPr>
            <p:ph type="ctrTitle"/>
          </p:nvPr>
        </p:nvSpPr>
        <p:spPr>
          <a:xfrm>
            <a:off x="393405" y="673888"/>
            <a:ext cx="11334307" cy="3566160"/>
          </a:xfrm>
        </p:spPr>
        <p:txBody>
          <a:bodyPr/>
          <a:lstStyle/>
          <a:p>
            <a:r>
              <a:rPr lang="en-US" dirty="0"/>
              <a:t>Accrual review &amp;</a:t>
            </a:r>
            <a:br>
              <a:rPr lang="en-US" dirty="0"/>
            </a:br>
            <a:r>
              <a:rPr lang="en-US" dirty="0"/>
              <a:t>Future direction for S1800A</a:t>
            </a:r>
          </a:p>
        </p:txBody>
      </p:sp>
      <p:sp>
        <p:nvSpPr>
          <p:cNvPr id="3" name="Subtitle 2">
            <a:extLst>
              <a:ext uri="{FF2B5EF4-FFF2-40B4-BE49-F238E27FC236}">
                <a16:creationId xmlns:a16="http://schemas.microsoft.com/office/drawing/2014/main" id="{72D2DDC6-D3D6-406C-AAAF-F2560B53AC20}"/>
              </a:ext>
            </a:extLst>
          </p:cNvPr>
          <p:cNvSpPr>
            <a:spLocks noGrp="1"/>
          </p:cNvSpPr>
          <p:nvPr>
            <p:ph type="subTitle" idx="1"/>
          </p:nvPr>
        </p:nvSpPr>
        <p:spPr>
          <a:xfrm>
            <a:off x="1066800" y="4396154"/>
            <a:ext cx="10058400" cy="1439859"/>
          </a:xfrm>
        </p:spPr>
        <p:txBody>
          <a:bodyPr>
            <a:normAutofit fontScale="70000" lnSpcReduction="20000"/>
          </a:bodyPr>
          <a:lstStyle/>
          <a:p>
            <a:r>
              <a:rPr lang="en-US" sz="3400" dirty="0"/>
              <a:t>Karen Reckamp, MD, MS</a:t>
            </a:r>
          </a:p>
          <a:p>
            <a:r>
              <a:rPr lang="en-US" dirty="0"/>
              <a:t>LUNGMAP Vice Chair (SWOG)</a:t>
            </a:r>
          </a:p>
          <a:p>
            <a:r>
              <a:rPr lang="en-US" dirty="0"/>
              <a:t>Division Director, Medical Oncology</a:t>
            </a:r>
          </a:p>
          <a:p>
            <a:r>
              <a:rPr lang="en-US" dirty="0"/>
              <a:t>Cedars-Sinai</a:t>
            </a:r>
          </a:p>
        </p:txBody>
      </p:sp>
    </p:spTree>
    <p:extLst>
      <p:ext uri="{BB962C8B-B14F-4D97-AF65-F5344CB8AC3E}">
        <p14:creationId xmlns:p14="http://schemas.microsoft.com/office/powerpoint/2010/main" val="3005232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2C1D87-B6AF-4D6E-8AD9-AB458A2B496C}"/>
              </a:ext>
            </a:extLst>
          </p:cNvPr>
          <p:cNvSpPr>
            <a:spLocks noGrp="1"/>
          </p:cNvSpPr>
          <p:nvPr>
            <p:ph type="title"/>
          </p:nvPr>
        </p:nvSpPr>
        <p:spPr/>
        <p:txBody>
          <a:bodyPr/>
          <a:lstStyle/>
          <a:p>
            <a:r>
              <a:rPr lang="en-US" dirty="0"/>
              <a:t>Lung MAP Accrual (as of September 2022)</a:t>
            </a:r>
          </a:p>
        </p:txBody>
      </p:sp>
      <p:sp>
        <p:nvSpPr>
          <p:cNvPr id="6" name="Content Placeholder 5">
            <a:extLst>
              <a:ext uri="{FF2B5EF4-FFF2-40B4-BE49-F238E27FC236}">
                <a16:creationId xmlns:a16="http://schemas.microsoft.com/office/drawing/2014/main" id="{87033271-542C-40FF-9C1D-B6ADA43D576B}"/>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E38FCDAA-CF48-41E0-9062-531DBEA02106}"/>
              </a:ext>
            </a:extLst>
          </p:cNvPr>
          <p:cNvPicPr>
            <a:picLocks noChangeAspect="1"/>
          </p:cNvPicPr>
          <p:nvPr/>
        </p:nvPicPr>
        <p:blipFill rotWithShape="1">
          <a:blip r:embed="rId2"/>
          <a:srcRect l="13501" t="59186"/>
          <a:stretch/>
        </p:blipFill>
        <p:spPr>
          <a:xfrm>
            <a:off x="5773479" y="2681862"/>
            <a:ext cx="6357562" cy="2712626"/>
          </a:xfrm>
          <a:prstGeom prst="rect">
            <a:avLst/>
          </a:prstGeom>
        </p:spPr>
      </p:pic>
      <p:pic>
        <p:nvPicPr>
          <p:cNvPr id="8" name="Picture 7">
            <a:extLst>
              <a:ext uri="{FF2B5EF4-FFF2-40B4-BE49-F238E27FC236}">
                <a16:creationId xmlns:a16="http://schemas.microsoft.com/office/drawing/2014/main" id="{96E304CA-16FA-4CE3-8E00-46864D400E0D}"/>
              </a:ext>
            </a:extLst>
          </p:cNvPr>
          <p:cNvPicPr>
            <a:picLocks noChangeAspect="1"/>
          </p:cNvPicPr>
          <p:nvPr/>
        </p:nvPicPr>
        <p:blipFill rotWithShape="1">
          <a:blip r:embed="rId2"/>
          <a:srcRect l="14505" t="6253" b="39478"/>
          <a:stretch/>
        </p:blipFill>
        <p:spPr>
          <a:xfrm>
            <a:off x="103491" y="2119594"/>
            <a:ext cx="5691252" cy="3266692"/>
          </a:xfrm>
          <a:prstGeom prst="rect">
            <a:avLst/>
          </a:prstGeom>
        </p:spPr>
      </p:pic>
    </p:spTree>
    <p:extLst>
      <p:ext uri="{BB962C8B-B14F-4D97-AF65-F5344CB8AC3E}">
        <p14:creationId xmlns:p14="http://schemas.microsoft.com/office/powerpoint/2010/main" val="2629888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D76B-34FA-4FA7-8FBF-B2C0AC1E6179}"/>
              </a:ext>
            </a:extLst>
          </p:cNvPr>
          <p:cNvSpPr>
            <a:spLocks noGrp="1"/>
          </p:cNvSpPr>
          <p:nvPr>
            <p:ph type="ctrTitle"/>
          </p:nvPr>
        </p:nvSpPr>
        <p:spPr>
          <a:xfrm>
            <a:off x="393405" y="673888"/>
            <a:ext cx="11334307" cy="3566160"/>
          </a:xfrm>
        </p:spPr>
        <p:txBody>
          <a:bodyPr/>
          <a:lstStyle/>
          <a:p>
            <a:r>
              <a:rPr lang="en-US" dirty="0"/>
              <a:t>Future direction for S1800A</a:t>
            </a:r>
          </a:p>
        </p:txBody>
      </p:sp>
    </p:spTree>
    <p:extLst>
      <p:ext uri="{BB962C8B-B14F-4D97-AF65-F5344CB8AC3E}">
        <p14:creationId xmlns:p14="http://schemas.microsoft.com/office/powerpoint/2010/main" val="497700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FF45-B43B-449F-A94E-0B13C8D6F108}"/>
              </a:ext>
            </a:extLst>
          </p:cNvPr>
          <p:cNvSpPr>
            <a:spLocks noGrp="1"/>
          </p:cNvSpPr>
          <p:nvPr>
            <p:ph type="title"/>
          </p:nvPr>
        </p:nvSpPr>
        <p:spPr>
          <a:xfrm>
            <a:off x="640080" y="6784"/>
            <a:ext cx="10972800" cy="1371600"/>
          </a:xfrm>
        </p:spPr>
        <p:txBody>
          <a:bodyPr/>
          <a:lstStyle/>
          <a:p>
            <a:r>
              <a:rPr lang="en-US" dirty="0"/>
              <a:t>S1800A—Overall survival</a:t>
            </a:r>
          </a:p>
        </p:txBody>
      </p:sp>
      <p:pic>
        <p:nvPicPr>
          <p:cNvPr id="4" name="Content Placeholder 3" descr="Graphical user interface, chart&#10;&#10;Description automatically generated">
            <a:extLst>
              <a:ext uri="{FF2B5EF4-FFF2-40B4-BE49-F238E27FC236}">
                <a16:creationId xmlns:a16="http://schemas.microsoft.com/office/drawing/2014/main" id="{23783249-026D-486F-90C7-6121E7EB73A5}"/>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b="4361"/>
          <a:stretch/>
        </p:blipFill>
        <p:spPr>
          <a:xfrm>
            <a:off x="152467" y="1478412"/>
            <a:ext cx="6605019" cy="4594142"/>
          </a:xfrm>
        </p:spPr>
      </p:pic>
      <p:sp>
        <p:nvSpPr>
          <p:cNvPr id="12" name="TextBox 11">
            <a:extLst>
              <a:ext uri="{FF2B5EF4-FFF2-40B4-BE49-F238E27FC236}">
                <a16:creationId xmlns:a16="http://schemas.microsoft.com/office/drawing/2014/main" id="{F012E244-B0B8-4E21-97EC-C7A08EE13B2E}"/>
              </a:ext>
            </a:extLst>
          </p:cNvPr>
          <p:cNvSpPr txBox="1"/>
          <p:nvPr/>
        </p:nvSpPr>
        <p:spPr>
          <a:xfrm>
            <a:off x="7847133" y="4157221"/>
            <a:ext cx="3653567" cy="1661167"/>
          </a:xfrm>
          <a:prstGeom prst="rect">
            <a:avLst/>
          </a:prstGeom>
          <a:solidFill>
            <a:schemeClr val="accent1">
              <a:lumMod val="20000"/>
              <a:lumOff val="80000"/>
            </a:schemeClr>
          </a:solidFill>
          <a:ln>
            <a:noFill/>
          </a:ln>
        </p:spPr>
        <p:txBody>
          <a:bodyPr wrap="non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a:ea typeface="+mn-ea"/>
                <a:cs typeface="+mn-cs"/>
              </a:rPr>
              <a:t>Standard of care therapy received</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Docetaxel + Ramucirumab (n = 45)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Docetaxel (n = 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Gemcitabine (n = 12)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Pemetrexed (n =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No treatment (n = 6)</a:t>
            </a:r>
          </a:p>
        </p:txBody>
      </p:sp>
      <p:sp>
        <p:nvSpPr>
          <p:cNvPr id="13" name="Rectangle 12">
            <a:extLst>
              <a:ext uri="{FF2B5EF4-FFF2-40B4-BE49-F238E27FC236}">
                <a16:creationId xmlns:a16="http://schemas.microsoft.com/office/drawing/2014/main" id="{A96FDD6A-3A1D-4303-94F0-090F21C4BADB}"/>
              </a:ext>
            </a:extLst>
          </p:cNvPr>
          <p:cNvSpPr/>
          <p:nvPr/>
        </p:nvSpPr>
        <p:spPr>
          <a:xfrm>
            <a:off x="8154188" y="4440024"/>
            <a:ext cx="3312900" cy="25452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39856BE4-26A9-4149-B2E4-07901358CB00}"/>
              </a:ext>
            </a:extLst>
          </p:cNvPr>
          <p:cNvSpPr txBox="1"/>
          <p:nvPr/>
        </p:nvSpPr>
        <p:spPr>
          <a:xfrm>
            <a:off x="9474845" y="6060721"/>
            <a:ext cx="26244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Reckamp KL et al ASCO 2022; J Clin Oncol 2022</a:t>
            </a:r>
          </a:p>
        </p:txBody>
      </p:sp>
      <p:sp>
        <p:nvSpPr>
          <p:cNvPr id="3" name="Content Placeholder 7">
            <a:extLst>
              <a:ext uri="{FF2B5EF4-FFF2-40B4-BE49-F238E27FC236}">
                <a16:creationId xmlns:a16="http://schemas.microsoft.com/office/drawing/2014/main" id="{ADA4A791-7980-07D8-3A31-CF36CF507FE2}"/>
              </a:ext>
            </a:extLst>
          </p:cNvPr>
          <p:cNvSpPr txBox="1">
            <a:spLocks/>
          </p:cNvSpPr>
          <p:nvPr/>
        </p:nvSpPr>
        <p:spPr>
          <a:xfrm>
            <a:off x="7504771" y="1478411"/>
            <a:ext cx="4413168" cy="4739403"/>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 0.69; SLR p-value 0.05</a:t>
            </a:r>
          </a:p>
          <a:p>
            <a:pPr marL="342900" marR="0" lvl="0" indent="-342900" algn="l" defTabSz="914400" rtl="0" eaLnBrk="1" fontAlgn="auto" latinLnBrk="0" hangingPunct="1">
              <a:lnSpc>
                <a:spcPct val="100000"/>
              </a:lnSpc>
              <a:spcBef>
                <a:spcPts val="1000"/>
              </a:spcBef>
              <a:spcAft>
                <a:spcPts val="0"/>
              </a:spcAft>
              <a:buClr>
                <a:prstClr val="white"/>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
                <a:prstClr val="white"/>
              </a:buClr>
              <a:buSzTx/>
              <a:buFont typeface="Arial" panose="020B0604020202020204" pitchFamily="34" charset="0"/>
              <a:buChar char="•"/>
              <a:tabLst/>
              <a:defRPr/>
            </a:pPr>
            <a:endParaRPr lang="en-US" dirty="0">
              <a:solidFill>
                <a:prstClr val="black"/>
              </a:solidFill>
            </a:endParaRPr>
          </a:p>
          <a:p>
            <a:pPr marL="342900" marR="0" lvl="0" indent="-342900" algn="l" defTabSz="914400" rtl="0" eaLnBrk="1" fontAlgn="auto" latinLnBrk="0" hangingPunct="1">
              <a:lnSpc>
                <a:spcPct val="100000"/>
              </a:lnSpc>
              <a:spcBef>
                <a:spcPts val="1000"/>
              </a:spcBef>
              <a:spcAft>
                <a:spcPts val="0"/>
              </a:spcAft>
              <a:buClr>
                <a:prstClr val="white"/>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OS for RP 14.5 months v. SOC 11.6 months</a:t>
            </a:r>
          </a:p>
          <a:p>
            <a:pPr marL="342900" marR="0" lvl="0" indent="-342900" algn="l" defTabSz="914400" rtl="0" eaLnBrk="1" fontAlgn="auto" latinLnBrk="0" hangingPunct="1">
              <a:lnSpc>
                <a:spcPct val="100000"/>
              </a:lnSpc>
              <a:spcBef>
                <a:spcPts val="1000"/>
              </a:spcBef>
              <a:spcAft>
                <a:spcPts val="0"/>
              </a:spcAft>
              <a:buClr>
                <a:prstClr val="white"/>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3751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FF45-B43B-449F-A94E-0B13C8D6F108}"/>
              </a:ext>
            </a:extLst>
          </p:cNvPr>
          <p:cNvSpPr>
            <a:spLocks noGrp="1"/>
          </p:cNvSpPr>
          <p:nvPr>
            <p:ph type="title"/>
          </p:nvPr>
        </p:nvSpPr>
        <p:spPr>
          <a:xfrm>
            <a:off x="716390" y="4507"/>
            <a:ext cx="10972800" cy="1371600"/>
          </a:xfrm>
        </p:spPr>
        <p:txBody>
          <a:bodyPr/>
          <a:lstStyle/>
          <a:p>
            <a:r>
              <a:rPr lang="en-US" dirty="0"/>
              <a:t>S1800A Overall survival—subgroup analysis</a:t>
            </a:r>
          </a:p>
        </p:txBody>
      </p:sp>
      <p:sp>
        <p:nvSpPr>
          <p:cNvPr id="8" name="Content Placeholder 7">
            <a:extLst>
              <a:ext uri="{FF2B5EF4-FFF2-40B4-BE49-F238E27FC236}">
                <a16:creationId xmlns:a16="http://schemas.microsoft.com/office/drawing/2014/main" id="{EEE4293E-5637-4FC8-93E5-5D594ED497D3}"/>
              </a:ext>
            </a:extLst>
          </p:cNvPr>
          <p:cNvSpPr>
            <a:spLocks noGrp="1"/>
          </p:cNvSpPr>
          <p:nvPr>
            <p:ph sz="quarter" idx="13"/>
          </p:nvPr>
        </p:nvSpPr>
        <p:spPr>
          <a:xfrm>
            <a:off x="7689889" y="1600200"/>
            <a:ext cx="4624251" cy="4023360"/>
          </a:xfrm>
        </p:spPr>
        <p:txBody>
          <a:bodyPr/>
          <a:lstStyle/>
          <a:p>
            <a:r>
              <a:rPr lang="en-US" dirty="0"/>
              <a:t>All subgroup HRs &lt; 1</a:t>
            </a:r>
          </a:p>
          <a:p>
            <a:r>
              <a:rPr lang="en-US" dirty="0"/>
              <a:t>HRs by PD-L1 does not appear to vary</a:t>
            </a:r>
          </a:p>
          <a:p>
            <a:r>
              <a:rPr lang="en-US" dirty="0"/>
              <a:t>Pronounced benefit in SCC/mixed histology</a:t>
            </a:r>
          </a:p>
          <a:p>
            <a:r>
              <a:rPr lang="en-US" dirty="0"/>
              <a:t>Benefit seen with PS 0 and 1</a:t>
            </a:r>
          </a:p>
          <a:p>
            <a:r>
              <a:rPr lang="en-US" dirty="0"/>
              <a:t>Co-mutations did not affect OS improvement</a:t>
            </a:r>
          </a:p>
        </p:txBody>
      </p:sp>
      <p:pic>
        <p:nvPicPr>
          <p:cNvPr id="13" name="Content Placeholder 6" descr="Text&#10;&#10;Description automatically generated">
            <a:extLst>
              <a:ext uri="{FF2B5EF4-FFF2-40B4-BE49-F238E27FC236}">
                <a16:creationId xmlns:a16="http://schemas.microsoft.com/office/drawing/2014/main" id="{A253009F-1AA0-4292-B6C7-89F3E05271E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333" t="10830" r="6553" b="5924"/>
          <a:stretch/>
        </p:blipFill>
        <p:spPr>
          <a:xfrm>
            <a:off x="452461" y="1371601"/>
            <a:ext cx="6429618" cy="4683302"/>
          </a:xfrm>
          <a:prstGeom prst="rect">
            <a:avLst/>
          </a:prstGeom>
          <a:solidFill>
            <a:srgbClr val="002060"/>
          </a:solidFill>
        </p:spPr>
      </p:pic>
      <p:sp>
        <p:nvSpPr>
          <p:cNvPr id="3" name="Arrow: Right 2">
            <a:extLst>
              <a:ext uri="{FF2B5EF4-FFF2-40B4-BE49-F238E27FC236}">
                <a16:creationId xmlns:a16="http://schemas.microsoft.com/office/drawing/2014/main" id="{1FA7904A-C7DA-45AB-8B32-840C00671F96}"/>
              </a:ext>
            </a:extLst>
          </p:cNvPr>
          <p:cNvSpPr/>
          <p:nvPr/>
        </p:nvSpPr>
        <p:spPr>
          <a:xfrm>
            <a:off x="525686" y="2198859"/>
            <a:ext cx="358171" cy="216817"/>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Arrow: Right 13">
            <a:extLst>
              <a:ext uri="{FF2B5EF4-FFF2-40B4-BE49-F238E27FC236}">
                <a16:creationId xmlns:a16="http://schemas.microsoft.com/office/drawing/2014/main" id="{417826CC-EA86-41AC-8CFF-F0109F1DF905}"/>
              </a:ext>
            </a:extLst>
          </p:cNvPr>
          <p:cNvSpPr/>
          <p:nvPr/>
        </p:nvSpPr>
        <p:spPr>
          <a:xfrm>
            <a:off x="553832" y="4050075"/>
            <a:ext cx="358171" cy="216817"/>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Arrow: Right 14">
            <a:extLst>
              <a:ext uri="{FF2B5EF4-FFF2-40B4-BE49-F238E27FC236}">
                <a16:creationId xmlns:a16="http://schemas.microsoft.com/office/drawing/2014/main" id="{712CB828-43BB-4EF9-B64B-4E3BCA7EFAD2}"/>
              </a:ext>
            </a:extLst>
          </p:cNvPr>
          <p:cNvSpPr/>
          <p:nvPr/>
        </p:nvSpPr>
        <p:spPr>
          <a:xfrm>
            <a:off x="591623" y="4621269"/>
            <a:ext cx="358171" cy="216817"/>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Left Brace 3">
            <a:extLst>
              <a:ext uri="{FF2B5EF4-FFF2-40B4-BE49-F238E27FC236}">
                <a16:creationId xmlns:a16="http://schemas.microsoft.com/office/drawing/2014/main" id="{2CB9AD68-7DC2-4EA9-8FC0-A961C422B4C2}"/>
              </a:ext>
            </a:extLst>
          </p:cNvPr>
          <p:cNvSpPr/>
          <p:nvPr/>
        </p:nvSpPr>
        <p:spPr>
          <a:xfrm>
            <a:off x="716390" y="2446800"/>
            <a:ext cx="179086" cy="784196"/>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Left Brace 5">
            <a:extLst>
              <a:ext uri="{FF2B5EF4-FFF2-40B4-BE49-F238E27FC236}">
                <a16:creationId xmlns:a16="http://schemas.microsoft.com/office/drawing/2014/main" id="{B07DCFCC-F7AB-4825-B890-774598AA81BD}"/>
              </a:ext>
            </a:extLst>
          </p:cNvPr>
          <p:cNvSpPr/>
          <p:nvPr/>
        </p:nvSpPr>
        <p:spPr>
          <a:xfrm>
            <a:off x="770708" y="5022619"/>
            <a:ext cx="113073" cy="339687"/>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2828F461-13E3-4F57-A894-52EB436CD4D9}"/>
              </a:ext>
            </a:extLst>
          </p:cNvPr>
          <p:cNvSpPr txBox="1"/>
          <p:nvPr/>
        </p:nvSpPr>
        <p:spPr>
          <a:xfrm>
            <a:off x="9474845" y="6060721"/>
            <a:ext cx="26244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Reckamp KL et al ASCO 2022; J Clin Oncol 2022</a:t>
            </a:r>
          </a:p>
        </p:txBody>
      </p:sp>
    </p:spTree>
    <p:extLst>
      <p:ext uri="{BB962C8B-B14F-4D97-AF65-F5344CB8AC3E}">
        <p14:creationId xmlns:p14="http://schemas.microsoft.com/office/powerpoint/2010/main" val="1454698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5E100BD2-82EB-5241-BE88-C8232389132C}"/>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itle 4">
            <a:extLst>
              <a:ext uri="{FF2B5EF4-FFF2-40B4-BE49-F238E27FC236}">
                <a16:creationId xmlns:a16="http://schemas.microsoft.com/office/drawing/2014/main" id="{C208E470-AF4B-4EEC-AB65-9EC23D44B57E}"/>
              </a:ext>
            </a:extLst>
          </p:cNvPr>
          <p:cNvSpPr txBox="1">
            <a:spLocks/>
          </p:cNvSpPr>
          <p:nvPr/>
        </p:nvSpPr>
        <p:spPr>
          <a:xfrm>
            <a:off x="623122" y="154027"/>
            <a:ext cx="10986808" cy="1208120"/>
          </a:xfrm>
          <a:prstGeom prst="rect">
            <a:avLst/>
          </a:prstGeom>
          <a:noFill/>
        </p:spPr>
        <p:txBody>
          <a:bodyPr vert="horz" lIns="0" tIns="0" rIns="0" bIns="0" rtlCol="0" anchor="ctr">
            <a:normAutofit/>
          </a:bodyPr>
          <a:lstStyle>
            <a:lvl1pPr algn="l" defTabSz="1828800" rtl="0" eaLnBrk="1" latinLnBrk="0" hangingPunct="1">
              <a:lnSpc>
                <a:spcPct val="90000"/>
              </a:lnSpc>
              <a:spcBef>
                <a:spcPct val="0"/>
              </a:spcBef>
              <a:buNone/>
              <a:defRPr sz="7200" b="1" i="0" kern="1200" baseline="0">
                <a:solidFill>
                  <a:schemeClr val="tx1"/>
                </a:solidFill>
                <a:latin typeface="+mj-lt"/>
                <a:ea typeface="+mj-ea"/>
                <a:cs typeface="+mj-cs"/>
              </a:defRPr>
            </a:lvl1pPr>
          </a:lstStyle>
          <a:p>
            <a:pPr marL="0" marR="0" lvl="0" indent="0" algn="l" defTabSz="1828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j-ea"/>
                <a:cs typeface="+mj-cs"/>
              </a:rPr>
              <a:t>S1800A Safety summary—Percentage of patients with Grade 3-5 AEs</a:t>
            </a:r>
          </a:p>
        </p:txBody>
      </p:sp>
      <p:grpSp>
        <p:nvGrpSpPr>
          <p:cNvPr id="10" name="Group 9">
            <a:extLst>
              <a:ext uri="{FF2B5EF4-FFF2-40B4-BE49-F238E27FC236}">
                <a16:creationId xmlns:a16="http://schemas.microsoft.com/office/drawing/2014/main" id="{5DB9E416-4183-401A-96B1-F4C8A6E4C71D}"/>
              </a:ext>
            </a:extLst>
          </p:cNvPr>
          <p:cNvGrpSpPr/>
          <p:nvPr/>
        </p:nvGrpSpPr>
        <p:grpSpPr>
          <a:xfrm>
            <a:off x="42477" y="1584569"/>
            <a:ext cx="6543675" cy="4166754"/>
            <a:chOff x="857250" y="886692"/>
            <a:chExt cx="7431720" cy="4656858"/>
          </a:xfrm>
        </p:grpSpPr>
        <p:graphicFrame>
          <p:nvGraphicFramePr>
            <p:cNvPr id="15" name="Chart 14">
              <a:extLst>
                <a:ext uri="{FF2B5EF4-FFF2-40B4-BE49-F238E27FC236}">
                  <a16:creationId xmlns:a16="http://schemas.microsoft.com/office/drawing/2014/main" id="{2260EDFB-FDD2-4595-AFDD-7C0B66175542}"/>
                </a:ext>
              </a:extLst>
            </p:cNvPr>
            <p:cNvGraphicFramePr>
              <a:graphicFrameLocks/>
            </p:cNvGraphicFramePr>
            <p:nvPr/>
          </p:nvGraphicFramePr>
          <p:xfrm>
            <a:off x="1516695" y="1123090"/>
            <a:ext cx="6772275" cy="442046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14FADEB6-6773-4A39-8506-E77865CF3A56}"/>
                </a:ext>
              </a:extLst>
            </p:cNvPr>
            <p:cNvSpPr txBox="1"/>
            <p:nvPr/>
          </p:nvSpPr>
          <p:spPr>
            <a:xfrm>
              <a:off x="857250" y="886692"/>
              <a:ext cx="3468652" cy="7223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Ramucirumab/Pembrolizumab</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2DB20049-C9F3-4CDE-BD86-BBE7E8F0CADC}"/>
                </a:ext>
              </a:extLst>
            </p:cNvPr>
            <p:cNvSpPr txBox="1"/>
            <p:nvPr/>
          </p:nvSpPr>
          <p:spPr>
            <a:xfrm>
              <a:off x="962025" y="2886329"/>
              <a:ext cx="1712407" cy="7223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Standard Care</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A177A8A6-8743-40BA-B587-882721291982}"/>
              </a:ext>
            </a:extLst>
          </p:cNvPr>
          <p:cNvSpPr txBox="1"/>
          <p:nvPr/>
        </p:nvSpPr>
        <p:spPr>
          <a:xfrm>
            <a:off x="8136570" y="1596370"/>
            <a:ext cx="5357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SoC</a:t>
            </a:r>
          </a:p>
        </p:txBody>
      </p:sp>
      <p:sp>
        <p:nvSpPr>
          <p:cNvPr id="20" name="TextBox 19">
            <a:extLst>
              <a:ext uri="{FF2B5EF4-FFF2-40B4-BE49-F238E27FC236}">
                <a16:creationId xmlns:a16="http://schemas.microsoft.com/office/drawing/2014/main" id="{4FF3E403-BA09-4313-BF14-CC6D14CBEB62}"/>
              </a:ext>
            </a:extLst>
          </p:cNvPr>
          <p:cNvSpPr txBox="1"/>
          <p:nvPr/>
        </p:nvSpPr>
        <p:spPr>
          <a:xfrm>
            <a:off x="10035375" y="1590994"/>
            <a:ext cx="4283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RP</a:t>
            </a:r>
          </a:p>
        </p:txBody>
      </p:sp>
      <p:sp>
        <p:nvSpPr>
          <p:cNvPr id="21" name="TextBox 20">
            <a:extLst>
              <a:ext uri="{FF2B5EF4-FFF2-40B4-BE49-F238E27FC236}">
                <a16:creationId xmlns:a16="http://schemas.microsoft.com/office/drawing/2014/main" id="{3912DEF0-43DE-481E-A7EF-0397EF536A44}"/>
              </a:ext>
            </a:extLst>
          </p:cNvPr>
          <p:cNvSpPr txBox="1"/>
          <p:nvPr/>
        </p:nvSpPr>
        <p:spPr>
          <a:xfrm>
            <a:off x="6734891" y="5216808"/>
            <a:ext cx="5330122" cy="723275"/>
          </a:xfrm>
          <a:prstGeom prst="rect">
            <a:avLst/>
          </a:prstGeom>
          <a:noFill/>
          <a:ln w="38100">
            <a:solidFill>
              <a:schemeClr val="accent1">
                <a:lumMod val="40000"/>
                <a:lumOff val="60000"/>
              </a:schemeClr>
            </a:solidFill>
          </a:ln>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Grade ≥3 TRAEs: 42% on RP; 60% on SOC</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Nine (31%) Grade 3–5 </a:t>
            </a:r>
            <a:r>
              <a:rPr kumimoji="0" lang="en-US" sz="18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irAEs</a:t>
            </a:r>
            <a:r>
              <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on RP</a:t>
            </a:r>
          </a:p>
        </p:txBody>
      </p:sp>
      <p:pic>
        <p:nvPicPr>
          <p:cNvPr id="3" name="Picture 2">
            <a:extLst>
              <a:ext uri="{FF2B5EF4-FFF2-40B4-BE49-F238E27FC236}">
                <a16:creationId xmlns:a16="http://schemas.microsoft.com/office/drawing/2014/main" id="{9AB19BAA-0904-4C6C-BBED-BFCF1E3B15ED}"/>
              </a:ext>
            </a:extLst>
          </p:cNvPr>
          <p:cNvPicPr>
            <a:picLocks noChangeAspect="1"/>
          </p:cNvPicPr>
          <p:nvPr/>
        </p:nvPicPr>
        <p:blipFill>
          <a:blip r:embed="rId4"/>
          <a:stretch>
            <a:fillRect/>
          </a:stretch>
        </p:blipFill>
        <p:spPr>
          <a:xfrm>
            <a:off x="6480596" y="1933575"/>
            <a:ext cx="5669100" cy="2923333"/>
          </a:xfrm>
          <a:prstGeom prst="rect">
            <a:avLst/>
          </a:prstGeom>
        </p:spPr>
      </p:pic>
      <p:sp>
        <p:nvSpPr>
          <p:cNvPr id="18" name="Rectangle 17">
            <a:extLst>
              <a:ext uri="{FF2B5EF4-FFF2-40B4-BE49-F238E27FC236}">
                <a16:creationId xmlns:a16="http://schemas.microsoft.com/office/drawing/2014/main" id="{F2E5AD7A-1B5A-49A5-A763-4A5D819F7CF5}"/>
              </a:ext>
            </a:extLst>
          </p:cNvPr>
          <p:cNvSpPr/>
          <p:nvPr/>
        </p:nvSpPr>
        <p:spPr>
          <a:xfrm>
            <a:off x="7943171" y="2945424"/>
            <a:ext cx="3442866" cy="14760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C1DF1CEA-FD8C-4AEE-91AE-C844D22B1BF2}"/>
              </a:ext>
            </a:extLst>
          </p:cNvPr>
          <p:cNvSpPr txBox="1"/>
          <p:nvPr/>
        </p:nvSpPr>
        <p:spPr>
          <a:xfrm>
            <a:off x="9474845" y="6060721"/>
            <a:ext cx="26244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Reckamp KL et al ASCO 2022; J Clin Oncol 2022</a:t>
            </a:r>
          </a:p>
        </p:txBody>
      </p:sp>
    </p:spTree>
    <p:extLst>
      <p:ext uri="{BB962C8B-B14F-4D97-AF65-F5344CB8AC3E}">
        <p14:creationId xmlns:p14="http://schemas.microsoft.com/office/powerpoint/2010/main" val="930811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15671D7A-9D53-4165-99E4-EA317D81B03E}"/>
              </a:ext>
            </a:extLst>
          </p:cNvPr>
          <p:cNvSpPr>
            <a:spLocks noGrp="1"/>
          </p:cNvSpPr>
          <p:nvPr>
            <p:ph type="title"/>
          </p:nvPr>
        </p:nvSpPr>
        <p:spPr/>
        <p:txBody>
          <a:bodyPr/>
          <a:lstStyle/>
          <a:p>
            <a:pPr eaLnBrk="1" hangingPunct="1"/>
            <a:r>
              <a:rPr lang="en-US" altLang="en-US" dirty="0"/>
              <a:t>Phase III Rationale</a:t>
            </a:r>
          </a:p>
        </p:txBody>
      </p:sp>
      <p:sp>
        <p:nvSpPr>
          <p:cNvPr id="4" name="Content Placeholder 2">
            <a:extLst>
              <a:ext uri="{FF2B5EF4-FFF2-40B4-BE49-F238E27FC236}">
                <a16:creationId xmlns:a16="http://schemas.microsoft.com/office/drawing/2014/main" id="{28A5F33D-D43E-EEAF-C75F-9E43C60E599A}"/>
              </a:ext>
            </a:extLst>
          </p:cNvPr>
          <p:cNvSpPr txBox="1">
            <a:spLocks/>
          </p:cNvSpPr>
          <p:nvPr/>
        </p:nvSpPr>
        <p:spPr>
          <a:xfrm>
            <a:off x="1752600" y="1617946"/>
            <a:ext cx="8686800" cy="4351337"/>
          </a:xfrm>
          <a:prstGeom prst="rect">
            <a:avLst/>
          </a:prstGeom>
        </p:spPr>
        <p:txBody>
          <a:bodyPr vert="horz" lIns="0" tIns="45720" rIns="0" bIns="45720" rtlCol="0">
            <a:normAutofit fontScale="92500" lnSpcReduction="20000"/>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en-US" sz="2400"/>
              <a:t>Springboard from Lung MAP and unique partnership with FDA to provide a platform for NCTN to perform registrational trials in collaboration with industry.</a:t>
            </a:r>
          </a:p>
          <a:p>
            <a:r>
              <a:rPr lang="en-US" altLang="en-US" sz="2400"/>
              <a:t>Effective therapy following frontline ICI for NSCLC is needed with limited FDA-approved options.</a:t>
            </a:r>
          </a:p>
          <a:p>
            <a:r>
              <a:rPr lang="en-US" altLang="en-US" sz="2400"/>
              <a:t>We propose a pragmatic clinical trial design to promote diversity and inclusion in clinical trials. </a:t>
            </a:r>
          </a:p>
          <a:p>
            <a:r>
              <a:rPr lang="en-US" altLang="en-US" sz="2400"/>
              <a:t>The aim of the trial is to validate the improvement in overall survival demonstrated in S1800A.</a:t>
            </a:r>
          </a:p>
          <a:p>
            <a:r>
              <a:rPr lang="en-US" altLang="en-US" sz="2400"/>
              <a:t>The purpose is to empower investigators to treat patients as would be done in real world practice.</a:t>
            </a:r>
          </a:p>
          <a:p>
            <a:r>
              <a:rPr lang="en-US" altLang="en-US" sz="2400"/>
              <a:t>The design is novel and potentially paradigm-changing to decrease barriers to enrollment and minimize the data collection burden.</a:t>
            </a:r>
            <a:endParaRPr lang="en-US" alt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795A3EE9-DB69-48DE-BFAF-3A58CC2B6AA6}"/>
              </a:ext>
            </a:extLst>
          </p:cNvPr>
          <p:cNvSpPr>
            <a:spLocks noGrp="1"/>
          </p:cNvSpPr>
          <p:nvPr>
            <p:ph type="title"/>
          </p:nvPr>
        </p:nvSpPr>
        <p:spPr>
          <a:xfrm>
            <a:off x="1050084" y="-361928"/>
            <a:ext cx="10145137" cy="1143000"/>
          </a:xfrm>
        </p:spPr>
        <p:txBody>
          <a:bodyPr>
            <a:normAutofit fontScale="90000"/>
          </a:bodyPr>
          <a:lstStyle/>
          <a:p>
            <a:pPr eaLnBrk="1" hangingPunct="1"/>
            <a:r>
              <a:rPr lang="en-US" altLang="en-US" dirty="0"/>
              <a:t>S2302 Project </a:t>
            </a:r>
            <a:r>
              <a:rPr lang="en-US" altLang="en-US" dirty="0" err="1"/>
              <a:t>Pragmatica</a:t>
            </a:r>
            <a:r>
              <a:rPr lang="en-US" altLang="en-US" dirty="0"/>
              <a:t> Treatment/Schema</a:t>
            </a:r>
          </a:p>
        </p:txBody>
      </p:sp>
      <p:cxnSp>
        <p:nvCxnSpPr>
          <p:cNvPr id="18" name="Straight Arrow Connector 17">
            <a:extLst>
              <a:ext uri="{FF2B5EF4-FFF2-40B4-BE49-F238E27FC236}">
                <a16:creationId xmlns:a16="http://schemas.microsoft.com/office/drawing/2014/main" id="{26E01BCC-B133-4CF2-B0D7-ED27E420E936}"/>
              </a:ext>
            </a:extLst>
          </p:cNvPr>
          <p:cNvCxnSpPr>
            <a:cxnSpLocks/>
          </p:cNvCxnSpPr>
          <p:nvPr/>
        </p:nvCxnSpPr>
        <p:spPr>
          <a:xfrm>
            <a:off x="6781801" y="4439853"/>
            <a:ext cx="1108075" cy="219075"/>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C968A03-EB63-470A-85FE-CDA7BE1DA2E4}"/>
              </a:ext>
            </a:extLst>
          </p:cNvPr>
          <p:cNvCxnSpPr>
            <a:cxnSpLocks/>
          </p:cNvCxnSpPr>
          <p:nvPr/>
        </p:nvCxnSpPr>
        <p:spPr>
          <a:xfrm flipH="1">
            <a:off x="4191000" y="4390640"/>
            <a:ext cx="1181100" cy="257175"/>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74" name="Title 1">
            <a:extLst>
              <a:ext uri="{FF2B5EF4-FFF2-40B4-BE49-F238E27FC236}">
                <a16:creationId xmlns:a16="http://schemas.microsoft.com/office/drawing/2014/main" id="{D83619CF-4814-4117-BBDA-757651DF832A}"/>
              </a:ext>
            </a:extLst>
          </p:cNvPr>
          <p:cNvSpPr txBox="1">
            <a:spLocks noChangeArrowheads="1"/>
          </p:cNvSpPr>
          <p:nvPr/>
        </p:nvSpPr>
        <p:spPr bwMode="auto">
          <a:xfrm>
            <a:off x="477847" y="997109"/>
            <a:ext cx="11250069"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tabLst>
                <a:tab pos="3200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3200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3200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3200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3200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200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200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200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200400" algn="l"/>
              </a:tabLst>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tab pos="3200400" algn="l"/>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PROSPECTIVE RANDOMIZED STUDY OF RAMUCIRUMAB (NSC 749128) PLUS PEMBROLIZUMAB (MK-3475; NSC 776864) VERSUS STANDARD OF CARE FOR PARTICIPANTS PREVIOUSLY TREATED WITH IMMUNOTHERAPY FOR STAGE IV OR RECURRENT NON-SMALL CELL LUNG CANCER</a:t>
            </a:r>
          </a:p>
        </p:txBody>
      </p:sp>
      <p:sp>
        <p:nvSpPr>
          <p:cNvPr id="22" name="Oval 21">
            <a:extLst>
              <a:ext uri="{FF2B5EF4-FFF2-40B4-BE49-F238E27FC236}">
                <a16:creationId xmlns:a16="http://schemas.microsoft.com/office/drawing/2014/main" id="{0B10F235-451E-4AFD-BB16-728416DA885E}"/>
              </a:ext>
            </a:extLst>
          </p:cNvPr>
          <p:cNvSpPr/>
          <p:nvPr/>
        </p:nvSpPr>
        <p:spPr>
          <a:xfrm>
            <a:off x="5097464" y="3914390"/>
            <a:ext cx="1989137" cy="461963"/>
          </a:xfrm>
          <a:prstGeom prst="ellipse">
            <a:avLst/>
          </a:prstGeom>
          <a:solidFill>
            <a:schemeClr val="accent6">
              <a:lumMod val="40000"/>
              <a:lumOff val="60000"/>
            </a:schemeClr>
          </a:solidFill>
          <a:ln w="28575">
            <a:solidFill>
              <a:srgbClr val="B1D92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Randomization</a:t>
            </a:r>
          </a:p>
        </p:txBody>
      </p:sp>
      <p:sp>
        <p:nvSpPr>
          <p:cNvPr id="23" name="Rectangle 22">
            <a:extLst>
              <a:ext uri="{FF2B5EF4-FFF2-40B4-BE49-F238E27FC236}">
                <a16:creationId xmlns:a16="http://schemas.microsoft.com/office/drawing/2014/main" id="{B8E9A5A0-19B6-453F-9F57-9962871E5F0A}"/>
              </a:ext>
            </a:extLst>
          </p:cNvPr>
          <p:cNvSpPr/>
          <p:nvPr/>
        </p:nvSpPr>
        <p:spPr>
          <a:xfrm>
            <a:off x="1841442" y="4808153"/>
            <a:ext cx="2740025" cy="1309687"/>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lumMod val="75000"/>
                    <a:lumOff val="25000"/>
                  </a:prstClr>
                </a:solidFill>
                <a:effectLst/>
                <a:uLnTx/>
                <a:uFillTx/>
                <a:latin typeface="Calibri"/>
                <a:ea typeface="+mn-ea"/>
                <a:cs typeface="+mn-cs"/>
              </a:rPr>
              <a:t>ARM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a:ea typeface="+mn-ea"/>
                <a:cs typeface="+mn-cs"/>
              </a:rPr>
              <a:t>Standard of Care (SoC)*</a:t>
            </a:r>
          </a:p>
        </p:txBody>
      </p:sp>
      <p:sp>
        <p:nvSpPr>
          <p:cNvPr id="24" name="Rectangle 23">
            <a:extLst>
              <a:ext uri="{FF2B5EF4-FFF2-40B4-BE49-F238E27FC236}">
                <a16:creationId xmlns:a16="http://schemas.microsoft.com/office/drawing/2014/main" id="{0FD15A42-67B5-40D2-B6C2-136E915A291A}"/>
              </a:ext>
            </a:extLst>
          </p:cNvPr>
          <p:cNvSpPr/>
          <p:nvPr/>
        </p:nvSpPr>
        <p:spPr>
          <a:xfrm>
            <a:off x="7571727" y="4808153"/>
            <a:ext cx="2740025" cy="1362075"/>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1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ARM B</a:t>
            </a:r>
          </a:p>
          <a:p>
            <a:pPr marL="0" marR="0" lvl="0" indent="0" algn="ctr" defTabSz="914400" rtl="0" eaLnBrk="1" fontAlgn="auto" latinLnBrk="0" hangingPunct="1">
              <a:lnSpc>
                <a:spcPct val="95000"/>
              </a:lnSpc>
              <a:spcBef>
                <a:spcPts val="800"/>
              </a:spcBef>
              <a:spcAft>
                <a:spcPts val="0"/>
              </a:spcAft>
              <a:buClrTx/>
              <a:buSzTx/>
              <a:buFontTx/>
              <a:buNone/>
              <a:tabLst/>
              <a:defRPr/>
            </a:pPr>
            <a:r>
              <a:rPr kumimoji="0" lang="en-US" altLang="en-US"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Ramucirumab</a:t>
            </a:r>
            <a:br>
              <a:rPr kumimoji="0" lang="en-US" altLang="en-US"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br>
            <a:r>
              <a:rPr kumimoji="0" lang="en-US" altLang="en-US"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t>
            </a:r>
            <a:br>
              <a:rPr kumimoji="0" lang="en-US" altLang="en-US"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br>
            <a:r>
              <a:rPr kumimoji="0" lang="en-US" altLang="en-US"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Pembrolizumab</a:t>
            </a:r>
          </a:p>
        </p:txBody>
      </p:sp>
      <p:sp>
        <p:nvSpPr>
          <p:cNvPr id="25" name="TextBox 24">
            <a:extLst>
              <a:ext uri="{FF2B5EF4-FFF2-40B4-BE49-F238E27FC236}">
                <a16:creationId xmlns:a16="http://schemas.microsoft.com/office/drawing/2014/main" id="{2B8162FD-BB84-4ABA-882B-CF26354DD56F}"/>
              </a:ext>
            </a:extLst>
          </p:cNvPr>
          <p:cNvSpPr txBox="1"/>
          <p:nvPr/>
        </p:nvSpPr>
        <p:spPr>
          <a:xfrm>
            <a:off x="8323264" y="2920615"/>
            <a:ext cx="1470025" cy="666977"/>
          </a:xfrm>
          <a:prstGeom prst="rect">
            <a:avLst/>
          </a:prstGeom>
          <a:noFill/>
          <a:ln w="28575">
            <a:solidFill>
              <a:schemeClr val="accent3"/>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N= 700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patients</a:t>
            </a:r>
          </a:p>
        </p:txBody>
      </p:sp>
      <p:sp>
        <p:nvSpPr>
          <p:cNvPr id="7180" name="TextBox 25">
            <a:extLst>
              <a:ext uri="{FF2B5EF4-FFF2-40B4-BE49-F238E27FC236}">
                <a16:creationId xmlns:a16="http://schemas.microsoft.com/office/drawing/2014/main" id="{CAE3900C-792E-44B7-B977-4D614FBB4B84}"/>
              </a:ext>
            </a:extLst>
          </p:cNvPr>
          <p:cNvSpPr txBox="1">
            <a:spLocks noChangeArrowheads="1"/>
          </p:cNvSpPr>
          <p:nvPr/>
        </p:nvSpPr>
        <p:spPr bwMode="auto">
          <a:xfrm>
            <a:off x="4954589" y="5022464"/>
            <a:ext cx="2274887" cy="1077218"/>
          </a:xfrm>
          <a:prstGeom prst="rect">
            <a:avLst/>
          </a:prstGeom>
          <a:noFill/>
          <a:ln w="28575">
            <a:solidFill>
              <a:schemeClr val="accent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sng" strike="noStrike" kern="1200" cap="none" spc="0" normalizeH="0" baseline="0" noProof="0" dirty="0">
                <a:ln>
                  <a:noFill/>
                </a:ln>
                <a:solidFill>
                  <a:prstClr val="black"/>
                </a:solidFill>
                <a:effectLst/>
                <a:uLnTx/>
                <a:uFillTx/>
                <a:latin typeface="Arial" panose="020B0604020202020204" pitchFamily="34" charset="0"/>
                <a:ea typeface="+mn-ea"/>
                <a:cs typeface="+mn-cs"/>
              </a:rPr>
              <a:t>Stratified by:</a:t>
            </a: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Zubrod</a:t>
            </a: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PS (0/1 v 2)</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Most recent therapy ICI (yes v no)</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181" name="TextBox 26">
            <a:extLst>
              <a:ext uri="{FF2B5EF4-FFF2-40B4-BE49-F238E27FC236}">
                <a16:creationId xmlns:a16="http://schemas.microsoft.com/office/drawing/2014/main" id="{1DD522C3-113D-4D37-80FE-7ADB58A599EB}"/>
              </a:ext>
            </a:extLst>
          </p:cNvPr>
          <p:cNvSpPr txBox="1">
            <a:spLocks noChangeArrowheads="1"/>
          </p:cNvSpPr>
          <p:nvPr/>
        </p:nvSpPr>
        <p:spPr bwMode="auto">
          <a:xfrm>
            <a:off x="477846" y="1761655"/>
            <a:ext cx="10634997"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Chair: Karen Reckamp, MD; Co-chairs: Konstantin Dragnev, MD; Wade Iams, MD</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Statistician: Mary Redman PhD, Jieling Miao, M.S.</a:t>
            </a:r>
          </a:p>
        </p:txBody>
      </p:sp>
      <p:sp>
        <p:nvSpPr>
          <p:cNvPr id="7182" name="TextBox 27">
            <a:extLst>
              <a:ext uri="{FF2B5EF4-FFF2-40B4-BE49-F238E27FC236}">
                <a16:creationId xmlns:a16="http://schemas.microsoft.com/office/drawing/2014/main" id="{51217ADE-7451-4A44-A37F-3A0DAB2098AC}"/>
              </a:ext>
            </a:extLst>
          </p:cNvPr>
          <p:cNvSpPr txBox="1">
            <a:spLocks noChangeArrowheads="1"/>
          </p:cNvSpPr>
          <p:nvPr/>
        </p:nvSpPr>
        <p:spPr bwMode="auto">
          <a:xfrm>
            <a:off x="1752601" y="3185727"/>
            <a:ext cx="2479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rPr>
              <a:t>Primary endpoint: OS</a:t>
            </a:r>
          </a:p>
        </p:txBody>
      </p:sp>
      <p:sp>
        <p:nvSpPr>
          <p:cNvPr id="7183" name="TextBox 33">
            <a:extLst>
              <a:ext uri="{FF2B5EF4-FFF2-40B4-BE49-F238E27FC236}">
                <a16:creationId xmlns:a16="http://schemas.microsoft.com/office/drawing/2014/main" id="{9F0FD74A-51CF-4D62-988F-60179099492B}"/>
              </a:ext>
            </a:extLst>
          </p:cNvPr>
          <p:cNvSpPr txBox="1">
            <a:spLocks noChangeArrowheads="1"/>
          </p:cNvSpPr>
          <p:nvPr/>
        </p:nvSpPr>
        <p:spPr bwMode="auto">
          <a:xfrm>
            <a:off x="-382860" y="3256377"/>
            <a:ext cx="2196773"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*SoC treatment is to be determined by the treating investigator and participant. It is recommended that the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choice of SoC drug(s) is based on NCCN guidelines for a “systemic therapy for advanced or metastatic disease-subsequent.”</a:t>
            </a:r>
            <a:endPar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43129527-ABA6-419F-A5AE-6C3C5C9ED4B2}"/>
              </a:ext>
            </a:extLst>
          </p:cNvPr>
          <p:cNvSpPr txBox="1"/>
          <p:nvPr/>
        </p:nvSpPr>
        <p:spPr>
          <a:xfrm>
            <a:off x="477846" y="2324350"/>
            <a:ext cx="1005421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Lung community engagement subcommittee representative: Daniel Carrizosa, MD, MS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89F56B9A-4DC1-474B-9D56-2CBCB7B791B1}"/>
              </a:ext>
            </a:extLst>
          </p:cNvPr>
          <p:cNvSpPr>
            <a:spLocks noGrp="1"/>
          </p:cNvSpPr>
          <p:nvPr>
            <p:ph type="title"/>
          </p:nvPr>
        </p:nvSpPr>
        <p:spPr>
          <a:xfrm>
            <a:off x="955695" y="274638"/>
            <a:ext cx="9255105" cy="2209800"/>
          </a:xfrm>
        </p:spPr>
        <p:txBody>
          <a:bodyPr>
            <a:normAutofit/>
          </a:bodyPr>
          <a:lstStyle/>
          <a:p>
            <a:pPr eaLnBrk="1" hangingPunct="1">
              <a:defRPr/>
            </a:pPr>
            <a:r>
              <a:rPr lang="en-US" altLang="en-US" dirty="0"/>
              <a:t>Objectives</a:t>
            </a:r>
          </a:p>
        </p:txBody>
      </p:sp>
      <p:sp>
        <p:nvSpPr>
          <p:cNvPr id="3075" name="Content Placeholder 2">
            <a:extLst>
              <a:ext uri="{FF2B5EF4-FFF2-40B4-BE49-F238E27FC236}">
                <a16:creationId xmlns:a16="http://schemas.microsoft.com/office/drawing/2014/main" id="{E0854A1B-3164-42D5-8F03-2806766E817A}"/>
              </a:ext>
            </a:extLst>
          </p:cNvPr>
          <p:cNvSpPr>
            <a:spLocks noGrp="1"/>
          </p:cNvSpPr>
          <p:nvPr>
            <p:ph idx="1"/>
          </p:nvPr>
        </p:nvSpPr>
        <p:spPr>
          <a:xfrm>
            <a:off x="1539731" y="2425126"/>
            <a:ext cx="8895244" cy="3200400"/>
          </a:xfrm>
        </p:spPr>
        <p:txBody>
          <a:bodyPr>
            <a:normAutofit fontScale="92500"/>
          </a:bodyPr>
          <a:lstStyle/>
          <a:p>
            <a:pPr marL="457200" algn="just">
              <a:lnSpc>
                <a:spcPct val="100000"/>
              </a:lnSpc>
              <a:spcBef>
                <a:spcPts val="0"/>
              </a:spcBef>
            </a:pPr>
            <a:r>
              <a:rPr lang="en-US" altLang="en-US" sz="2400" dirty="0">
                <a:latin typeface="Arial" panose="020B0604020202020204" pitchFamily="34" charset="0"/>
                <a:ea typeface="Calibri" panose="020F0502020204030204" pitchFamily="34" charset="0"/>
                <a:cs typeface="Arial" panose="020B0604020202020204" pitchFamily="34" charset="0"/>
              </a:rPr>
              <a:t> </a:t>
            </a:r>
            <a:r>
              <a:rPr lang="en-US" altLang="en-US" sz="2400" b="1" dirty="0">
                <a:latin typeface="Arial" panose="020B0604020202020204" pitchFamily="34" charset="0"/>
                <a:ea typeface="Calibri" panose="020F0502020204030204" pitchFamily="34" charset="0"/>
                <a:cs typeface="Arial" panose="020B0604020202020204" pitchFamily="34" charset="0"/>
              </a:rPr>
              <a:t>Primary study objective:</a:t>
            </a:r>
            <a:r>
              <a:rPr lang="en-US" altLang="en-US" sz="2400" dirty="0">
                <a:latin typeface="Arial" panose="020B0604020202020204" pitchFamily="34" charset="0"/>
                <a:ea typeface="Calibri" panose="020F0502020204030204" pitchFamily="34" charset="0"/>
                <a:cs typeface="Arial" panose="020B060402020202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To compare overall survival (OS) between participants previously treated with platinum-based chemotherapy and immunotherapy for Stage IV or recurrent NSCLC randomized to pembrolizumab and ramucirumab versus SOC.</a:t>
            </a:r>
          </a:p>
          <a:p>
            <a:pPr marL="457200" algn="just">
              <a:lnSpc>
                <a:spcPct val="100000"/>
              </a:lnSpc>
              <a:spcBef>
                <a:spcPts val="0"/>
              </a:spcBef>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algn="just">
              <a:lnSpc>
                <a:spcPct val="100000"/>
              </a:lnSpc>
              <a:spcBef>
                <a:spcPts val="0"/>
              </a:spcBef>
            </a:pPr>
            <a:r>
              <a:rPr lang="en-US" altLang="en-US" sz="2400" b="1" dirty="0">
                <a:latin typeface="Arial" panose="020B0604020202020204" pitchFamily="34" charset="0"/>
                <a:ea typeface="Calibri" panose="020F0502020204030204" pitchFamily="34" charset="0"/>
                <a:cs typeface="Arial" panose="020B0604020202020204" pitchFamily="34" charset="0"/>
              </a:rPr>
              <a:t>Secondary study objective: </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To summarize reports of serious and unexpected high-grade (≥ Grade 3) treatment-related adverse events determined by the treating physician within each treatment arm.</a:t>
            </a:r>
          </a:p>
          <a:p>
            <a:pPr marL="571500" lvl="1" indent="0">
              <a:lnSpc>
                <a:spcPct val="100000"/>
              </a:lnSpc>
              <a:spcBef>
                <a:spcPts val="0"/>
              </a:spcBef>
              <a:buNone/>
            </a:pPr>
            <a:endParaRPr lang="en-US" altLang="en-US" sz="1800" dirty="0">
              <a:latin typeface="Arial" panose="020B0604020202020204" pitchFamily="34" charset="0"/>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E94BABA1-E793-4CD7-A1B9-08E176EEE5C7}"/>
              </a:ext>
            </a:extLst>
          </p:cNvPr>
          <p:cNvSpPr>
            <a:spLocks noGrp="1"/>
          </p:cNvSpPr>
          <p:nvPr>
            <p:ph type="title"/>
          </p:nvPr>
        </p:nvSpPr>
        <p:spPr>
          <a:xfrm>
            <a:off x="1989138" y="-222214"/>
            <a:ext cx="8229600" cy="1143000"/>
          </a:xfrm>
        </p:spPr>
        <p:txBody>
          <a:bodyPr/>
          <a:lstStyle/>
          <a:p>
            <a:pPr eaLnBrk="1" hangingPunct="1"/>
            <a:r>
              <a:rPr lang="en-US" altLang="en-US" dirty="0"/>
              <a:t>Eligibility</a:t>
            </a:r>
          </a:p>
        </p:txBody>
      </p:sp>
      <p:sp>
        <p:nvSpPr>
          <p:cNvPr id="4099" name="Content Placeholder 2">
            <a:extLst>
              <a:ext uri="{FF2B5EF4-FFF2-40B4-BE49-F238E27FC236}">
                <a16:creationId xmlns:a16="http://schemas.microsoft.com/office/drawing/2014/main" id="{DDBC936E-D9EA-4F7D-BE6B-39F56520AEB4}"/>
              </a:ext>
            </a:extLst>
          </p:cNvPr>
          <p:cNvSpPr>
            <a:spLocks noGrp="1"/>
          </p:cNvSpPr>
          <p:nvPr>
            <p:ph idx="1"/>
          </p:nvPr>
        </p:nvSpPr>
        <p:spPr>
          <a:xfrm>
            <a:off x="861306" y="778489"/>
            <a:ext cx="10506751" cy="5867400"/>
          </a:xfrm>
        </p:spPr>
        <p:txBody>
          <a:bodyPr>
            <a:normAutofit fontScale="92500" lnSpcReduction="10000"/>
          </a:bodyPr>
          <a:lstStyle/>
          <a:p>
            <a:pPr marL="0" indent="0">
              <a:lnSpc>
                <a:spcPct val="120000"/>
              </a:lnSpc>
              <a:spcBef>
                <a:spcPts val="0"/>
              </a:spcBef>
              <a:buNone/>
              <a:defRPr/>
            </a:pPr>
            <a:r>
              <a:rPr lang="en-US" sz="1900" b="1" dirty="0">
                <a:solidFill>
                  <a:srgbClr val="C00000"/>
                </a:solidFill>
                <a:latin typeface="Arial" panose="020B0604020202020204" pitchFamily="34" charset="0"/>
                <a:ea typeface="Calibri" panose="020F0502020204030204" pitchFamily="34" charset="0"/>
                <a:cs typeface="Arial" panose="020B0604020202020204" pitchFamily="34" charset="0"/>
              </a:rPr>
              <a:t>The eligibility criteria are notable for items that have been removed from historical eligibility lists to increase inclusion and generalizability.  </a:t>
            </a:r>
          </a:p>
          <a:p>
            <a:pPr marL="0" indent="0">
              <a:lnSpc>
                <a:spcPct val="120000"/>
              </a:lnSpc>
              <a:spcBef>
                <a:spcPts val="0"/>
              </a:spcBef>
              <a:buNone/>
              <a:defRPr/>
            </a:pPr>
            <a:endParaRPr lang="en-US" sz="1300" b="1" dirty="0">
              <a:latin typeface="Arial" panose="020B0604020202020204" pitchFamily="34" charset="0"/>
              <a:ea typeface="Calibri" panose="020F0502020204030204" pitchFamily="34" charset="0"/>
              <a:cs typeface="Arial" panose="020B0604020202020204" pitchFamily="34" charset="0"/>
            </a:endParaRPr>
          </a:p>
          <a:p>
            <a:pPr marL="0">
              <a:lnSpc>
                <a:spcPct val="120000"/>
              </a:lnSpc>
              <a:spcBef>
                <a:spcPts val="0"/>
              </a:spcBef>
              <a:defRPr/>
            </a:pPr>
            <a:r>
              <a:rPr lang="en-US" sz="1600" dirty="0">
                <a:latin typeface="Arial" panose="020B0604020202020204" pitchFamily="34" charset="0"/>
                <a:ea typeface="Calibri" panose="020F0502020204030204" pitchFamily="34" charset="0"/>
                <a:cs typeface="Arial" panose="020B0604020202020204" pitchFamily="34" charset="0"/>
              </a:rPr>
              <a:t>Stage IV or recurrent non-small cell lung cancer</a:t>
            </a:r>
            <a:endParaRPr lang="en-US" sz="1600" dirty="0">
              <a:latin typeface="Arial" panose="020B0604020202020204" pitchFamily="34" charset="0"/>
              <a:ea typeface="Times New Roman" panose="02020603050405020304" pitchFamily="18" charset="0"/>
              <a:cs typeface="Arial" panose="020B0604020202020204" pitchFamily="34" charset="0"/>
            </a:endParaRPr>
          </a:p>
          <a:p>
            <a:pPr algn="just">
              <a:lnSpc>
                <a:spcPct val="120000"/>
              </a:lnSpc>
              <a:spcBef>
                <a:spcPts val="0"/>
              </a:spcBef>
              <a:tabLst>
                <a:tab pos="914400" algn="l"/>
                <a:tab pos="1371600" algn="l"/>
                <a:tab pos="914400" algn="l"/>
              </a:tabLst>
            </a:pPr>
            <a:r>
              <a:rPr lang="en-US" sz="1600" dirty="0">
                <a:solidFill>
                  <a:srgbClr val="000000"/>
                </a:solidFill>
                <a:effectLst/>
                <a:latin typeface="Arial" panose="020B0604020202020204" pitchFamily="34" charset="0"/>
                <a:ea typeface="Times New Roman" panose="02020603050405020304" pitchFamily="18" charset="0"/>
              </a:rPr>
              <a:t>Received at least one line of anti-PD-1 or anti-PD-L1 therapy for any stage of NSCLC, alone or combination therapy</a:t>
            </a:r>
          </a:p>
          <a:p>
            <a:pPr algn="just">
              <a:lnSpc>
                <a:spcPct val="120000"/>
              </a:lnSpc>
              <a:spcBef>
                <a:spcPts val="0"/>
              </a:spcBef>
              <a:tabLst>
                <a:tab pos="914400" algn="l"/>
                <a:tab pos="1371600" algn="l"/>
                <a:tab pos="914400" algn="l"/>
              </a:tabLst>
            </a:pPr>
            <a:r>
              <a:rPr lang="en-US" sz="1600" dirty="0">
                <a:solidFill>
                  <a:srgbClr val="000000"/>
                </a:solidFill>
                <a:effectLst/>
                <a:latin typeface="Arial" panose="020B0604020202020204" pitchFamily="34" charset="0"/>
                <a:ea typeface="Times New Roman" panose="02020603050405020304" pitchFamily="18" charset="0"/>
              </a:rPr>
              <a:t>No more than one line of anti-PD-1 or anti-PD-L1 for Stage IV or recurrent disease</a:t>
            </a:r>
          </a:p>
          <a:p>
            <a:pPr algn="just">
              <a:lnSpc>
                <a:spcPct val="120000"/>
              </a:lnSpc>
              <a:spcBef>
                <a:spcPts val="0"/>
              </a:spcBef>
              <a:tabLst>
                <a:tab pos="914400" algn="l"/>
                <a:tab pos="1371600" algn="l"/>
                <a:tab pos="228600" algn="l"/>
                <a:tab pos="914400" algn="l"/>
              </a:tabLst>
            </a:pPr>
            <a:r>
              <a:rPr lang="en-US" sz="1600" dirty="0">
                <a:solidFill>
                  <a:srgbClr val="000000"/>
                </a:solidFill>
                <a:effectLst/>
                <a:latin typeface="Arial" panose="020B0604020202020204" pitchFamily="34" charset="0"/>
                <a:ea typeface="Times New Roman" panose="02020603050405020304" pitchFamily="18" charset="0"/>
              </a:rPr>
              <a:t>Disease progression (in the opinion of the treating physician) more than (&gt;) 84 days following initiation (Cycle 1 Day 1) of their most recent anti-PD-1 or PD-L1 therapy</a:t>
            </a:r>
          </a:p>
          <a:p>
            <a:pPr algn="just">
              <a:lnSpc>
                <a:spcPct val="120000"/>
              </a:lnSpc>
              <a:spcBef>
                <a:spcPts val="0"/>
              </a:spcBef>
              <a:tabLst>
                <a:tab pos="914400" algn="l"/>
                <a:tab pos="1371600" algn="l"/>
                <a:tab pos="228600" algn="l"/>
                <a:tab pos="914400" algn="l"/>
              </a:tabLst>
            </a:pPr>
            <a:r>
              <a:rPr lang="en-US" sz="1600" dirty="0">
                <a:solidFill>
                  <a:srgbClr val="000000"/>
                </a:solidFill>
                <a:effectLst/>
                <a:latin typeface="Arial" panose="020B0604020202020204" pitchFamily="34" charset="0"/>
                <a:ea typeface="Times New Roman" panose="02020603050405020304" pitchFamily="18" charset="0"/>
              </a:rPr>
              <a:t>Best response on anti-PD-1 or anti-PD-L1 therapy of stable, partial response or complete response for stage IV/recurrent NSCLC (in the opinion of the treating physician)</a:t>
            </a:r>
          </a:p>
          <a:p>
            <a:pPr algn="just">
              <a:lnSpc>
                <a:spcPct val="120000"/>
              </a:lnSpc>
              <a:spcBef>
                <a:spcPts val="0"/>
              </a:spcBef>
              <a:tabLst>
                <a:tab pos="914400" algn="l"/>
                <a:tab pos="1371600" algn="l"/>
                <a:tab pos="228600" algn="l"/>
                <a:tab pos="914400" algn="l"/>
              </a:tabLst>
            </a:pPr>
            <a:r>
              <a:rPr lang="en-US" sz="1600" dirty="0">
                <a:solidFill>
                  <a:srgbClr val="000000"/>
                </a:solidFill>
                <a:effectLst/>
                <a:latin typeface="Arial" panose="020B0604020202020204" pitchFamily="34" charset="0"/>
                <a:ea typeface="Times New Roman" panose="02020603050405020304" pitchFamily="18" charset="0"/>
              </a:rPr>
              <a:t>Disease progression within (&lt;=) 365 days from initiation (Cycle 1 Day 1) of anti-PD-1 or PD-L1 therapy as neoadjuvant, adjuvant, and/or consolidation if only line of anti-PD-1 or anti-PD-L1 therapy </a:t>
            </a:r>
          </a:p>
          <a:p>
            <a:pPr algn="just">
              <a:lnSpc>
                <a:spcPct val="120000"/>
              </a:lnSpc>
              <a:spcBef>
                <a:spcPts val="0"/>
              </a:spcBef>
              <a:tabLst>
                <a:tab pos="914400" algn="l"/>
                <a:tab pos="1371600" algn="l"/>
                <a:tab pos="228600" algn="l"/>
                <a:tab pos="914400" algn="l"/>
              </a:tabLst>
            </a:pPr>
            <a:r>
              <a:rPr lang="en-US" sz="1600" dirty="0">
                <a:solidFill>
                  <a:srgbClr val="000000"/>
                </a:solidFill>
                <a:effectLst/>
                <a:latin typeface="Arial" panose="020B0604020202020204" pitchFamily="34" charset="0"/>
                <a:ea typeface="Times New Roman" panose="02020603050405020304" pitchFamily="18" charset="0"/>
              </a:rPr>
              <a:t>Received platinum-based chemotherapy and experienced disease progression (in the opinion of the treating physician) during or after this regimen</a:t>
            </a:r>
          </a:p>
          <a:p>
            <a:pPr algn="just">
              <a:lnSpc>
                <a:spcPct val="120000"/>
              </a:lnSpc>
              <a:spcBef>
                <a:spcPts val="0"/>
              </a:spcBef>
              <a:tabLst>
                <a:tab pos="914400" algn="l"/>
                <a:tab pos="1371600" algn="l"/>
                <a:tab pos="914400" algn="l"/>
              </a:tabLst>
            </a:pPr>
            <a:r>
              <a:rPr lang="en-US" sz="1600" dirty="0">
                <a:solidFill>
                  <a:srgbClr val="000000"/>
                </a:solidFill>
                <a:effectLst/>
                <a:latin typeface="Arial" panose="020B0604020202020204" pitchFamily="34" charset="0"/>
                <a:ea typeface="Times New Roman" panose="02020603050405020304" pitchFamily="18" charset="0"/>
              </a:rPr>
              <a:t>Known sensitizing mutation for which an FDA-approved targeted therapy for NSCLC exists (e.g., EGFR, ALK, ROS1, BRAF, RET, NTRK, KRAS, HER2 and MET sensitizing mutations), must have previously received at least one of the approved therapy(s)</a:t>
            </a:r>
          </a:p>
          <a:p>
            <a:pPr algn="just">
              <a:lnSpc>
                <a:spcPct val="120000"/>
              </a:lnSpc>
              <a:spcBef>
                <a:spcPts val="0"/>
              </a:spcBef>
              <a:tabLst>
                <a:tab pos="914400" algn="l"/>
                <a:tab pos="1371600" algn="l"/>
                <a:tab pos="914400" algn="l"/>
              </a:tabLst>
            </a:pPr>
            <a:r>
              <a:rPr lang="en-US" sz="1600" dirty="0">
                <a:solidFill>
                  <a:srgbClr val="000000"/>
                </a:solidFill>
                <a:effectLst/>
                <a:latin typeface="Arial" panose="020B0604020202020204" pitchFamily="34" charset="0"/>
                <a:ea typeface="Times New Roman" panose="02020603050405020304" pitchFamily="18" charset="0"/>
              </a:rPr>
              <a:t>Ability to safely receive the investigational drug combination and the investigator’s choice of standard of care regimens per the current FDA-approved package insert(s), treating investigator’s discretion, and institutional guidelines</a:t>
            </a:r>
          </a:p>
          <a:p>
            <a:pPr algn="just">
              <a:lnSpc>
                <a:spcPct val="120000"/>
              </a:lnSpc>
              <a:spcBef>
                <a:spcPts val="0"/>
              </a:spcBef>
              <a:tabLst>
                <a:tab pos="914400" algn="l"/>
                <a:tab pos="1371600" algn="l"/>
                <a:tab pos="914400" algn="l"/>
              </a:tabLst>
            </a:pPr>
            <a:r>
              <a:rPr lang="en-US" sz="1600" dirty="0" err="1">
                <a:solidFill>
                  <a:srgbClr val="000000"/>
                </a:solidFill>
                <a:effectLst/>
                <a:latin typeface="Arial" panose="020B0604020202020204" pitchFamily="34" charset="0"/>
                <a:ea typeface="Times New Roman" panose="02020603050405020304" pitchFamily="18" charset="0"/>
              </a:rPr>
              <a:t>Zubrod</a:t>
            </a:r>
            <a:r>
              <a:rPr lang="en-US" sz="1600" dirty="0">
                <a:solidFill>
                  <a:srgbClr val="000000"/>
                </a:solidFill>
                <a:effectLst/>
                <a:latin typeface="Arial" panose="020B0604020202020204" pitchFamily="34" charset="0"/>
                <a:ea typeface="Times New Roman" panose="02020603050405020304" pitchFamily="18" charset="0"/>
              </a:rPr>
              <a:t> Performance Status of 0-2</a:t>
            </a:r>
            <a:endParaRPr lang="en-US" sz="16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A66E4-90E8-4BA7-B22B-4E6FCF926487}"/>
              </a:ext>
            </a:extLst>
          </p:cNvPr>
          <p:cNvSpPr>
            <a:spLocks noGrp="1"/>
          </p:cNvSpPr>
          <p:nvPr>
            <p:ph type="title"/>
          </p:nvPr>
        </p:nvSpPr>
        <p:spPr/>
        <p:txBody>
          <a:bodyPr/>
          <a:lstStyle/>
          <a:p>
            <a:r>
              <a:rPr lang="en-US" dirty="0"/>
              <a:t>Agenda</a:t>
            </a:r>
          </a:p>
        </p:txBody>
      </p:sp>
      <p:sp>
        <p:nvSpPr>
          <p:cNvPr id="6" name="Content Placeholder 5">
            <a:extLst>
              <a:ext uri="{FF2B5EF4-FFF2-40B4-BE49-F238E27FC236}">
                <a16:creationId xmlns:a16="http://schemas.microsoft.com/office/drawing/2014/main" id="{0687BD34-E0DD-40CF-A87F-E939ED225920}"/>
              </a:ext>
            </a:extLst>
          </p:cNvPr>
          <p:cNvSpPr>
            <a:spLocks noGrp="1"/>
          </p:cNvSpPr>
          <p:nvPr>
            <p:ph idx="1"/>
          </p:nvPr>
        </p:nvSpPr>
        <p:spPr>
          <a:xfrm>
            <a:off x="609600" y="1676400"/>
            <a:ext cx="10546080" cy="4381500"/>
          </a:xfrm>
        </p:spPr>
        <p:txBody>
          <a:bodyPr>
            <a:normAutofit fontScale="85000" lnSpcReduction="20000"/>
          </a:bodyPr>
          <a:lstStyle/>
          <a:p>
            <a:r>
              <a:rPr lang="en-US" sz="2400" dirty="0"/>
              <a:t>Welcome &amp; Leadership Update Announcement – </a:t>
            </a:r>
            <a:r>
              <a:rPr lang="en-US" sz="2400" i="1" dirty="0"/>
              <a:t>Jhanelle E. Gray, MD  </a:t>
            </a:r>
          </a:p>
          <a:p>
            <a:r>
              <a:rPr lang="en-US" sz="2400" dirty="0"/>
              <a:t>Lung-MAP Accomplishments– </a:t>
            </a:r>
            <a:r>
              <a:rPr lang="en-US" sz="2400" i="1" dirty="0"/>
              <a:t>Roy Herbst, MD, PhD</a:t>
            </a:r>
          </a:p>
          <a:p>
            <a:r>
              <a:rPr lang="en-US" sz="2400" dirty="0"/>
              <a:t>Manuscript Updates– </a:t>
            </a:r>
            <a:r>
              <a:rPr lang="en-US" sz="2400" i="1" dirty="0"/>
              <a:t>Mary Redman, PhD</a:t>
            </a:r>
          </a:p>
          <a:p>
            <a:r>
              <a:rPr lang="en-US" sz="2400" dirty="0"/>
              <a:t>Accrual Review &amp; Update on Future Direction of S1800A– </a:t>
            </a:r>
            <a:r>
              <a:rPr lang="en-US" sz="2400" i="1" dirty="0"/>
              <a:t>Karen Reckamp, MD, MS</a:t>
            </a:r>
          </a:p>
          <a:p>
            <a:r>
              <a:rPr lang="en-US" sz="2400" dirty="0"/>
              <a:t>S1900G Site Initiation Training – </a:t>
            </a:r>
            <a:r>
              <a:rPr lang="en-US" sz="2400" i="1" dirty="0"/>
              <a:t>Sarah Goldberg, MD, MPH</a:t>
            </a:r>
          </a:p>
          <a:p>
            <a:r>
              <a:rPr lang="en-US" sz="2400" dirty="0"/>
              <a:t>LUNGMAP Revision #7 – </a:t>
            </a:r>
            <a:r>
              <a:rPr lang="en-US" sz="2400" i="1" dirty="0"/>
              <a:t>Jyoti Patel, MD</a:t>
            </a:r>
          </a:p>
          <a:p>
            <a:r>
              <a:rPr lang="en-US" sz="2400" dirty="0"/>
              <a:t>S1900F Update – </a:t>
            </a:r>
            <a:r>
              <a:rPr lang="en-US" sz="2400" i="1" dirty="0"/>
              <a:t>Jhanelle E. Gray, MD</a:t>
            </a:r>
          </a:p>
          <a:p>
            <a:r>
              <a:rPr lang="en-US" sz="2400" dirty="0"/>
              <a:t>S1800D Update – </a:t>
            </a:r>
            <a:r>
              <a:rPr lang="en-US" sz="2400" i="1" dirty="0"/>
              <a:t>John Wrangle, MD</a:t>
            </a:r>
          </a:p>
          <a:p>
            <a:r>
              <a:rPr lang="en-US" sz="2400" dirty="0"/>
              <a:t>S1900E Update – </a:t>
            </a:r>
            <a:r>
              <a:rPr lang="en-US" sz="2400" i="1" dirty="0"/>
              <a:t>Sukhmani Padda, MD</a:t>
            </a:r>
          </a:p>
          <a:p>
            <a:r>
              <a:rPr lang="en-US" sz="2400" dirty="0"/>
              <a:t>Translational Medicine Committee Updates </a:t>
            </a:r>
            <a:r>
              <a:rPr lang="en-US" sz="2400" i="1" dirty="0"/>
              <a:t>–David Kozono, MD, PhD</a:t>
            </a:r>
          </a:p>
          <a:p>
            <a:r>
              <a:rPr lang="en-US" sz="2400" dirty="0"/>
              <a:t>Drug Selection Committee Updates – </a:t>
            </a:r>
            <a:r>
              <a:rPr lang="en-US" sz="2400" i="1" dirty="0"/>
              <a:t>Hossein Borghaei, DO, MS &amp; Saiama Waqar, MD</a:t>
            </a:r>
          </a:p>
          <a:p>
            <a:endParaRPr lang="en-US" sz="2400" i="1" dirty="0"/>
          </a:p>
        </p:txBody>
      </p:sp>
      <p:sp>
        <p:nvSpPr>
          <p:cNvPr id="4" name="Slide Number Placeholder 3">
            <a:extLst>
              <a:ext uri="{FF2B5EF4-FFF2-40B4-BE49-F238E27FC236}">
                <a16:creationId xmlns:a16="http://schemas.microsoft.com/office/drawing/2014/main" id="{E41C1DA4-539F-4B27-BE88-3898759AC85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7" name="Speech Bubble: Oval 6">
            <a:extLst>
              <a:ext uri="{FF2B5EF4-FFF2-40B4-BE49-F238E27FC236}">
                <a16:creationId xmlns:a16="http://schemas.microsoft.com/office/drawing/2014/main" id="{75BF3991-3985-42DC-8B48-0F64E1EABA5D}"/>
              </a:ext>
            </a:extLst>
          </p:cNvPr>
          <p:cNvSpPr/>
          <p:nvPr/>
        </p:nvSpPr>
        <p:spPr>
          <a:xfrm>
            <a:off x="8525118" y="196231"/>
            <a:ext cx="3453283" cy="2592476"/>
          </a:xfrm>
          <a:prstGeom prst="wedgeEllipseCallout">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There will be a Q &amp; A session at the end of the presentation.</a:t>
            </a:r>
          </a:p>
        </p:txBody>
      </p:sp>
    </p:spTree>
    <p:extLst>
      <p:ext uri="{BB962C8B-B14F-4D97-AF65-F5344CB8AC3E}">
        <p14:creationId xmlns:p14="http://schemas.microsoft.com/office/powerpoint/2010/main" val="1821635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633BD-4308-49CC-8F28-477085D5BAA2}"/>
              </a:ext>
            </a:extLst>
          </p:cNvPr>
          <p:cNvSpPr>
            <a:spLocks noGrp="1"/>
          </p:cNvSpPr>
          <p:nvPr>
            <p:ph type="title"/>
          </p:nvPr>
        </p:nvSpPr>
        <p:spPr>
          <a:xfrm>
            <a:off x="838200" y="-196832"/>
            <a:ext cx="10515600" cy="1325563"/>
          </a:xfrm>
        </p:spPr>
        <p:txBody>
          <a:bodyPr/>
          <a:lstStyle/>
          <a:p>
            <a:r>
              <a:rPr lang="en-US" dirty="0"/>
              <a:t>Statistical Considerations</a:t>
            </a:r>
          </a:p>
        </p:txBody>
      </p:sp>
      <p:sp>
        <p:nvSpPr>
          <p:cNvPr id="3" name="Content Placeholder 2">
            <a:extLst>
              <a:ext uri="{FF2B5EF4-FFF2-40B4-BE49-F238E27FC236}">
                <a16:creationId xmlns:a16="http://schemas.microsoft.com/office/drawing/2014/main" id="{EB27B251-B2D3-48CD-B20C-246E4722D2B7}"/>
              </a:ext>
            </a:extLst>
          </p:cNvPr>
          <p:cNvSpPr>
            <a:spLocks noGrp="1"/>
          </p:cNvSpPr>
          <p:nvPr>
            <p:ph idx="1"/>
          </p:nvPr>
        </p:nvSpPr>
        <p:spPr>
          <a:xfrm>
            <a:off x="-230075" y="1089265"/>
            <a:ext cx="12182168" cy="5323334"/>
          </a:xfrm>
        </p:spPr>
        <p:txBody>
          <a:bodyPr>
            <a:noAutofit/>
          </a:bodyPr>
          <a:lstStyle/>
          <a:p>
            <a:pPr marL="457200" marR="0" lvl="1" indent="0" algn="just">
              <a:lnSpc>
                <a:spcPct val="100000"/>
              </a:lnSpc>
              <a:spcBef>
                <a:spcPts val="0"/>
              </a:spcBef>
              <a:buNone/>
            </a:pPr>
            <a:r>
              <a:rPr lang="en-US" sz="1600" b="1" dirty="0">
                <a:effectLst/>
                <a:latin typeface="Arial" panose="020B0604020202020204" pitchFamily="34" charset="0"/>
              </a:rPr>
              <a:t>Sample Size Justification</a:t>
            </a:r>
          </a:p>
          <a:p>
            <a:pPr marL="914400" marR="0" algn="just">
              <a:lnSpc>
                <a:spcPct val="100000"/>
              </a:lnSpc>
              <a:spcBef>
                <a:spcPts val="0"/>
              </a:spcBef>
            </a:pPr>
            <a:r>
              <a:rPr lang="en-US" sz="1600" dirty="0">
                <a:effectLst/>
                <a:latin typeface="Arial" panose="020B0604020202020204" pitchFamily="34" charset="0"/>
                <a:ea typeface="Times New Roman" panose="02020603050405020304" pitchFamily="18" charset="0"/>
                <a:cs typeface="Arial" panose="020B0604020202020204" pitchFamily="34" charset="0"/>
              </a:rPr>
              <a:t>Accrual goal—700 participants </a:t>
            </a:r>
          </a:p>
          <a:p>
            <a:pPr marL="914400" marR="0" algn="just">
              <a:lnSpc>
                <a:spcPct val="100000"/>
              </a:lnSpc>
              <a:spcBef>
                <a:spcPts val="0"/>
              </a:spcBef>
            </a:pPr>
            <a:r>
              <a:rPr lang="en-US" sz="1600" dirty="0">
                <a:effectLst/>
                <a:latin typeface="Arial" panose="020B0604020202020204" pitchFamily="34" charset="0"/>
                <a:ea typeface="Times New Roman" panose="02020603050405020304" pitchFamily="18" charset="0"/>
                <a:cs typeface="Arial" panose="020B0604020202020204" pitchFamily="34" charset="0"/>
              </a:rPr>
              <a:t>Based on a design with 85% power to detect a hazard ratio of 0.77, using a 1-sided 2.5% level log-rank test. </a:t>
            </a:r>
          </a:p>
          <a:p>
            <a:pPr marL="914400" marR="0" algn="just">
              <a:lnSpc>
                <a:spcPct val="100000"/>
              </a:lnSpc>
              <a:spcBef>
                <a:spcPts val="0"/>
              </a:spcBef>
            </a:pPr>
            <a:r>
              <a:rPr lang="en-US" sz="1600" dirty="0">
                <a:effectLst/>
                <a:latin typeface="Arial" panose="020B0604020202020204" pitchFamily="34" charset="0"/>
                <a:ea typeface="Times New Roman" panose="02020603050405020304" pitchFamily="18" charset="0"/>
                <a:cs typeface="Arial" panose="020B0604020202020204" pitchFamily="34" charset="0"/>
              </a:rPr>
              <a:t>Total number of OS events is 526 events </a:t>
            </a:r>
          </a:p>
          <a:p>
            <a:pPr marL="914400" marR="0" algn="just">
              <a:lnSpc>
                <a:spcPct val="100000"/>
              </a:lnSpc>
              <a:spcBef>
                <a:spcPts val="0"/>
              </a:spcBef>
            </a:pPr>
            <a:r>
              <a:rPr lang="en-US" sz="1600" dirty="0">
                <a:latin typeface="Arial" panose="020B0604020202020204" pitchFamily="34" charset="0"/>
                <a:ea typeface="Times New Roman" panose="02020603050405020304" pitchFamily="18" charset="0"/>
                <a:cs typeface="Arial" panose="020B0604020202020204" pitchFamily="34" charset="0"/>
              </a:rPr>
              <a:t>E</a:t>
            </a:r>
            <a:r>
              <a:rPr lang="en-US" sz="1600" dirty="0">
                <a:effectLst/>
                <a:latin typeface="Arial" panose="020B0604020202020204" pitchFamily="34" charset="0"/>
                <a:ea typeface="Times New Roman" panose="02020603050405020304" pitchFamily="18" charset="0"/>
                <a:cs typeface="Arial" panose="020B0604020202020204" pitchFamily="34" charset="0"/>
              </a:rPr>
              <a:t>stimated duration </a:t>
            </a:r>
            <a:r>
              <a:rPr lang="en-US" sz="1600" dirty="0">
                <a:latin typeface="Arial" panose="020B0604020202020204" pitchFamily="34" charset="0"/>
                <a:ea typeface="Times New Roman" panose="02020603050405020304" pitchFamily="18" charset="0"/>
                <a:cs typeface="Arial" panose="020B0604020202020204" pitchFamily="34" charset="0"/>
              </a:rPr>
              <a:t>of accrual: </a:t>
            </a:r>
            <a:r>
              <a:rPr lang="en-US" sz="1600" dirty="0">
                <a:effectLst/>
                <a:latin typeface="Arial" panose="020B0604020202020204" pitchFamily="34" charset="0"/>
                <a:ea typeface="Times New Roman" panose="02020603050405020304" pitchFamily="18" charset="0"/>
                <a:cs typeface="Arial" panose="020B0604020202020204" pitchFamily="34" charset="0"/>
              </a:rPr>
              <a:t>24 months (~ 29 </a:t>
            </a:r>
            <a:r>
              <a:rPr lang="en-US" sz="1600" dirty="0">
                <a:latin typeface="Arial" panose="020B0604020202020204" pitchFamily="34" charset="0"/>
                <a:ea typeface="Times New Roman" panose="02020603050405020304" pitchFamily="18" charset="0"/>
                <a:cs typeface="Arial" panose="020B0604020202020204" pitchFamily="34" charset="0"/>
              </a:rPr>
              <a:t>participants/month)</a:t>
            </a:r>
          </a:p>
          <a:p>
            <a:pPr marL="914400" marR="0" algn="just">
              <a:lnSpc>
                <a:spcPct val="100000"/>
              </a:lnSpc>
              <a:spcBef>
                <a:spcPts val="0"/>
              </a:spcBef>
            </a:pPr>
            <a:r>
              <a:rPr lang="en-US" sz="1600" dirty="0">
                <a:effectLst/>
                <a:latin typeface="Arial" panose="020B0604020202020204" pitchFamily="34" charset="0"/>
                <a:ea typeface="Times New Roman" panose="02020603050405020304" pitchFamily="18" charset="0"/>
                <a:cs typeface="Arial" panose="020B0604020202020204" pitchFamily="34" charset="0"/>
              </a:rPr>
              <a:t>Primary analysis ~ 12 months after completion of accrual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marR="0" lvl="1" indent="0" algn="just">
              <a:lnSpc>
                <a:spcPct val="100000"/>
              </a:lnSpc>
              <a:spcBef>
                <a:spcPts val="0"/>
              </a:spcBef>
              <a:buNone/>
            </a:pPr>
            <a:endParaRPr lang="en-US" sz="1100" dirty="0">
              <a:latin typeface="Arial" panose="020B0604020202020204" pitchFamily="34" charset="0"/>
              <a:cs typeface="Times New Roman" panose="02020603050405020304" pitchFamily="18" charset="0"/>
            </a:endParaRPr>
          </a:p>
          <a:p>
            <a:pPr marL="457200" marR="0" lvl="1" indent="0" algn="just">
              <a:lnSpc>
                <a:spcPct val="100000"/>
              </a:lnSpc>
              <a:spcBef>
                <a:spcPts val="0"/>
              </a:spcBef>
              <a:buNone/>
            </a:pPr>
            <a:r>
              <a:rPr lang="en-US" sz="1500" b="1" dirty="0">
                <a:effectLst/>
                <a:latin typeface="Arial" panose="020B0604020202020204" pitchFamily="34" charset="0"/>
              </a:rPr>
              <a:t>Analysis Plan</a:t>
            </a:r>
          </a:p>
          <a:p>
            <a:pPr marL="914400" marR="0" algn="just">
              <a:lnSpc>
                <a:spcPct val="100000"/>
              </a:lnSpc>
              <a:spcBef>
                <a:spcPts val="0"/>
              </a:spcBef>
            </a:pPr>
            <a:r>
              <a:rPr lang="en-US" sz="1500" dirty="0">
                <a:effectLst/>
                <a:latin typeface="Arial" panose="020B0604020202020204" pitchFamily="34" charset="0"/>
                <a:ea typeface="Times New Roman" panose="02020603050405020304" pitchFamily="18" charset="0"/>
              </a:rPr>
              <a:t>Primary analysis will include all randomized patients (ITT, includes those not meeting eligibility)</a:t>
            </a:r>
          </a:p>
          <a:p>
            <a:pPr marL="914400" marR="0" algn="just">
              <a:lnSpc>
                <a:spcPct val="100000"/>
              </a:lnSpc>
              <a:spcBef>
                <a:spcPts val="0"/>
              </a:spcBef>
            </a:pPr>
            <a:r>
              <a:rPr lang="en-US" sz="1500" dirty="0">
                <a:effectLst/>
                <a:latin typeface="Arial" panose="020B0604020202020204" pitchFamily="34" charset="0"/>
                <a:ea typeface="Times New Roman" panose="02020603050405020304" pitchFamily="18" charset="0"/>
              </a:rPr>
              <a:t>Analyses:</a:t>
            </a:r>
          </a:p>
          <a:p>
            <a:pPr marL="1073023" lvl="1" algn="just">
              <a:lnSpc>
                <a:spcPct val="100000"/>
              </a:lnSpc>
              <a:spcBef>
                <a:spcPts val="0"/>
              </a:spcBef>
            </a:pPr>
            <a:r>
              <a:rPr lang="en-US" sz="1300" dirty="0">
                <a:latin typeface="Arial" panose="020B0604020202020204" pitchFamily="34" charset="0"/>
                <a:ea typeface="Times New Roman" panose="02020603050405020304" pitchFamily="18" charset="0"/>
              </a:rPr>
              <a:t>1</a:t>
            </a:r>
            <a:r>
              <a:rPr lang="en-US" sz="1300" baseline="30000" dirty="0">
                <a:latin typeface="Arial" panose="020B0604020202020204" pitchFamily="34" charset="0"/>
                <a:ea typeface="Times New Roman" panose="02020603050405020304" pitchFamily="18" charset="0"/>
              </a:rPr>
              <a:t>st</a:t>
            </a:r>
            <a:r>
              <a:rPr lang="en-US" sz="1300" dirty="0">
                <a:latin typeface="Arial" panose="020B0604020202020204" pitchFamily="34" charset="0"/>
                <a:ea typeface="Times New Roman" panose="02020603050405020304" pitchFamily="18" charset="0"/>
              </a:rPr>
              <a:t> interim evaluating early stopping for futility alone at 210 OS events (40% information)</a:t>
            </a:r>
          </a:p>
          <a:p>
            <a:pPr marL="1073023" lvl="1" algn="just">
              <a:lnSpc>
                <a:spcPct val="100000"/>
              </a:lnSpc>
              <a:spcBef>
                <a:spcPts val="0"/>
              </a:spcBef>
            </a:pPr>
            <a:r>
              <a:rPr lang="en-US" sz="1300" dirty="0">
                <a:effectLst/>
                <a:latin typeface="Arial" panose="020B0604020202020204" pitchFamily="34" charset="0"/>
                <a:ea typeface="Times New Roman" panose="02020603050405020304" pitchFamily="18" charset="0"/>
              </a:rPr>
              <a:t>2</a:t>
            </a:r>
            <a:r>
              <a:rPr lang="en-US" sz="1300" baseline="30000" dirty="0">
                <a:effectLst/>
                <a:latin typeface="Arial" panose="020B0604020202020204" pitchFamily="34" charset="0"/>
                <a:ea typeface="Times New Roman" panose="02020603050405020304" pitchFamily="18" charset="0"/>
              </a:rPr>
              <a:t>nd</a:t>
            </a:r>
            <a:r>
              <a:rPr lang="en-US" sz="1300" dirty="0">
                <a:effectLst/>
                <a:latin typeface="Arial" panose="020B0604020202020204" pitchFamily="34" charset="0"/>
                <a:ea typeface="Times New Roman" panose="02020603050405020304" pitchFamily="18" charset="0"/>
              </a:rPr>
              <a:t> i</a:t>
            </a:r>
            <a:r>
              <a:rPr lang="en-US" sz="1300" dirty="0">
                <a:latin typeface="Arial" panose="020B0604020202020204" pitchFamily="34" charset="0"/>
                <a:ea typeface="Times New Roman" panose="02020603050405020304" pitchFamily="18" charset="0"/>
              </a:rPr>
              <a:t>nterim evaluating early stopping for futility or efficacy at 315 events (60% information)</a:t>
            </a:r>
          </a:p>
          <a:p>
            <a:pPr marL="1073023" lvl="1" algn="just">
              <a:lnSpc>
                <a:spcPct val="100000"/>
              </a:lnSpc>
              <a:spcBef>
                <a:spcPts val="0"/>
              </a:spcBef>
            </a:pPr>
            <a:r>
              <a:rPr lang="en-US" sz="1300" dirty="0">
                <a:effectLst/>
                <a:latin typeface="Arial" panose="020B0604020202020204" pitchFamily="34" charset="0"/>
                <a:ea typeface="Times New Roman" panose="02020603050405020304" pitchFamily="18" charset="0"/>
              </a:rPr>
              <a:t>Primary </a:t>
            </a:r>
            <a:r>
              <a:rPr lang="en-US" sz="1300" dirty="0">
                <a:latin typeface="Arial" panose="020B0604020202020204" pitchFamily="34" charset="0"/>
                <a:ea typeface="Times New Roman" panose="02020603050405020304" pitchFamily="18" charset="0"/>
              </a:rPr>
              <a:t>analysis at 526 events.</a:t>
            </a:r>
          </a:p>
          <a:p>
            <a:pPr marL="914400" algn="just">
              <a:lnSpc>
                <a:spcPct val="100000"/>
              </a:lnSpc>
              <a:spcBef>
                <a:spcPts val="0"/>
              </a:spcBef>
            </a:pPr>
            <a:r>
              <a:rPr lang="en-US" sz="1500" dirty="0">
                <a:effectLst/>
                <a:latin typeface="Arial" panose="020B0604020202020204" pitchFamily="34" charset="0"/>
                <a:ea typeface="Times New Roman" panose="02020603050405020304" pitchFamily="18" charset="0"/>
              </a:rPr>
              <a:t>If study reaches full accrual/information – statistical significance associated with observed ~ HR = 0.84 or 19% improvement in median OS. </a:t>
            </a:r>
          </a:p>
        </p:txBody>
      </p:sp>
    </p:spTree>
    <p:extLst>
      <p:ext uri="{BB962C8B-B14F-4D97-AF65-F5344CB8AC3E}">
        <p14:creationId xmlns:p14="http://schemas.microsoft.com/office/powerpoint/2010/main" val="2321519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a:xfrm>
            <a:off x="580289" y="261742"/>
            <a:ext cx="11031419" cy="3566160"/>
          </a:xfrm>
        </p:spPr>
        <p:txBody>
          <a:bodyPr>
            <a:normAutofit/>
          </a:bodyPr>
          <a:lstStyle/>
          <a:p>
            <a:r>
              <a:rPr lang="en-US" dirty="0"/>
              <a:t>S1900G</a:t>
            </a:r>
            <a:br>
              <a:rPr lang="en-US" dirty="0"/>
            </a:br>
            <a:br>
              <a:rPr lang="en-US" sz="2400" dirty="0">
                <a:solidFill>
                  <a:prstClr val="black">
                    <a:lumMod val="85000"/>
                    <a:lumOff val="15000"/>
                  </a:prstClr>
                </a:solidFill>
              </a:rPr>
            </a:br>
            <a:r>
              <a:rPr lang="en-US" sz="2400" dirty="0">
                <a:solidFill>
                  <a:schemeClr val="tx2">
                    <a:lumMod val="50000"/>
                  </a:schemeClr>
                </a:solidFill>
              </a:rPr>
              <a:t>A Randomized Phase II Study of Capmatinib plus Osimertinib with or without Ramucirumab in Participants with EGFR-Mutant, MET-Amplified Stage IV or Recurrent Non-Small Cell Lung Cancer (Lung-MAP Sub-Study)</a:t>
            </a:r>
            <a:br>
              <a:rPr lang="en-US" sz="2400" dirty="0">
                <a:solidFill>
                  <a:schemeClr val="tx2">
                    <a:lumMod val="50000"/>
                  </a:schemeClr>
                </a:solidFill>
              </a:rPr>
            </a:br>
            <a:endParaRPr lang="en-US" sz="2200" dirty="0">
              <a:highlight>
                <a:srgbClr val="FFFF00"/>
              </a:highlight>
            </a:endParaRPr>
          </a:p>
        </p:txBody>
      </p:sp>
      <p:sp>
        <p:nvSpPr>
          <p:cNvPr id="6" name="Subtitle 5">
            <a:extLst>
              <a:ext uri="{FF2B5EF4-FFF2-40B4-BE49-F238E27FC236}">
                <a16:creationId xmlns:a16="http://schemas.microsoft.com/office/drawing/2014/main" id="{B11E666B-051F-42B2-9914-9D8157EA6C19}"/>
              </a:ext>
            </a:extLst>
          </p:cNvPr>
          <p:cNvSpPr>
            <a:spLocks noGrp="1"/>
          </p:cNvSpPr>
          <p:nvPr>
            <p:ph type="subTitle" idx="1"/>
          </p:nvPr>
        </p:nvSpPr>
        <p:spPr>
          <a:xfrm>
            <a:off x="575894" y="3680875"/>
            <a:ext cx="11139855" cy="810189"/>
          </a:xfrm>
        </p:spPr>
        <p:txBody>
          <a:bodyPr numCol="3">
            <a:noAutofit/>
          </a:bodyPr>
          <a:lstStyle/>
          <a:p>
            <a:pPr>
              <a:spcBef>
                <a:spcPts val="600"/>
              </a:spcBef>
              <a:spcAft>
                <a:spcPts val="0"/>
              </a:spcAft>
            </a:pPr>
            <a:r>
              <a:rPr lang="en-US" sz="2000" b="1" cap="none" dirty="0">
                <a:solidFill>
                  <a:schemeClr val="tx1">
                    <a:lumMod val="85000"/>
                    <a:lumOff val="15000"/>
                  </a:schemeClr>
                </a:solidFill>
              </a:rPr>
              <a:t>Sarah</a:t>
            </a:r>
            <a:r>
              <a:rPr lang="en-US" sz="1800" b="1" cap="none" dirty="0">
                <a:solidFill>
                  <a:schemeClr val="tx1">
                    <a:lumMod val="85000"/>
                    <a:lumOff val="15000"/>
                  </a:schemeClr>
                </a:solidFill>
              </a:rPr>
              <a:t> </a:t>
            </a:r>
            <a:r>
              <a:rPr lang="en-US" sz="2000" b="1" cap="none" dirty="0">
                <a:solidFill>
                  <a:schemeClr val="tx1">
                    <a:lumMod val="85000"/>
                    <a:lumOff val="15000"/>
                  </a:schemeClr>
                </a:solidFill>
              </a:rPr>
              <a:t>Goldberg, MD, MPH </a:t>
            </a:r>
            <a:endParaRPr lang="en-US" sz="1800" b="1" cap="none" dirty="0">
              <a:solidFill>
                <a:schemeClr val="tx1">
                  <a:lumMod val="85000"/>
                  <a:lumOff val="15000"/>
                </a:schemeClr>
              </a:solidFill>
            </a:endParaRPr>
          </a:p>
          <a:p>
            <a:pPr>
              <a:spcBef>
                <a:spcPts val="600"/>
              </a:spcBef>
              <a:spcAft>
                <a:spcPts val="0"/>
              </a:spcAft>
            </a:pPr>
            <a:r>
              <a:rPr lang="en-US" sz="1800" cap="none" dirty="0">
                <a:solidFill>
                  <a:schemeClr val="tx1">
                    <a:lumMod val="85000"/>
                    <a:lumOff val="15000"/>
                  </a:schemeClr>
                </a:solidFill>
              </a:rPr>
              <a:t>Study Chair (SWOG)</a:t>
            </a:r>
            <a:endParaRPr lang="en-US" sz="500" cap="none" dirty="0">
              <a:solidFill>
                <a:schemeClr val="tx1">
                  <a:lumMod val="85000"/>
                  <a:lumOff val="15000"/>
                </a:schemeClr>
              </a:solidFill>
            </a:endParaRPr>
          </a:p>
          <a:p>
            <a:pPr>
              <a:spcBef>
                <a:spcPts val="600"/>
              </a:spcBef>
              <a:spcAft>
                <a:spcPts val="0"/>
              </a:spcAft>
            </a:pPr>
            <a:r>
              <a:rPr lang="en-US" sz="2000" b="1" cap="none" dirty="0">
                <a:solidFill>
                  <a:schemeClr val="tx1">
                    <a:lumMod val="85000"/>
                    <a:lumOff val="15000"/>
                  </a:schemeClr>
                </a:solidFill>
              </a:rPr>
              <a:t>Ross Camidge, MD, PhD</a:t>
            </a:r>
          </a:p>
          <a:p>
            <a:pPr>
              <a:spcBef>
                <a:spcPts val="600"/>
              </a:spcBef>
              <a:spcAft>
                <a:spcPts val="0"/>
              </a:spcAft>
            </a:pPr>
            <a:r>
              <a:rPr lang="en-US" sz="1800" cap="none" dirty="0">
                <a:solidFill>
                  <a:schemeClr val="tx1">
                    <a:lumMod val="85000"/>
                    <a:lumOff val="15000"/>
                  </a:schemeClr>
                </a:solidFill>
              </a:rPr>
              <a:t>Study Co-chair (SWOG)</a:t>
            </a:r>
          </a:p>
        </p:txBody>
      </p:sp>
      <p:sp>
        <p:nvSpPr>
          <p:cNvPr id="3" name="Slide Number Placeholder 2">
            <a:extLst>
              <a:ext uri="{FF2B5EF4-FFF2-40B4-BE49-F238E27FC236}">
                <a16:creationId xmlns:a16="http://schemas.microsoft.com/office/drawing/2014/main" id="{B30E7EE1-1697-4BD9-8585-B0B645C600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Explosion: 8 Points 6">
            <a:extLst>
              <a:ext uri="{FF2B5EF4-FFF2-40B4-BE49-F238E27FC236}">
                <a16:creationId xmlns:a16="http://schemas.microsoft.com/office/drawing/2014/main" id="{711B452E-C622-44DD-8C4B-8CA2E8A5FF49}"/>
              </a:ext>
            </a:extLst>
          </p:cNvPr>
          <p:cNvSpPr/>
          <p:nvPr/>
        </p:nvSpPr>
        <p:spPr>
          <a:xfrm>
            <a:off x="7859800" y="6069"/>
            <a:ext cx="3464692" cy="2480757"/>
          </a:xfrm>
          <a:prstGeom prst="irregularSeal1">
            <a:avLst/>
          </a:prstGeom>
          <a:solidFill>
            <a:srgbClr val="B1D9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Activation Anticipated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Q1 2023</a:t>
            </a:r>
          </a:p>
        </p:txBody>
      </p:sp>
      <p:sp>
        <p:nvSpPr>
          <p:cNvPr id="2" name="TextBox 1">
            <a:extLst>
              <a:ext uri="{FF2B5EF4-FFF2-40B4-BE49-F238E27FC236}">
                <a16:creationId xmlns:a16="http://schemas.microsoft.com/office/drawing/2014/main" id="{7FCDA037-B3EB-79AE-3FF9-102C68DD0C44}"/>
              </a:ext>
            </a:extLst>
          </p:cNvPr>
          <p:cNvSpPr txBox="1"/>
          <p:nvPr/>
        </p:nvSpPr>
        <p:spPr>
          <a:xfrm>
            <a:off x="575894" y="4603701"/>
            <a:ext cx="11139855" cy="926933"/>
          </a:xfrm>
          <a:prstGeom prst="rect">
            <a:avLst/>
          </a:prstGeom>
          <a:noFill/>
        </p:spPr>
        <p:txBody>
          <a:bodyPr wrap="square" numCol="3" rtlCol="0">
            <a:noAutofit/>
          </a:bodyPr>
          <a:lstStyle/>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Jhanelle E. Gray, MD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 Committee Chair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(SWOG)</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Jyoti D. Patel, MD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LUNGMAP Study Champion Lead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(Alliance)</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Mary Redman, PhD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Lead Statistician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(SWOG)</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4" name="Title 4">
            <a:extLst>
              <a:ext uri="{FF2B5EF4-FFF2-40B4-BE49-F238E27FC236}">
                <a16:creationId xmlns:a16="http://schemas.microsoft.com/office/drawing/2014/main" id="{DA776B89-FEEF-DA23-9634-9233B0BACFF5}"/>
              </a:ext>
            </a:extLst>
          </p:cNvPr>
          <p:cNvSpPr txBox="1">
            <a:spLocks/>
          </p:cNvSpPr>
          <p:nvPr/>
        </p:nvSpPr>
        <p:spPr>
          <a:xfrm>
            <a:off x="587408" y="5530635"/>
            <a:ext cx="11031419" cy="70779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1600" b="1" i="0" u="none" strike="noStrike" kern="1200" cap="none" spc="-50" normalizeH="0" baseline="0" noProof="0" dirty="0">
                <a:ln>
                  <a:noFill/>
                </a:ln>
                <a:solidFill>
                  <a:prstClr val="white">
                    <a:lumMod val="50000"/>
                  </a:prstClr>
                </a:solidFill>
                <a:effectLst/>
                <a:uLnTx/>
                <a:uFillTx/>
                <a:latin typeface="Calibri Light" panose="020F0302020204030204" pitchFamily="34" charset="0"/>
                <a:ea typeface="+mj-ea"/>
                <a:cs typeface="Calibri Light" panose="020F0302020204030204" pitchFamily="34" charset="0"/>
              </a:rPr>
              <a:t>Confidentiality Disclosure: </a:t>
            </a:r>
            <a:r>
              <a:rPr kumimoji="0" lang="en-US" sz="1600" b="0" i="0" u="none" strike="noStrike" kern="1200" cap="none" spc="-50" normalizeH="0" baseline="0" noProof="0" dirty="0">
                <a:ln>
                  <a:noFill/>
                </a:ln>
                <a:solidFill>
                  <a:prstClr val="white">
                    <a:lumMod val="50000"/>
                  </a:prstClr>
                </a:solidFill>
                <a:effectLst/>
                <a:uLnTx/>
                <a:uFillTx/>
                <a:latin typeface="Calibri Light" panose="020F0302020204030204" pitchFamily="34" charset="0"/>
                <a:ea typeface="+mj-ea"/>
                <a:cs typeface="Calibri Light" panose="020F0302020204030204" pitchFamily="34" charset="0"/>
              </a:rPr>
              <a:t>Information provided in this presentation is confidential and provided solely for the purposes of site consideration of activation and initiation activities.</a:t>
            </a:r>
            <a:endParaRPr kumimoji="0" lang="en-US" sz="1600" b="0" i="0" u="none" strike="noStrike" kern="1200" cap="none" spc="-50" normalizeH="0" baseline="0" noProof="0" dirty="0">
              <a:ln>
                <a:noFill/>
              </a:ln>
              <a:solidFill>
                <a:prstClr val="white">
                  <a:lumMod val="50000"/>
                </a:prstClr>
              </a:solidFill>
              <a:effectLst/>
              <a:highlight>
                <a:srgbClr val="FFFF00"/>
              </a:highlight>
              <a:uLnTx/>
              <a:uFillTx/>
              <a:latin typeface="Calibri Light" panose="020F0302020204030204" pitchFamily="34" charset="0"/>
              <a:ea typeface="+mj-ea"/>
              <a:cs typeface="Calibri Light" panose="020F0302020204030204" pitchFamily="34" charset="0"/>
            </a:endParaRPr>
          </a:p>
        </p:txBody>
      </p:sp>
    </p:spTree>
    <p:extLst>
      <p:ext uri="{BB962C8B-B14F-4D97-AF65-F5344CB8AC3E}">
        <p14:creationId xmlns:p14="http://schemas.microsoft.com/office/powerpoint/2010/main" val="185404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495300" y="46241"/>
            <a:ext cx="10660380" cy="1456386"/>
          </a:xfrm>
        </p:spPr>
        <p:txBody>
          <a:bodyPr/>
          <a:lstStyle/>
          <a:p>
            <a:r>
              <a:rPr lang="en-US" dirty="0"/>
              <a:t>S1900G Schema</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904875" y="1845734"/>
            <a:ext cx="10546080" cy="4023360"/>
          </a:xfrm>
        </p:spPr>
        <p:txBody>
          <a:bodyPr/>
          <a:lstStyle/>
          <a:p>
            <a:pPr marL="0" indent="0">
              <a:buNone/>
            </a:pPr>
            <a:endParaRPr lang="en-US" dirty="0"/>
          </a:p>
          <a:p>
            <a:pPr marL="0" indent="0">
              <a:buNone/>
            </a:pPr>
            <a:r>
              <a:rPr lang="en-US" dirty="0"/>
              <a:t>	</a:t>
            </a:r>
          </a:p>
        </p:txBody>
      </p:sp>
      <p:grpSp>
        <p:nvGrpSpPr>
          <p:cNvPr id="4" name="Group 3">
            <a:extLst>
              <a:ext uri="{FF2B5EF4-FFF2-40B4-BE49-F238E27FC236}">
                <a16:creationId xmlns:a16="http://schemas.microsoft.com/office/drawing/2014/main" id="{5F972A1F-04CE-A852-6FB6-DB58B653A974}"/>
              </a:ext>
            </a:extLst>
          </p:cNvPr>
          <p:cNvGrpSpPr/>
          <p:nvPr/>
        </p:nvGrpSpPr>
        <p:grpSpPr>
          <a:xfrm>
            <a:off x="594866" y="1523720"/>
            <a:ext cx="11282809" cy="4696921"/>
            <a:chOff x="161810" y="1546790"/>
            <a:chExt cx="12273628" cy="5150460"/>
          </a:xfrm>
        </p:grpSpPr>
        <p:sp>
          <p:nvSpPr>
            <p:cNvPr id="5" name="Text Box 4">
              <a:extLst>
                <a:ext uri="{FF2B5EF4-FFF2-40B4-BE49-F238E27FC236}">
                  <a16:creationId xmlns:a16="http://schemas.microsoft.com/office/drawing/2014/main" id="{8B47EF3D-ED56-061E-569C-F4B98D8C59C8}"/>
                </a:ext>
              </a:extLst>
            </p:cNvPr>
            <p:cNvSpPr txBox="1">
              <a:spLocks noChangeArrowheads="1"/>
            </p:cNvSpPr>
            <p:nvPr/>
          </p:nvSpPr>
          <p:spPr bwMode="auto">
            <a:xfrm>
              <a:off x="5287695" y="2307499"/>
              <a:ext cx="3181368" cy="1210013"/>
            </a:xfrm>
            <a:prstGeom prst="rect">
              <a:avLst/>
            </a:prstGeom>
            <a:solidFill>
              <a:schemeClr val="accent3">
                <a:lumMod val="60000"/>
                <a:lumOff val="40000"/>
              </a:schemeClr>
            </a:solidFill>
            <a:ln w="9525">
              <a:solidFill>
                <a:srgbClr val="FF0000"/>
              </a:solidFill>
              <a:miter lim="800000"/>
              <a:headEnd/>
              <a:tailEnd/>
            </a:ln>
          </p:spPr>
          <p:txBody>
            <a:bodyPr lIns="68580" tIns="34291" rIns="68580" bIns="3429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Times New Roman" charset="0"/>
                </a:rPr>
                <a:t>Capmatinib at 400 mg BID</a:t>
              </a:r>
              <a:r>
                <a:rPr kumimoji="0" lang="en-US" sz="1800" b="1" i="0" u="none" strike="noStrike" kern="1200" cap="none" spc="0" normalizeH="0" baseline="30000" noProof="0" dirty="0">
                  <a:ln>
                    <a:noFill/>
                  </a:ln>
                  <a:solidFill>
                    <a:srgbClr val="000000"/>
                  </a:solidFill>
                  <a:effectLst/>
                  <a:uLnTx/>
                  <a:uFillTx/>
                  <a:latin typeface="Calibri"/>
                  <a:ea typeface="+mn-ea"/>
                  <a:cs typeface="Times New Roman" charset="0"/>
                </a:rPr>
                <a:t>** </a:t>
              </a:r>
              <a:r>
                <a:rPr kumimoji="0" lang="en-US" sz="1800" b="1" i="0" u="none" strike="noStrike" kern="1200" cap="none" spc="0" normalizeH="0" baseline="0" noProof="0" dirty="0">
                  <a:ln>
                    <a:noFill/>
                  </a:ln>
                  <a:solidFill>
                    <a:srgbClr val="000000"/>
                  </a:solidFill>
                  <a:effectLst/>
                  <a:uLnTx/>
                  <a:uFillTx/>
                  <a:latin typeface="Calibri"/>
                  <a:ea typeface="+mn-ea"/>
                  <a:cs typeface="Times New Roman" charset="0"/>
                </a:rPr>
                <a:t> plus osimertinib 80mg QD plus ramucirumab 10mg/kg Q2w</a:t>
              </a:r>
            </a:p>
          </p:txBody>
        </p:sp>
        <p:sp>
          <p:nvSpPr>
            <p:cNvPr id="6" name="Text Box 18">
              <a:extLst>
                <a:ext uri="{FF2B5EF4-FFF2-40B4-BE49-F238E27FC236}">
                  <a16:creationId xmlns:a16="http://schemas.microsoft.com/office/drawing/2014/main" id="{0F1AD3A6-B373-F6F3-8CA6-9FF2C520BE7E}"/>
                </a:ext>
              </a:extLst>
            </p:cNvPr>
            <p:cNvSpPr txBox="1">
              <a:spLocks noChangeArrowheads="1"/>
            </p:cNvSpPr>
            <p:nvPr/>
          </p:nvSpPr>
          <p:spPr bwMode="auto">
            <a:xfrm>
              <a:off x="161810" y="1546790"/>
              <a:ext cx="4074540" cy="3641572"/>
            </a:xfrm>
            <a:prstGeom prst="rect">
              <a:avLst/>
            </a:prstGeom>
            <a:solidFill>
              <a:schemeClr val="accent3">
                <a:lumMod val="60000"/>
                <a:lumOff val="40000"/>
              </a:schemeClr>
            </a:solidFill>
            <a:ln w="3175">
              <a:solidFill>
                <a:srgbClr val="FF0000"/>
              </a:solidFill>
              <a:miter lim="800000"/>
              <a:headEnd/>
              <a:tailEnd/>
            </a:ln>
          </p:spPr>
          <p:txBody>
            <a:bodyPr lIns="68580" tIns="34291" rIns="68580" bIns="34291"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Calibri"/>
                  <a:ea typeface="+mn-ea"/>
                  <a:cs typeface="Times New Roman" charset="0"/>
                </a:rPr>
                <a:t>KEY ELIGIBILITY</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Advanced </a:t>
              </a:r>
              <a:r>
                <a:rPr kumimoji="0" lang="en-US" sz="1600" b="1" i="1" u="none" strike="noStrike" kern="1200" cap="none" spc="0" normalizeH="0" baseline="0" noProof="0" dirty="0">
                  <a:ln>
                    <a:noFill/>
                  </a:ln>
                  <a:solidFill>
                    <a:srgbClr val="000000"/>
                  </a:solidFill>
                  <a:effectLst/>
                  <a:uLnTx/>
                  <a:uFillTx/>
                  <a:latin typeface="Calibri"/>
                  <a:ea typeface="+mn-ea"/>
                  <a:cs typeface="Times New Roman" charset="0"/>
                </a:rPr>
                <a:t>EGFR</a:t>
              </a: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-mutant NSCLC </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1" u="none" strike="noStrike" kern="1200" cap="none" spc="0" normalizeH="0" baseline="0" noProof="0" dirty="0">
                  <a:ln>
                    <a:noFill/>
                  </a:ln>
                  <a:solidFill>
                    <a:srgbClr val="000000"/>
                  </a:solidFill>
                  <a:effectLst/>
                  <a:uLnTx/>
                  <a:uFillTx/>
                  <a:latin typeface="Calibri"/>
                  <a:ea typeface="+mn-ea"/>
                  <a:cs typeface="Times New Roman" charset="0"/>
                </a:rPr>
                <a:t>MET</a:t>
              </a: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 amplification*</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At least 1 prior EGFR TKI, including osimertinib as the most recent prior treatment (alone or in combination with other agents)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Chemotherapy +/- immunotherapy is allowed but not required</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No prior MET or VEGF-pathway inhibitor</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Untreated, asymptomatic brain metastases allowed</a:t>
              </a:r>
              <a:endParaRPr kumimoji="0" lang="en-US" altLang="en-US" sz="1600" b="1" i="0" u="none" strike="noStrike" kern="0" cap="none" spc="0" normalizeH="0" baseline="0" noProof="0" dirty="0">
                <a:ln>
                  <a:noFill/>
                </a:ln>
                <a:solidFill>
                  <a:sysClr val="windowText" lastClr="000000"/>
                </a:solidFill>
                <a:effectLst/>
                <a:uLnTx/>
                <a:uFillTx/>
                <a:latin typeface="Calibri"/>
                <a:ea typeface="ＭＳ Ｐゴシック" panose="020B0600070205080204" pitchFamily="34" charset="-128"/>
                <a:cs typeface="+mn-cs"/>
              </a:endParaRPr>
            </a:p>
          </p:txBody>
        </p:sp>
        <p:cxnSp>
          <p:nvCxnSpPr>
            <p:cNvPr id="7" name="Straight Arrow Connector 6">
              <a:extLst>
                <a:ext uri="{FF2B5EF4-FFF2-40B4-BE49-F238E27FC236}">
                  <a16:creationId xmlns:a16="http://schemas.microsoft.com/office/drawing/2014/main" id="{7946D60C-15CD-5AC8-7D7D-E1DA1C7C1B77}"/>
                </a:ext>
              </a:extLst>
            </p:cNvPr>
            <p:cNvCxnSpPr>
              <a:cxnSpLocks noChangeShapeType="1"/>
            </p:cNvCxnSpPr>
            <p:nvPr/>
          </p:nvCxnSpPr>
          <p:spPr bwMode="auto">
            <a:xfrm flipV="1">
              <a:off x="4605840" y="2864089"/>
              <a:ext cx="561411" cy="286074"/>
            </a:xfrm>
            <a:prstGeom prst="straightConnector1">
              <a:avLst/>
            </a:prstGeom>
            <a:noFill/>
            <a:ln w="28575">
              <a:solidFill>
                <a:srgbClr val="00B0F0"/>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8" name="Text Box 16">
              <a:extLst>
                <a:ext uri="{FF2B5EF4-FFF2-40B4-BE49-F238E27FC236}">
                  <a16:creationId xmlns:a16="http://schemas.microsoft.com/office/drawing/2014/main" id="{3572D4C1-711D-E05B-3071-5E3F31D67F20}"/>
                </a:ext>
              </a:extLst>
            </p:cNvPr>
            <p:cNvSpPr txBox="1">
              <a:spLocks noChangeArrowheads="1"/>
            </p:cNvSpPr>
            <p:nvPr/>
          </p:nvSpPr>
          <p:spPr bwMode="auto">
            <a:xfrm>
              <a:off x="8589506" y="1759500"/>
              <a:ext cx="3181367" cy="637789"/>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4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Primary Endpoints</a:t>
              </a: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Progression-free survival</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84" charset="-128"/>
                <a:cs typeface="+mn-cs"/>
              </a:endParaRPr>
            </a:p>
          </p:txBody>
        </p:sp>
        <p:sp>
          <p:nvSpPr>
            <p:cNvPr id="9" name="Text Box 16">
              <a:extLst>
                <a:ext uri="{FF2B5EF4-FFF2-40B4-BE49-F238E27FC236}">
                  <a16:creationId xmlns:a16="http://schemas.microsoft.com/office/drawing/2014/main" id="{D7B32232-B990-5034-3742-65E62274DB1C}"/>
                </a:ext>
              </a:extLst>
            </p:cNvPr>
            <p:cNvSpPr txBox="1">
              <a:spLocks noChangeArrowheads="1"/>
            </p:cNvSpPr>
            <p:nvPr/>
          </p:nvSpPr>
          <p:spPr bwMode="auto">
            <a:xfrm>
              <a:off x="8599245" y="2487565"/>
              <a:ext cx="3836193" cy="140584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4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Secondary Endpoints</a:t>
              </a: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84" charset="-128"/>
                <a:cs typeface="+mn-cs"/>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mn-cs"/>
                </a:rPr>
                <a:t>Toxicity by CTCAE</a:t>
              </a:r>
              <a:endPar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Response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Duration of response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Overall survival</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84" charset="-128"/>
                <a:cs typeface="+mn-cs"/>
              </a:endParaRPr>
            </a:p>
          </p:txBody>
        </p:sp>
        <p:sp>
          <p:nvSpPr>
            <p:cNvPr id="10" name="TextBox 9">
              <a:extLst>
                <a:ext uri="{FF2B5EF4-FFF2-40B4-BE49-F238E27FC236}">
                  <a16:creationId xmlns:a16="http://schemas.microsoft.com/office/drawing/2014/main" id="{0AA160B3-2DEE-031F-2CED-0CADACFF8533}"/>
                </a:ext>
              </a:extLst>
            </p:cNvPr>
            <p:cNvSpPr txBox="1"/>
            <p:nvPr/>
          </p:nvSpPr>
          <p:spPr>
            <a:xfrm>
              <a:off x="195994" y="5887260"/>
              <a:ext cx="11800013" cy="809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1" u="none" strike="noStrike" kern="1200" cap="none" spc="0" normalizeH="0" baseline="0" noProof="0" dirty="0">
                  <a:ln>
                    <a:noFill/>
                  </a:ln>
                  <a:solidFill>
                    <a:prstClr val="black"/>
                  </a:solidFill>
                  <a:effectLst/>
                  <a:uLnTx/>
                  <a:uFillTx/>
                  <a:latin typeface="Calibri"/>
                  <a:ea typeface="+mn-ea"/>
                  <a:cs typeface="+mn-cs"/>
                </a:rPr>
                <a:t>MET</a:t>
              </a:r>
              <a:r>
                <a:rPr kumimoji="0" lang="en-US" sz="1400" b="0" i="0" u="none" strike="noStrike" kern="1200" cap="none" spc="0" normalizeH="0" baseline="0" noProof="0" dirty="0">
                  <a:ln>
                    <a:noFill/>
                  </a:ln>
                  <a:solidFill>
                    <a:prstClr val="black"/>
                  </a:solidFill>
                  <a:effectLst/>
                  <a:uLnTx/>
                  <a:uFillTx/>
                  <a:latin typeface="Calibri"/>
                  <a:ea typeface="+mn-ea"/>
                  <a:cs typeface="+mn-cs"/>
                </a:rPr>
                <a:t> amplification as determined by tissue-based or blood-based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ctDNA</a:t>
              </a:r>
              <a:r>
                <a:rPr kumimoji="0" lang="en-US" sz="1400" b="0" i="0" u="none" strike="noStrike" kern="1200" cap="none" spc="0" normalizeH="0" baseline="0" noProof="0" dirty="0">
                  <a:ln>
                    <a:noFill/>
                  </a:ln>
                  <a:solidFill>
                    <a:prstClr val="black"/>
                  </a:solidFill>
                  <a:effectLst/>
                  <a:uLnTx/>
                  <a:uFillTx/>
                  <a:latin typeface="Calibri"/>
                  <a:ea typeface="+mn-ea"/>
                  <a:cs typeface="+mn-cs"/>
                </a:rPr>
                <a:t>) NGS assay obtained at the time of progression on osimertinib.  Tissue testing may be done by FMI through the LUNGMAP screening protocol or using testing results completed outside of the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The study will include a safety run-in on the 1st 10 participants in each arm; if too toxic, regimen will include capmatinib at 200mg BID </a:t>
              </a:r>
            </a:p>
          </p:txBody>
        </p:sp>
        <p:sp>
          <p:nvSpPr>
            <p:cNvPr id="11" name="TextBox 10">
              <a:extLst>
                <a:ext uri="{FF2B5EF4-FFF2-40B4-BE49-F238E27FC236}">
                  <a16:creationId xmlns:a16="http://schemas.microsoft.com/office/drawing/2014/main" id="{BC33EC74-D090-EBED-3C3F-1F8528F3D71B}"/>
                </a:ext>
              </a:extLst>
            </p:cNvPr>
            <p:cNvSpPr txBox="1"/>
            <p:nvPr/>
          </p:nvSpPr>
          <p:spPr>
            <a:xfrm>
              <a:off x="195992" y="5194669"/>
              <a:ext cx="7731603" cy="7087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 = 60 eligible (66 total)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Stratification factors: Brain metastases and 2L vs 3+L prior lines of therapy</a:t>
              </a:r>
            </a:p>
          </p:txBody>
        </p:sp>
        <p:sp>
          <p:nvSpPr>
            <p:cNvPr id="12" name="Text Box 4">
              <a:extLst>
                <a:ext uri="{FF2B5EF4-FFF2-40B4-BE49-F238E27FC236}">
                  <a16:creationId xmlns:a16="http://schemas.microsoft.com/office/drawing/2014/main" id="{788CCF2F-5560-DE7C-036F-CDE93898AA42}"/>
                </a:ext>
              </a:extLst>
            </p:cNvPr>
            <p:cNvSpPr txBox="1">
              <a:spLocks noChangeArrowheads="1"/>
            </p:cNvSpPr>
            <p:nvPr/>
          </p:nvSpPr>
          <p:spPr bwMode="auto">
            <a:xfrm>
              <a:off x="5287695" y="3904889"/>
              <a:ext cx="3181368" cy="627949"/>
            </a:xfrm>
            <a:prstGeom prst="rect">
              <a:avLst/>
            </a:prstGeom>
            <a:solidFill>
              <a:schemeClr val="accent3">
                <a:lumMod val="60000"/>
                <a:lumOff val="40000"/>
              </a:schemeClr>
            </a:solidFill>
            <a:ln w="9525">
              <a:solidFill>
                <a:srgbClr val="FF0000"/>
              </a:solidFill>
              <a:miter lim="800000"/>
              <a:headEnd/>
              <a:tailEnd/>
            </a:ln>
          </p:spPr>
          <p:txBody>
            <a:bodyPr lIns="68580" tIns="34291" rIns="68580" bIns="3429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Times New Roman" charset="0"/>
                </a:rPr>
                <a:t>Capmatinib at 400 mg BID</a:t>
              </a:r>
              <a:r>
                <a:rPr kumimoji="0" lang="en-US" sz="1800" b="1" i="0" u="none" strike="noStrike" kern="1200" cap="none" spc="0" normalizeH="0" baseline="30000" noProof="0" dirty="0">
                  <a:ln>
                    <a:noFill/>
                  </a:ln>
                  <a:solidFill>
                    <a:srgbClr val="000000"/>
                  </a:solidFill>
                  <a:effectLst/>
                  <a:uLnTx/>
                  <a:uFillTx/>
                  <a:latin typeface="Calibri"/>
                  <a:ea typeface="+mn-ea"/>
                  <a:cs typeface="Times New Roman" charset="0"/>
                </a:rPr>
                <a:t>** </a:t>
              </a:r>
              <a:r>
                <a:rPr kumimoji="0" lang="en-US" sz="1800" b="1" i="0" u="none" strike="noStrike" kern="1200" cap="none" spc="0" normalizeH="0" baseline="0" noProof="0" dirty="0">
                  <a:ln>
                    <a:noFill/>
                  </a:ln>
                  <a:solidFill>
                    <a:srgbClr val="000000"/>
                  </a:solidFill>
                  <a:effectLst/>
                  <a:uLnTx/>
                  <a:uFillTx/>
                  <a:latin typeface="Calibri"/>
                  <a:ea typeface="+mn-ea"/>
                  <a:cs typeface="Times New Roman" charset="0"/>
                </a:rPr>
                <a:t> plus osimertinib 80mg QD</a:t>
              </a:r>
            </a:p>
          </p:txBody>
        </p:sp>
        <p:cxnSp>
          <p:nvCxnSpPr>
            <p:cNvPr id="13" name="Straight Arrow Connector 12">
              <a:extLst>
                <a:ext uri="{FF2B5EF4-FFF2-40B4-BE49-F238E27FC236}">
                  <a16:creationId xmlns:a16="http://schemas.microsoft.com/office/drawing/2014/main" id="{DAB4C627-C28E-044E-A526-A466FD50931A}"/>
                </a:ext>
              </a:extLst>
            </p:cNvPr>
            <p:cNvCxnSpPr>
              <a:cxnSpLocks noChangeShapeType="1"/>
            </p:cNvCxnSpPr>
            <p:nvPr/>
          </p:nvCxnSpPr>
          <p:spPr bwMode="auto">
            <a:xfrm>
              <a:off x="4637013" y="3732128"/>
              <a:ext cx="561411" cy="172761"/>
            </a:xfrm>
            <a:prstGeom prst="straightConnector1">
              <a:avLst/>
            </a:prstGeom>
            <a:noFill/>
            <a:ln w="28575">
              <a:solidFill>
                <a:srgbClr val="00B0F0"/>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4" name="Text Box 19">
              <a:extLst>
                <a:ext uri="{FF2B5EF4-FFF2-40B4-BE49-F238E27FC236}">
                  <a16:creationId xmlns:a16="http://schemas.microsoft.com/office/drawing/2014/main" id="{B20B7BB3-0D2A-2372-A90B-0B6E3190E082}"/>
                </a:ext>
              </a:extLst>
            </p:cNvPr>
            <p:cNvSpPr txBox="1">
              <a:spLocks noChangeArrowheads="1"/>
            </p:cNvSpPr>
            <p:nvPr/>
          </p:nvSpPr>
          <p:spPr bwMode="auto">
            <a:xfrm rot="16200000">
              <a:off x="3800296" y="3272871"/>
              <a:ext cx="116046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lstStyle>
              <a:lvl1pPr defTabSz="685800">
                <a:defRPr sz="2800">
                  <a:solidFill>
                    <a:schemeClr val="bg1"/>
                  </a:solidFill>
                  <a:latin typeface="Arial" charset="0"/>
                  <a:ea typeface="ヒラギノ角ゴ Pro W3" charset="0"/>
                  <a:cs typeface="ヒラギノ角ゴ Pro W3" charset="0"/>
                </a:defRPr>
              </a:lvl1pPr>
              <a:lvl2pPr defTabSz="685800">
                <a:defRPr sz="2400">
                  <a:solidFill>
                    <a:schemeClr val="bg1"/>
                  </a:solidFill>
                  <a:latin typeface="Arial" charset="0"/>
                  <a:ea typeface="ヒラギノ角ゴ Pro W3" charset="0"/>
                  <a:cs typeface="ヒラギノ角ゴ Pro W3" charset="0"/>
                </a:defRPr>
              </a:lvl2pPr>
              <a:lvl3pPr defTabSz="685800">
                <a:defRPr sz="2000">
                  <a:solidFill>
                    <a:schemeClr val="bg1"/>
                  </a:solidFill>
                  <a:latin typeface="Arial" charset="0"/>
                  <a:ea typeface="ヒラギノ角ゴ Pro W3" charset="0"/>
                  <a:cs typeface="ヒラギノ角ゴ Pro W3" charset="0"/>
                </a:defRPr>
              </a:lvl3pPr>
              <a:lvl4pPr defTabSz="685800">
                <a:defRPr>
                  <a:solidFill>
                    <a:schemeClr val="bg1"/>
                  </a:solidFill>
                  <a:latin typeface="Arial" charset="0"/>
                  <a:ea typeface="ヒラギノ角ゴ Pro W3" charset="0"/>
                  <a:cs typeface="ヒラギノ角ゴ Pro W3" charset="0"/>
                </a:defRPr>
              </a:lvl4pPr>
              <a:lvl5pPr defTabSz="685800">
                <a:defRPr sz="1600">
                  <a:solidFill>
                    <a:schemeClr val="bg1"/>
                  </a:solidFill>
                  <a:latin typeface="Arial" charset="0"/>
                  <a:ea typeface="ヒラギノ角ゴ Pro W3" charset="0"/>
                  <a:cs typeface="ヒラギノ角ゴ Pro W3" charset="0"/>
                </a:defRPr>
              </a:lvl5pPr>
              <a:lvl6pPr defTabSz="685800" eaLnBrk="0" hangingPunct="0">
                <a:defRPr sz="1600">
                  <a:solidFill>
                    <a:schemeClr val="bg1"/>
                  </a:solidFill>
                  <a:latin typeface="Arial" charset="0"/>
                  <a:ea typeface="ヒラギノ角ゴ Pro W3" charset="0"/>
                  <a:cs typeface="ヒラギノ角ゴ Pro W3" charset="0"/>
                </a:defRPr>
              </a:lvl6pPr>
              <a:lvl7pPr defTabSz="685800" eaLnBrk="0" hangingPunct="0">
                <a:defRPr sz="1600">
                  <a:solidFill>
                    <a:schemeClr val="bg1"/>
                  </a:solidFill>
                  <a:latin typeface="Arial" charset="0"/>
                  <a:ea typeface="ヒラギノ角ゴ Pro W3" charset="0"/>
                  <a:cs typeface="ヒラギノ角ゴ Pro W3" charset="0"/>
                </a:defRPr>
              </a:lvl7pPr>
              <a:lvl8pPr defTabSz="685800" eaLnBrk="0" hangingPunct="0">
                <a:defRPr sz="1600">
                  <a:solidFill>
                    <a:schemeClr val="bg1"/>
                  </a:solidFill>
                  <a:latin typeface="Arial" charset="0"/>
                  <a:ea typeface="ヒラギノ角ゴ Pro W3" charset="0"/>
                  <a:cs typeface="ヒラギノ角ゴ Pro W3" charset="0"/>
                </a:defRPr>
              </a:lvl8pPr>
              <a:lvl9pPr defTabSz="685800" eaLnBrk="0" hangingPunct="0">
                <a:defRPr sz="1600">
                  <a:solidFill>
                    <a:schemeClr val="bg1"/>
                  </a:solidFill>
                  <a:latin typeface="Arial" charset="0"/>
                  <a:ea typeface="ヒラギノ角ゴ Pro W3" charset="0"/>
                  <a:cs typeface="ヒラギノ角ゴ Pro W3"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cs typeface="Times New Roman" charset="0"/>
                </a:rPr>
                <a:t>Randomize</a:t>
              </a:r>
              <a:endParaRPr kumimoji="0" lang="en-US" sz="1400" b="0" i="0" u="none" strike="noStrike" kern="1200" cap="none" spc="0" normalizeH="0" baseline="0" noProof="0" dirty="0">
                <a:ln>
                  <a:noFill/>
                </a:ln>
                <a:solidFill>
                  <a:prstClr val="black"/>
                </a:solidFill>
                <a:effectLst/>
                <a:uLnTx/>
                <a:uFillTx/>
                <a:latin typeface="Arial"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cs typeface="Times New Roman" charset="0"/>
                </a:rPr>
                <a:t>1:1</a:t>
              </a:r>
              <a:endParaRPr kumimoji="0" lang="en-US" sz="1400" b="0" i="0" u="none" strike="noStrike" kern="1200" cap="none" spc="0" normalizeH="0" baseline="0" noProof="0" dirty="0">
                <a:ln>
                  <a:noFill/>
                </a:ln>
                <a:solidFill>
                  <a:prstClr val="black"/>
                </a:solidFill>
                <a:effectLst/>
                <a:uLnTx/>
                <a:uFillTx/>
                <a:latin typeface="Arial" charset="0"/>
              </a:endParaRPr>
            </a:p>
          </p:txBody>
        </p:sp>
      </p:grpSp>
      <p:sp>
        <p:nvSpPr>
          <p:cNvPr id="15" name="TextBox 14">
            <a:extLst>
              <a:ext uri="{FF2B5EF4-FFF2-40B4-BE49-F238E27FC236}">
                <a16:creationId xmlns:a16="http://schemas.microsoft.com/office/drawing/2014/main" id="{52095995-221F-E9A8-D634-AF49BEE7AC4A}"/>
              </a:ext>
            </a:extLst>
          </p:cNvPr>
          <p:cNvSpPr txBox="1"/>
          <p:nvPr/>
        </p:nvSpPr>
        <p:spPr>
          <a:xfrm>
            <a:off x="10199077" y="6351779"/>
            <a:ext cx="184373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Lead Group: SWOG </a:t>
            </a:r>
          </a:p>
        </p:txBody>
      </p:sp>
      <p:sp>
        <p:nvSpPr>
          <p:cNvPr id="16" name="Slide Number Placeholder 3">
            <a:extLst>
              <a:ext uri="{FF2B5EF4-FFF2-40B4-BE49-F238E27FC236}">
                <a16:creationId xmlns:a16="http://schemas.microsoft.com/office/drawing/2014/main" id="{4173C83E-6D16-DA95-7076-6F9D497C5B81}"/>
              </a:ext>
            </a:extLst>
          </p:cNvPr>
          <p:cNvSpPr>
            <a:spLocks noGrp="1"/>
          </p:cNvSpPr>
          <p:nvPr>
            <p:ph type="sldNum" sz="quarter" idx="12"/>
          </p:nvPr>
        </p:nvSpPr>
        <p:spPr>
          <a:xfrm>
            <a:off x="60959" y="6459785"/>
            <a:ext cx="9459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428257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487110" y="36083"/>
            <a:ext cx="10668570" cy="1456386"/>
          </a:xfrm>
        </p:spPr>
        <p:txBody>
          <a:bodyPr/>
          <a:lstStyle/>
          <a:p>
            <a:r>
              <a:rPr lang="en-US" dirty="0"/>
              <a:t>Background/Overview</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89857" y="2281723"/>
            <a:ext cx="6804805" cy="2179952"/>
          </a:xfrm>
        </p:spPr>
        <p:txBody>
          <a:bodyPr>
            <a:noAutofit/>
          </a:bodyPr>
          <a:lstStyle/>
          <a:p>
            <a:pPr marL="285750" indent="-285750">
              <a:buFont typeface="Arial" panose="020B0604020202020204" pitchFamily="34" charset="0"/>
              <a:buChar char="•"/>
            </a:pPr>
            <a:r>
              <a:rPr lang="en-US" dirty="0"/>
              <a:t>Participants with advanced EGFR-mutant NSCLC often respond well to EGFR inhibitors but resistance eventually develops</a:t>
            </a:r>
          </a:p>
          <a:p>
            <a:pPr marL="285750" indent="-285750">
              <a:buFont typeface="Arial" panose="020B0604020202020204" pitchFamily="34" charset="0"/>
              <a:buChar char="•"/>
            </a:pPr>
            <a:r>
              <a:rPr lang="en-US" dirty="0"/>
              <a:t>One mechanism of resistance to EGFR inhibitors is MET amplification</a:t>
            </a:r>
          </a:p>
          <a:p>
            <a:pPr marL="285750" indent="-285750"/>
            <a:r>
              <a:rPr lang="en-US" dirty="0"/>
              <a:t>Combining a MET inhibitor with an EGFR inhibitor can overcome resistance to EGFR TKIs driven by MET amplification</a:t>
            </a:r>
          </a:p>
        </p:txBody>
      </p:sp>
      <p:pic>
        <p:nvPicPr>
          <p:cNvPr id="4" name="Picture 3">
            <a:extLst>
              <a:ext uri="{FF2B5EF4-FFF2-40B4-BE49-F238E27FC236}">
                <a16:creationId xmlns:a16="http://schemas.microsoft.com/office/drawing/2014/main" id="{1D8FBC04-074A-2335-0B97-2165EFE649C2}"/>
              </a:ext>
            </a:extLst>
          </p:cNvPr>
          <p:cNvPicPr>
            <a:picLocks noChangeAspect="1"/>
          </p:cNvPicPr>
          <p:nvPr/>
        </p:nvPicPr>
        <p:blipFill rotWithShape="1">
          <a:blip r:embed="rId2"/>
          <a:srcRect l="77944" t="30736" r="3280" b="35232"/>
          <a:stretch/>
        </p:blipFill>
        <p:spPr>
          <a:xfrm>
            <a:off x="7494662" y="1704630"/>
            <a:ext cx="4215925" cy="2579067"/>
          </a:xfrm>
          <a:prstGeom prst="rect">
            <a:avLst/>
          </a:prstGeom>
        </p:spPr>
      </p:pic>
      <p:sp>
        <p:nvSpPr>
          <p:cNvPr id="5" name="Content Placeholder 2">
            <a:extLst>
              <a:ext uri="{FF2B5EF4-FFF2-40B4-BE49-F238E27FC236}">
                <a16:creationId xmlns:a16="http://schemas.microsoft.com/office/drawing/2014/main" id="{9AC827D1-9BBE-3C82-8131-8448BFCEB982}"/>
              </a:ext>
            </a:extLst>
          </p:cNvPr>
          <p:cNvSpPr txBox="1">
            <a:spLocks/>
          </p:cNvSpPr>
          <p:nvPr/>
        </p:nvSpPr>
        <p:spPr>
          <a:xfrm>
            <a:off x="689857" y="4495859"/>
            <a:ext cx="10812286" cy="1577470"/>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5750" marR="0" lvl="0" indent="-28575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The addition of a VEGF or VEGFR2 inhibitor can increase the progression-free survival when added to an EGFR TKI in EGFR-mutant lung cancer</a:t>
            </a:r>
          </a:p>
          <a:p>
            <a:pPr marL="285750" marR="0" lvl="0" indent="-28575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Preclinical data demonstrates the crosstalk between VEGF and MET signaling, and the dual inhibition of VEGFR and MET may be able to delay or overcome resistance to EGFR TKIs</a:t>
            </a:r>
          </a:p>
        </p:txBody>
      </p:sp>
      <p:sp>
        <p:nvSpPr>
          <p:cNvPr id="6" name="Slide Number Placeholder 3">
            <a:extLst>
              <a:ext uri="{FF2B5EF4-FFF2-40B4-BE49-F238E27FC236}">
                <a16:creationId xmlns:a16="http://schemas.microsoft.com/office/drawing/2014/main" id="{EB2FAAD7-F36A-1C8C-299A-0089398C321E}"/>
              </a:ext>
            </a:extLst>
          </p:cNvPr>
          <p:cNvSpPr>
            <a:spLocks noGrp="1"/>
          </p:cNvSpPr>
          <p:nvPr>
            <p:ph type="sldNum" sz="quarter" idx="12"/>
          </p:nvPr>
        </p:nvSpPr>
        <p:spPr>
          <a:xfrm>
            <a:off x="60959" y="6459785"/>
            <a:ext cx="9459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893742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485775" y="36083"/>
            <a:ext cx="10669905" cy="1456386"/>
          </a:xfrm>
        </p:spPr>
        <p:txBody>
          <a:bodyPr/>
          <a:lstStyle/>
          <a:p>
            <a:r>
              <a:rPr lang="en-US" dirty="0"/>
              <a:t>Primary Objectives</a:t>
            </a:r>
          </a:p>
        </p:txBody>
      </p:sp>
      <p:sp>
        <p:nvSpPr>
          <p:cNvPr id="4" name="Content Placeholder 2">
            <a:extLst>
              <a:ext uri="{FF2B5EF4-FFF2-40B4-BE49-F238E27FC236}">
                <a16:creationId xmlns:a16="http://schemas.microsoft.com/office/drawing/2014/main" id="{7D6124D3-57D7-C468-611F-493C92A452CF}"/>
              </a:ext>
            </a:extLst>
          </p:cNvPr>
          <p:cNvSpPr txBox="1">
            <a:spLocks/>
          </p:cNvSpPr>
          <p:nvPr/>
        </p:nvSpPr>
        <p:spPr>
          <a:xfrm>
            <a:off x="609600" y="1952625"/>
            <a:ext cx="10546080" cy="4200525"/>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5425" marR="0" lvl="0" indent="-225425" algn="l" defTabSz="914400" rtl="0" eaLnBrk="1" fontAlgn="auto" latinLnBrk="0" hangingPunct="1">
              <a:lnSpc>
                <a:spcPct val="90000"/>
              </a:lnSpc>
              <a:spcBef>
                <a:spcPts val="0"/>
              </a:spcBef>
              <a:spcAft>
                <a:spcPts val="0"/>
              </a:spcAft>
              <a:buClr>
                <a:srgbClr val="B2B2B2">
                  <a:lumMod val="50000"/>
                </a:srgbClr>
              </a:buClr>
              <a:buSzPct val="100000"/>
              <a:buFont typeface="Arial" panose="020B0604020202020204" pitchFamily="34" charset="0"/>
              <a:buChar char="•"/>
              <a:tabLst>
                <a:tab pos="914400" algn="l"/>
              </a:tabLst>
              <a:defRPr/>
            </a:pPr>
            <a:r>
              <a:rPr kumimoji="0" lang="en-US"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To compare </a:t>
            </a:r>
            <a:r>
              <a:rPr kumimoji="0" lang="en-US"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rPr>
              <a:t>investigator-assessed progression-free survival (IA-PFS) between participants with EGFR mutated, MET amplified NSCLC randomized to capmatinib and osimertinib with or without ramucirumab</a:t>
            </a:r>
          </a:p>
          <a:p>
            <a:pPr marL="225425" marR="0" lvl="0" indent="-225425" algn="l" defTabSz="914400" rtl="0" eaLnBrk="1" fontAlgn="auto" latinLnBrk="0" hangingPunct="1">
              <a:lnSpc>
                <a:spcPct val="90000"/>
              </a:lnSpc>
              <a:spcBef>
                <a:spcPts val="0"/>
              </a:spcBef>
              <a:spcAft>
                <a:spcPts val="0"/>
              </a:spcAft>
              <a:buClr>
                <a:srgbClr val="B2B2B2">
                  <a:lumMod val="50000"/>
                </a:srgbClr>
              </a:buClr>
              <a:buSzPct val="100000"/>
              <a:buFont typeface="Arial" panose="020B0604020202020204" pitchFamily="34" charset="0"/>
              <a:buChar char="•"/>
              <a:tabLst>
                <a:tab pos="914400" algn="l"/>
              </a:tabLst>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974725" marR="0" lvl="0" indent="-285750" algn="just" defTabSz="914400" rtl="0" eaLnBrk="1" fontAlgn="auto" latinLnBrk="0" hangingPunct="1">
              <a:lnSpc>
                <a:spcPct val="90000"/>
              </a:lnSpc>
              <a:spcBef>
                <a:spcPts val="0"/>
              </a:spcBef>
              <a:spcAft>
                <a:spcPts val="0"/>
              </a:spcAft>
              <a:buClr>
                <a:srgbClr val="B2B2B2">
                  <a:lumMod val="50000"/>
                </a:srgbClr>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974725" marR="0" lvl="0" indent="-285750" algn="just" defTabSz="914400" rtl="0" eaLnBrk="1" fontAlgn="auto" latinLnBrk="0" hangingPunct="1">
              <a:lnSpc>
                <a:spcPct val="90000"/>
              </a:lnSpc>
              <a:spcBef>
                <a:spcPts val="0"/>
              </a:spcBef>
              <a:spcAft>
                <a:spcPts val="0"/>
              </a:spcAft>
              <a:buClr>
                <a:srgbClr val="B2B2B2">
                  <a:lumMod val="50000"/>
                </a:srgbClr>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Slide Number Placeholder 3">
            <a:extLst>
              <a:ext uri="{FF2B5EF4-FFF2-40B4-BE49-F238E27FC236}">
                <a16:creationId xmlns:a16="http://schemas.microsoft.com/office/drawing/2014/main" id="{61AFDDDF-8D2C-4C37-1CCD-3BEDF4AFC3EE}"/>
              </a:ext>
            </a:extLst>
          </p:cNvPr>
          <p:cNvSpPr>
            <a:spLocks noGrp="1"/>
          </p:cNvSpPr>
          <p:nvPr>
            <p:ph type="sldNum" sz="quarter" idx="12"/>
          </p:nvPr>
        </p:nvSpPr>
        <p:spPr>
          <a:xfrm>
            <a:off x="60959" y="6459785"/>
            <a:ext cx="9459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865753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C50B-EEE0-30B0-1F96-9964CCAB6740}"/>
              </a:ext>
            </a:extLst>
          </p:cNvPr>
          <p:cNvSpPr>
            <a:spLocks noGrp="1"/>
          </p:cNvSpPr>
          <p:nvPr>
            <p:ph type="title"/>
          </p:nvPr>
        </p:nvSpPr>
        <p:spPr>
          <a:xfrm>
            <a:off x="521293" y="36083"/>
            <a:ext cx="10634387" cy="1456386"/>
          </a:xfrm>
        </p:spPr>
        <p:txBody>
          <a:bodyPr/>
          <a:lstStyle/>
          <a:p>
            <a:r>
              <a:rPr lang="en-US" dirty="0"/>
              <a:t>Secondary Objectives</a:t>
            </a:r>
          </a:p>
        </p:txBody>
      </p:sp>
      <p:sp>
        <p:nvSpPr>
          <p:cNvPr id="3" name="Content Placeholder 2">
            <a:extLst>
              <a:ext uri="{FF2B5EF4-FFF2-40B4-BE49-F238E27FC236}">
                <a16:creationId xmlns:a16="http://schemas.microsoft.com/office/drawing/2014/main" id="{0B756D61-C2AB-5057-E1CB-6246B554AA1C}"/>
              </a:ext>
            </a:extLst>
          </p:cNvPr>
          <p:cNvSpPr>
            <a:spLocks noGrp="1"/>
          </p:cNvSpPr>
          <p:nvPr>
            <p:ph idx="1"/>
          </p:nvPr>
        </p:nvSpPr>
        <p:spPr>
          <a:xfrm>
            <a:off x="609600" y="1625930"/>
            <a:ext cx="10634386" cy="4785926"/>
          </a:xfrm>
        </p:spPr>
        <p:txBody>
          <a:bodyPr wrap="square">
            <a:spAutoFit/>
          </a:bodyPr>
          <a:lstStyle/>
          <a:p>
            <a:pPr>
              <a:spcBef>
                <a:spcPts val="0"/>
              </a:spcBef>
              <a:spcAft>
                <a:spcPts val="600"/>
              </a:spcAft>
              <a:tabLst>
                <a:tab pos="914400" algn="l"/>
              </a:tabLs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evaluate if the combination of capmatinib, osimertinib and ramucirumab or capmatinib and osimertinib during the first cycle of treatment has an acceptable toxicity rate.</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a:spcBef>
                <a:spcPts val="600"/>
              </a:spcBef>
              <a:spcAft>
                <a:spcPts val="60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evaluate the frequency and severity of toxicities within the arms.</a:t>
            </a: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a:spcBef>
                <a:spcPts val="600"/>
              </a:spcBef>
              <a:spcAft>
                <a:spcPts val="60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compare IA-PFS between the arms, in the following subsets:</a:t>
            </a:r>
          </a:p>
          <a:p>
            <a:pPr lvl="1">
              <a:spcBef>
                <a:spcPts val="0"/>
              </a:spcBef>
              <a:spcAft>
                <a:spcPts val="600"/>
              </a:spcAft>
            </a:pPr>
            <a:r>
              <a:rPr lang="en-US" dirty="0">
                <a:solidFill>
                  <a:srgbClr val="000000"/>
                </a:solidFill>
                <a:latin typeface="Arial" panose="020B0604020202020204" pitchFamily="34" charset="0"/>
                <a:cs typeface="Arial" panose="020B0604020202020204" pitchFamily="34" charset="0"/>
              </a:rPr>
              <a:t>Participants with centrally-confirmed MET amplification in tissue</a:t>
            </a:r>
          </a:p>
          <a:p>
            <a:pPr lvl="1">
              <a:spcBef>
                <a:spcPts val="0"/>
              </a:spcBef>
              <a:spcAft>
                <a:spcPts val="600"/>
              </a:spcAft>
            </a:pPr>
            <a:r>
              <a:rPr lang="en-US" dirty="0">
                <a:solidFill>
                  <a:srgbClr val="000000"/>
                </a:solidFill>
                <a:latin typeface="Arial" panose="020B0604020202020204" pitchFamily="34" charset="0"/>
                <a:cs typeface="Arial" panose="020B0604020202020204" pitchFamily="34" charset="0"/>
              </a:rPr>
              <a:t>Participants with centrally-confirmed MET amplification based on ctDNA</a:t>
            </a:r>
          </a:p>
          <a:p>
            <a:pPr lvl="1">
              <a:spcBef>
                <a:spcPts val="0"/>
              </a:spcBef>
              <a:spcAft>
                <a:spcPts val="600"/>
              </a:spcAft>
            </a:pPr>
            <a:r>
              <a:rPr lang="en-US" dirty="0">
                <a:solidFill>
                  <a:srgbClr val="000000"/>
                </a:solidFill>
                <a:latin typeface="Arial" panose="020B0604020202020204" pitchFamily="34" charset="0"/>
                <a:cs typeface="Arial" panose="020B0604020202020204" pitchFamily="34" charset="0"/>
              </a:rPr>
              <a:t>Participants with and without </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history of brain metastases</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lvl="1">
              <a:spcBef>
                <a:spcPts val="0"/>
              </a:spcBef>
              <a:spcAft>
                <a:spcPts val="600"/>
              </a:spcAft>
            </a:pP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Participant</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 who have received only 1 prior line of therapy and those who have received 2 or more prior lines of therapy</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a:spcBef>
                <a:spcPts val="600"/>
              </a:spcBef>
              <a:spcAft>
                <a:spcPts val="60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compare the objective response rate between the arms among participants with measurable disease at baseline.</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a:spcBef>
                <a:spcPts val="600"/>
              </a:spcBef>
              <a:spcAft>
                <a:spcPts val="60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evaluate duration of response among responders within each arm.</a:t>
            </a:r>
          </a:p>
          <a:p>
            <a:pPr>
              <a:spcBef>
                <a:spcPts val="600"/>
              </a:spcBef>
              <a:spcAft>
                <a:spcPts val="60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compare overall survival between the arms.</a:t>
            </a:r>
            <a:r>
              <a:rPr lang="en-US" dirty="0">
                <a:effectLst/>
                <a:latin typeface="Arial" panose="020B0604020202020204" pitchFamily="34" charset="0"/>
                <a:ea typeface="Times New Roman" panose="02020603050405020304" pitchFamily="18" charset="0"/>
                <a:cs typeface="Times New Roman" panose="02020603050405020304" pitchFamily="18" charset="0"/>
              </a:rPr>
              <a:t> </a:t>
            </a:r>
          </a:p>
        </p:txBody>
      </p:sp>
      <p:sp>
        <p:nvSpPr>
          <p:cNvPr id="4" name="Slide Number Placeholder 3">
            <a:extLst>
              <a:ext uri="{FF2B5EF4-FFF2-40B4-BE49-F238E27FC236}">
                <a16:creationId xmlns:a16="http://schemas.microsoft.com/office/drawing/2014/main" id="{EABFCCDF-CF20-EA0C-04CC-95E0F7DEFA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665638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7575-0EDD-982B-BD4B-5B444034533A}"/>
              </a:ext>
            </a:extLst>
          </p:cNvPr>
          <p:cNvSpPr>
            <a:spLocks noGrp="1"/>
          </p:cNvSpPr>
          <p:nvPr>
            <p:ph type="title"/>
          </p:nvPr>
        </p:nvSpPr>
        <p:spPr>
          <a:xfrm>
            <a:off x="521293" y="36083"/>
            <a:ext cx="10634387" cy="1456386"/>
          </a:xfrm>
        </p:spPr>
        <p:txBody>
          <a:bodyPr/>
          <a:lstStyle/>
          <a:p>
            <a:r>
              <a:rPr lang="en-US" dirty="0"/>
              <a:t>Translational Medicine Objectives</a:t>
            </a:r>
          </a:p>
        </p:txBody>
      </p:sp>
      <p:sp>
        <p:nvSpPr>
          <p:cNvPr id="3" name="Content Placeholder 2">
            <a:extLst>
              <a:ext uri="{FF2B5EF4-FFF2-40B4-BE49-F238E27FC236}">
                <a16:creationId xmlns:a16="http://schemas.microsoft.com/office/drawing/2014/main" id="{E34FCF6D-6D11-72F8-5B88-057DE1CB152E}"/>
              </a:ext>
            </a:extLst>
          </p:cNvPr>
          <p:cNvSpPr>
            <a:spLocks noGrp="1"/>
          </p:cNvSpPr>
          <p:nvPr>
            <p:ph idx="1"/>
          </p:nvPr>
        </p:nvSpPr>
        <p:spPr/>
        <p:txBody>
          <a:bodyPr/>
          <a:lstStyle/>
          <a:p>
            <a:pPr>
              <a:spcBef>
                <a:spcPts val="0"/>
              </a:spcBef>
              <a:spcAft>
                <a:spcPts val="1200"/>
              </a:spcAft>
            </a:pPr>
            <a:r>
              <a:rPr lang="en-US" altLang="en-US" sz="2200" dirty="0">
                <a:solidFill>
                  <a:srgbClr val="000000"/>
                </a:solidFill>
                <a:latin typeface="Arial" panose="020B0604020202020204" pitchFamily="34" charset="0"/>
                <a:cs typeface="Arial" panose="020B0604020202020204" pitchFamily="34" charset="0"/>
              </a:rPr>
              <a:t>To collect, process, and bank cell-free deoxyribonucleic acid (</a:t>
            </a:r>
            <a:r>
              <a:rPr lang="en-US" altLang="en-US" sz="2200" dirty="0" err="1">
                <a:solidFill>
                  <a:srgbClr val="000000"/>
                </a:solidFill>
                <a:latin typeface="Arial" panose="020B0604020202020204" pitchFamily="34" charset="0"/>
                <a:cs typeface="Arial" panose="020B0604020202020204" pitchFamily="34" charset="0"/>
              </a:rPr>
              <a:t>ctDNA</a:t>
            </a:r>
            <a:r>
              <a:rPr lang="en-US" altLang="en-US" sz="2200" dirty="0">
                <a:solidFill>
                  <a:srgbClr val="000000"/>
                </a:solidFill>
                <a:latin typeface="Arial" panose="020B0604020202020204" pitchFamily="34" charset="0"/>
                <a:cs typeface="Arial" panose="020B0604020202020204" pitchFamily="34" charset="0"/>
              </a:rPr>
              <a:t>) prior to treatment and throughout treatment for future development of a proposal to evaluate comprehensive next-generation sequencing of circulating tumor deoxyribonucleic acid (</a:t>
            </a:r>
            <a:r>
              <a:rPr lang="en-US" altLang="en-US" sz="2200" dirty="0" err="1">
                <a:solidFill>
                  <a:srgbClr val="000000"/>
                </a:solidFill>
                <a:latin typeface="Arial" panose="020B0604020202020204" pitchFamily="34" charset="0"/>
                <a:cs typeface="Arial" panose="020B0604020202020204" pitchFamily="34" charset="0"/>
              </a:rPr>
              <a:t>ctDNA</a:t>
            </a:r>
            <a:r>
              <a:rPr lang="en-US" altLang="en-US" sz="2200" dirty="0">
                <a:solidFill>
                  <a:srgbClr val="000000"/>
                </a:solidFill>
                <a:latin typeface="Arial" panose="020B0604020202020204" pitchFamily="34" charset="0"/>
                <a:cs typeface="Arial" panose="020B0604020202020204" pitchFamily="34" charset="0"/>
              </a:rPr>
              <a:t>).</a:t>
            </a:r>
          </a:p>
          <a:p>
            <a:pPr>
              <a:spcAft>
                <a:spcPts val="1200"/>
              </a:spcAft>
            </a:pPr>
            <a:r>
              <a:rPr lang="en-US" altLang="en-US" sz="2200" dirty="0">
                <a:solidFill>
                  <a:srgbClr val="000000"/>
                </a:solidFill>
                <a:latin typeface="Arial" panose="020B0604020202020204" pitchFamily="34" charset="0"/>
                <a:cs typeface="Arial" panose="020B0604020202020204" pitchFamily="34" charset="0"/>
              </a:rPr>
              <a:t>To establish a tissue/blood repository from participants with refractory non-small cell lung cancer (NSCLC).</a:t>
            </a:r>
            <a:endPar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969B99FC-CC94-DEF3-6F5F-A89377F903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411925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478564" y="36083"/>
            <a:ext cx="10677116" cy="1456386"/>
          </a:xfrm>
        </p:spPr>
        <p:txBody>
          <a:bodyPr/>
          <a:lstStyle/>
          <a:p>
            <a:r>
              <a:rPr lang="en-US" dirty="0"/>
              <a:t>Overview of Treatments</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09600" y="1572426"/>
            <a:ext cx="10546080" cy="4623274"/>
          </a:xfrm>
        </p:spPr>
        <p:txBody>
          <a:bodyPr>
            <a:noAutofit/>
          </a:bodyPr>
          <a:lstStyle/>
          <a:p>
            <a:pPr>
              <a:lnSpc>
                <a:spcPct val="85000"/>
              </a:lnSpc>
              <a:spcBef>
                <a:spcPts val="0"/>
              </a:spcBef>
              <a:spcAft>
                <a:spcPts val="0"/>
              </a:spcAft>
            </a:pPr>
            <a:r>
              <a:rPr lang="en-US" sz="1900" dirty="0">
                <a:latin typeface="Arial" panose="020B0604020202020204" pitchFamily="34" charset="0"/>
                <a:cs typeface="Arial" panose="020B0604020202020204" pitchFamily="34" charset="0"/>
              </a:rPr>
              <a:t>Osimertinib is an EGFR tyrosine kinase inhibitor.</a:t>
            </a:r>
          </a:p>
          <a:p>
            <a:pPr lvl="1">
              <a:lnSpc>
                <a:spcPct val="85000"/>
              </a:lnSpc>
              <a:spcBef>
                <a:spcPts val="300"/>
              </a:spcBef>
              <a:spcAft>
                <a:spcPts val="0"/>
              </a:spcAft>
            </a:pPr>
            <a:r>
              <a:rPr lang="en-US" sz="1900" dirty="0">
                <a:latin typeface="Arial" panose="020B0604020202020204" pitchFamily="34" charset="0"/>
                <a:cs typeface="Arial" panose="020B0604020202020204" pitchFamily="34" charset="0"/>
              </a:rPr>
              <a:t>Approved for first-line treatment of participants with EGFR-mutant NSCLC.</a:t>
            </a:r>
          </a:p>
          <a:p>
            <a:pPr>
              <a:lnSpc>
                <a:spcPct val="85000"/>
              </a:lnSpc>
              <a:spcAft>
                <a:spcPts val="0"/>
              </a:spcAft>
            </a:pPr>
            <a:r>
              <a:rPr lang="en-US" sz="1900" dirty="0">
                <a:latin typeface="Arial" panose="020B0604020202020204" pitchFamily="34" charset="0"/>
                <a:cs typeface="Arial" panose="020B0604020202020204" pitchFamily="34" charset="0"/>
              </a:rPr>
              <a:t>Capmatinib is a kinase inhibitor that targets MET.</a:t>
            </a:r>
          </a:p>
          <a:p>
            <a:pPr lvl="1">
              <a:lnSpc>
                <a:spcPct val="85000"/>
              </a:lnSpc>
              <a:spcBef>
                <a:spcPts val="300"/>
              </a:spcBef>
              <a:spcAft>
                <a:spcPts val="0"/>
              </a:spcAft>
            </a:pPr>
            <a:r>
              <a:rPr lang="en-US" sz="1900" dirty="0">
                <a:latin typeface="Arial" panose="020B0604020202020204" pitchFamily="34" charset="0"/>
                <a:cs typeface="Arial" panose="020B0604020202020204" pitchFamily="34" charset="0"/>
              </a:rPr>
              <a:t>FDA-approved for participants with MET exon 14 skipping mutations. </a:t>
            </a:r>
          </a:p>
          <a:p>
            <a:pPr>
              <a:lnSpc>
                <a:spcPct val="85000"/>
              </a:lnSpc>
              <a:spcAft>
                <a:spcPts val="0"/>
              </a:spcAft>
            </a:pPr>
            <a:r>
              <a:rPr lang="en-US" sz="1900" dirty="0">
                <a:effectLst/>
                <a:latin typeface="Arial" panose="020B0604020202020204" pitchFamily="34" charset="0"/>
                <a:ea typeface="Calibri" panose="020F0502020204030204" pitchFamily="34" charset="0"/>
                <a:cs typeface="Arial" panose="020B0604020202020204" pitchFamily="34" charset="0"/>
              </a:rPr>
              <a:t>Ramucirumab is a VEGFR2 antagonist that results in inhibition of angiogenesis.</a:t>
            </a:r>
          </a:p>
          <a:p>
            <a:pPr lvl="1">
              <a:lnSpc>
                <a:spcPct val="85000"/>
              </a:lnSpc>
              <a:spcBef>
                <a:spcPts val="300"/>
              </a:spcBef>
              <a:spcAft>
                <a:spcPts val="0"/>
              </a:spcAft>
            </a:pPr>
            <a:r>
              <a:rPr lang="en-US" sz="1900" dirty="0">
                <a:latin typeface="Arial" panose="020B0604020202020204" pitchFamily="34" charset="0"/>
                <a:ea typeface="Calibri" panose="020F0502020204030204" pitchFamily="34" charset="0"/>
                <a:cs typeface="Arial" panose="020B0604020202020204" pitchFamily="34" charset="0"/>
              </a:rPr>
              <a:t>FDA-approved in combination with erlotinib or docetaxel.</a:t>
            </a:r>
            <a:endParaRPr lang="en-US" sz="1900" dirty="0">
              <a:effectLst/>
              <a:latin typeface="Arial" panose="020B0604020202020204" pitchFamily="34" charset="0"/>
              <a:ea typeface="Calibri" panose="020F0502020204030204" pitchFamily="34" charset="0"/>
              <a:cs typeface="Arial" panose="020B0604020202020204" pitchFamily="34" charset="0"/>
            </a:endParaRPr>
          </a:p>
          <a:p>
            <a:pPr>
              <a:lnSpc>
                <a:spcPct val="85000"/>
              </a:lnSpc>
              <a:spcAft>
                <a:spcPts val="0"/>
              </a:spcAft>
            </a:pPr>
            <a:r>
              <a:rPr lang="en-US" sz="1900" dirty="0">
                <a:latin typeface="Arial" panose="020B0604020202020204" pitchFamily="34" charset="0"/>
                <a:cs typeface="Arial" panose="020B0604020202020204" pitchFamily="34" charset="0"/>
              </a:rPr>
              <a:t>Concomitant therapy:</a:t>
            </a:r>
          </a:p>
          <a:p>
            <a:pPr lvl="1">
              <a:lnSpc>
                <a:spcPct val="85000"/>
              </a:lnSpc>
              <a:spcBef>
                <a:spcPts val="300"/>
              </a:spcBef>
              <a:spcAft>
                <a:spcPts val="0"/>
              </a:spcAft>
            </a:pPr>
            <a:r>
              <a:rPr lang="en-US" sz="1900" dirty="0">
                <a:latin typeface="Arial" panose="020B0604020202020204" pitchFamily="34" charset="0"/>
                <a:cs typeface="Arial" panose="020B0604020202020204" pitchFamily="34" charset="0"/>
              </a:rPr>
              <a:t>No concomitant systemic cancer therapies are permitted while on trial.</a:t>
            </a:r>
          </a:p>
          <a:p>
            <a:pPr lvl="1">
              <a:lnSpc>
                <a:spcPct val="85000"/>
              </a:lnSpc>
              <a:spcBef>
                <a:spcPts val="300"/>
              </a:spcBef>
              <a:spcAft>
                <a:spcPts val="0"/>
              </a:spcAft>
            </a:pPr>
            <a:r>
              <a:rPr lang="en-US" sz="1900" dirty="0">
                <a:effectLst/>
                <a:latin typeface="Arial" panose="020B0604020202020204" pitchFamily="34" charset="0"/>
                <a:ea typeface="Times New Roman" panose="02020603050405020304" pitchFamily="18" charset="0"/>
                <a:cs typeface="Arial" panose="020B0604020202020204" pitchFamily="34" charset="0"/>
              </a:rPr>
              <a:t>Radiation for symptomatic metastases (e.g. bone) is permitted. </a:t>
            </a:r>
            <a:endParaRPr lang="en-US" sz="1900" dirty="0">
              <a:latin typeface="Arial" panose="020B0604020202020204" pitchFamily="34" charset="0"/>
              <a:cs typeface="Arial" panose="020B0604020202020204" pitchFamily="34" charset="0"/>
            </a:endParaRPr>
          </a:p>
          <a:p>
            <a:pPr>
              <a:lnSpc>
                <a:spcPct val="85000"/>
              </a:lnSpc>
              <a:spcAft>
                <a:spcPts val="0"/>
              </a:spcAft>
            </a:pPr>
            <a:r>
              <a:rPr lang="en-US" sz="1900" dirty="0">
                <a:latin typeface="Arial" panose="020B0604020202020204" pitchFamily="34" charset="0"/>
                <a:cs typeface="Arial" panose="020B0604020202020204" pitchFamily="34" charset="0"/>
              </a:rPr>
              <a:t>Recommended pre-medication:</a:t>
            </a:r>
          </a:p>
          <a:p>
            <a:pPr lvl="1">
              <a:lnSpc>
                <a:spcPct val="85000"/>
              </a:lnSpc>
              <a:spcBef>
                <a:spcPts val="300"/>
              </a:spcBef>
              <a:spcAft>
                <a:spcPts val="0"/>
              </a:spcAft>
            </a:pPr>
            <a:r>
              <a:rPr lang="en-US" sz="1900" dirty="0">
                <a:latin typeface="Arial" panose="020B0604020202020204" pitchFamily="34" charset="0"/>
                <a:cs typeface="Arial" panose="020B0604020202020204" pitchFamily="34" charset="0"/>
              </a:rPr>
              <a:t>Pre-medication associated with standard drug administration and supportive care (including anti-</a:t>
            </a:r>
            <a:r>
              <a:rPr lang="en-US" sz="1900" dirty="0" err="1">
                <a:latin typeface="Arial" panose="020B0604020202020204" pitchFamily="34" charset="0"/>
                <a:cs typeface="Arial" panose="020B0604020202020204" pitchFamily="34" charset="0"/>
              </a:rPr>
              <a:t>diarrheals</a:t>
            </a:r>
            <a:r>
              <a:rPr lang="en-US" sz="1900" dirty="0">
                <a:latin typeface="Arial" panose="020B0604020202020204" pitchFamily="34" charset="0"/>
                <a:cs typeface="Arial" panose="020B0604020202020204" pitchFamily="34" charset="0"/>
              </a:rPr>
              <a:t>, antibiotics, diuretics, growth factors, or other medications) may be given as indicated by the current ASCO guidelines.</a:t>
            </a:r>
          </a:p>
          <a:p>
            <a:pPr lvl="1">
              <a:lnSpc>
                <a:spcPct val="85000"/>
              </a:lnSpc>
              <a:spcBef>
                <a:spcPts val="300"/>
              </a:spcBef>
              <a:spcAft>
                <a:spcPts val="0"/>
              </a:spcAft>
            </a:pPr>
            <a:r>
              <a:rPr lang="en-US" sz="1900" dirty="0">
                <a:latin typeface="Arial" panose="020B0604020202020204" pitchFamily="34" charset="0"/>
                <a:cs typeface="Arial" panose="020B0604020202020204" pitchFamily="34" charset="0"/>
              </a:rPr>
              <a:t>Pre-medication with a histamine H1 antagonist such as diphenhydramine hydrochloride is recommended prior to infusion of ramucirumab. </a:t>
            </a:r>
          </a:p>
        </p:txBody>
      </p:sp>
    </p:spTree>
    <p:extLst>
      <p:ext uri="{BB962C8B-B14F-4D97-AF65-F5344CB8AC3E}">
        <p14:creationId xmlns:p14="http://schemas.microsoft.com/office/powerpoint/2010/main" val="2412166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55C79-58B3-4402-B580-5EDA6AFB1750}"/>
              </a:ext>
            </a:extLst>
          </p:cNvPr>
          <p:cNvSpPr>
            <a:spLocks noGrp="1"/>
          </p:cNvSpPr>
          <p:nvPr>
            <p:ph type="title"/>
          </p:nvPr>
        </p:nvSpPr>
        <p:spPr>
          <a:xfrm>
            <a:off x="536106" y="36083"/>
            <a:ext cx="10619574" cy="1456386"/>
          </a:xfrm>
        </p:spPr>
        <p:txBody>
          <a:bodyPr/>
          <a:lstStyle/>
          <a:p>
            <a:r>
              <a:rPr lang="en-US" dirty="0"/>
              <a:t>Treatment Administration</a:t>
            </a:r>
          </a:p>
        </p:txBody>
      </p:sp>
      <p:graphicFrame>
        <p:nvGraphicFramePr>
          <p:cNvPr id="7" name="Table 6">
            <a:extLst>
              <a:ext uri="{FF2B5EF4-FFF2-40B4-BE49-F238E27FC236}">
                <a16:creationId xmlns:a16="http://schemas.microsoft.com/office/drawing/2014/main" id="{C97724B1-6EB7-46E9-A82C-869FDF768A71}"/>
              </a:ext>
            </a:extLst>
          </p:cNvPr>
          <p:cNvGraphicFramePr>
            <a:graphicFrameLocks noGrp="1"/>
          </p:cNvGraphicFramePr>
          <p:nvPr/>
        </p:nvGraphicFramePr>
        <p:xfrm>
          <a:off x="609600" y="1647481"/>
          <a:ext cx="10619574" cy="4424680"/>
        </p:xfrm>
        <a:graphic>
          <a:graphicData uri="http://schemas.openxmlformats.org/drawingml/2006/table">
            <a:tbl>
              <a:tblPr firstRow="1" bandRow="1">
                <a:tableStyleId>{5C22544A-7EE6-4342-B048-85BDC9FD1C3A}</a:tableStyleId>
              </a:tblPr>
              <a:tblGrid>
                <a:gridCol w="2492523">
                  <a:extLst>
                    <a:ext uri="{9D8B030D-6E8A-4147-A177-3AD203B41FA5}">
                      <a16:colId xmlns:a16="http://schemas.microsoft.com/office/drawing/2014/main" val="3138313669"/>
                    </a:ext>
                  </a:extLst>
                </a:gridCol>
                <a:gridCol w="2709017">
                  <a:extLst>
                    <a:ext uri="{9D8B030D-6E8A-4147-A177-3AD203B41FA5}">
                      <a16:colId xmlns:a16="http://schemas.microsoft.com/office/drawing/2014/main" val="2454979005"/>
                    </a:ext>
                  </a:extLst>
                </a:gridCol>
                <a:gridCol w="2709017">
                  <a:extLst>
                    <a:ext uri="{9D8B030D-6E8A-4147-A177-3AD203B41FA5}">
                      <a16:colId xmlns:a16="http://schemas.microsoft.com/office/drawing/2014/main" val="1187225922"/>
                    </a:ext>
                  </a:extLst>
                </a:gridCol>
                <a:gridCol w="2709017">
                  <a:extLst>
                    <a:ext uri="{9D8B030D-6E8A-4147-A177-3AD203B41FA5}">
                      <a16:colId xmlns:a16="http://schemas.microsoft.com/office/drawing/2014/main" val="686805867"/>
                    </a:ext>
                  </a:extLst>
                </a:gridCol>
              </a:tblGrid>
              <a:tr h="370840">
                <a:tc>
                  <a:txBody>
                    <a:bodyPr/>
                    <a:lstStyle/>
                    <a:p>
                      <a:endParaRPr lang="en-US" dirty="0">
                        <a:latin typeface="Arial" panose="020B0604020202020204" pitchFamily="34" charset="0"/>
                        <a:cs typeface="Arial" panose="020B0604020202020204" pitchFamily="34" charset="0"/>
                      </a:endParaRPr>
                    </a:p>
                  </a:txBody>
                  <a:tcPr/>
                </a:tc>
                <a:tc>
                  <a:txBody>
                    <a:bodyPr/>
                    <a:lstStyle/>
                    <a:p>
                      <a:r>
                        <a:rPr lang="en-US" dirty="0">
                          <a:solidFill>
                            <a:schemeClr val="tx1"/>
                          </a:solidFill>
                          <a:latin typeface="Arial" panose="020B0604020202020204" pitchFamily="34" charset="0"/>
                          <a:cs typeface="Arial" panose="020B0604020202020204" pitchFamily="34" charset="0"/>
                        </a:rPr>
                        <a:t>Osimertinib</a:t>
                      </a:r>
                    </a:p>
                  </a:txBody>
                  <a:tcPr/>
                </a:tc>
                <a:tc>
                  <a:txBody>
                    <a:bodyPr/>
                    <a:lstStyle/>
                    <a:p>
                      <a:r>
                        <a:rPr lang="en-US" dirty="0">
                          <a:solidFill>
                            <a:schemeClr val="tx1"/>
                          </a:solidFill>
                          <a:latin typeface="Arial" panose="020B0604020202020204" pitchFamily="34" charset="0"/>
                          <a:cs typeface="Arial" panose="020B0604020202020204" pitchFamily="34" charset="0"/>
                        </a:rPr>
                        <a:t>Capmatinib</a:t>
                      </a:r>
                    </a:p>
                  </a:txBody>
                  <a:tcPr/>
                </a:tc>
                <a:tc>
                  <a:txBody>
                    <a:bodyPr/>
                    <a:lstStyle/>
                    <a:p>
                      <a:r>
                        <a:rPr lang="en-US" dirty="0">
                          <a:solidFill>
                            <a:schemeClr val="tx1"/>
                          </a:solidFill>
                          <a:latin typeface="Arial" panose="020B0604020202020204" pitchFamily="34" charset="0"/>
                          <a:cs typeface="Arial" panose="020B0604020202020204" pitchFamily="34" charset="0"/>
                        </a:rPr>
                        <a:t>Ramucirumab</a:t>
                      </a:r>
                    </a:p>
                  </a:txBody>
                  <a:tcPr/>
                </a:tc>
                <a:extLst>
                  <a:ext uri="{0D108BD9-81ED-4DB2-BD59-A6C34878D82A}">
                    <a16:rowId xmlns:a16="http://schemas.microsoft.com/office/drawing/2014/main" val="1111393208"/>
                  </a:ext>
                </a:extLst>
              </a:tr>
              <a:tr h="370840">
                <a:tc>
                  <a:txBody>
                    <a:bodyPr/>
                    <a:lstStyle/>
                    <a:p>
                      <a:r>
                        <a:rPr lang="en-US" dirty="0">
                          <a:latin typeface="Arial" panose="020B0604020202020204" pitchFamily="34" charset="0"/>
                          <a:cs typeface="Arial" panose="020B0604020202020204" pitchFamily="34" charset="0"/>
                        </a:rPr>
                        <a:t>Route: </a:t>
                      </a:r>
                    </a:p>
                  </a:txBody>
                  <a:tcPr/>
                </a:tc>
                <a:tc>
                  <a:txBody>
                    <a:bodyPr/>
                    <a:lstStyle/>
                    <a:p>
                      <a:r>
                        <a:rPr lang="en-US" dirty="0">
                          <a:latin typeface="Arial" panose="020B0604020202020204" pitchFamily="34" charset="0"/>
                          <a:cs typeface="Arial" panose="020B0604020202020204" pitchFamily="34" charset="0"/>
                        </a:rPr>
                        <a:t>PO</a:t>
                      </a:r>
                    </a:p>
                  </a:txBody>
                  <a:tcPr/>
                </a:tc>
                <a:tc>
                  <a:txBody>
                    <a:bodyPr/>
                    <a:lstStyle/>
                    <a:p>
                      <a:r>
                        <a:rPr lang="en-US" dirty="0">
                          <a:latin typeface="Arial" panose="020B0604020202020204" pitchFamily="34" charset="0"/>
                          <a:cs typeface="Arial" panose="020B0604020202020204" pitchFamily="34" charset="0"/>
                        </a:rPr>
                        <a:t>PO</a:t>
                      </a:r>
                    </a:p>
                  </a:txBody>
                  <a:tcPr/>
                </a:tc>
                <a:tc>
                  <a:txBody>
                    <a:bodyPr/>
                    <a:lstStyle/>
                    <a:p>
                      <a:r>
                        <a:rPr lang="en-US" dirty="0">
                          <a:latin typeface="Arial" panose="020B0604020202020204" pitchFamily="34" charset="0"/>
                          <a:cs typeface="Arial" panose="020B0604020202020204" pitchFamily="34" charset="0"/>
                        </a:rPr>
                        <a:t>IV</a:t>
                      </a:r>
                    </a:p>
                  </a:txBody>
                  <a:tcPr/>
                </a:tc>
                <a:extLst>
                  <a:ext uri="{0D108BD9-81ED-4DB2-BD59-A6C34878D82A}">
                    <a16:rowId xmlns:a16="http://schemas.microsoft.com/office/drawing/2014/main" val="94069820"/>
                  </a:ext>
                </a:extLst>
              </a:tr>
              <a:tr h="370840">
                <a:tc>
                  <a:txBody>
                    <a:bodyPr/>
                    <a:lstStyle/>
                    <a:p>
                      <a:r>
                        <a:rPr lang="en-US" dirty="0">
                          <a:latin typeface="Arial" panose="020B0604020202020204" pitchFamily="34" charset="0"/>
                          <a:cs typeface="Arial" panose="020B0604020202020204" pitchFamily="34" charset="0"/>
                        </a:rPr>
                        <a:t>Dose: </a:t>
                      </a:r>
                    </a:p>
                  </a:txBody>
                  <a:tcPr/>
                </a:tc>
                <a:tc>
                  <a:txBody>
                    <a:bodyPr/>
                    <a:lstStyle/>
                    <a:p>
                      <a:r>
                        <a:rPr lang="en-US" dirty="0">
                          <a:latin typeface="Arial" panose="020B0604020202020204" pitchFamily="34" charset="0"/>
                          <a:cs typeface="Arial" panose="020B0604020202020204" pitchFamily="34" charset="0"/>
                        </a:rPr>
                        <a:t>80mg</a:t>
                      </a:r>
                    </a:p>
                  </a:txBody>
                  <a:tcPr/>
                </a:tc>
                <a:tc>
                  <a:txBody>
                    <a:bodyPr/>
                    <a:lstStyle/>
                    <a:p>
                      <a:r>
                        <a:rPr lang="en-US" dirty="0">
                          <a:latin typeface="Arial" panose="020B0604020202020204" pitchFamily="34" charset="0"/>
                          <a:cs typeface="Arial" panose="020B0604020202020204" pitchFamily="34" charset="0"/>
                        </a:rPr>
                        <a:t>400mg</a:t>
                      </a:r>
                    </a:p>
                  </a:txBody>
                  <a:tcPr/>
                </a:tc>
                <a:tc>
                  <a:txBody>
                    <a:bodyPr/>
                    <a:lstStyle/>
                    <a:p>
                      <a:r>
                        <a:rPr lang="en-US" dirty="0">
                          <a:latin typeface="Arial" panose="020B0604020202020204" pitchFamily="34" charset="0"/>
                          <a:cs typeface="Arial" panose="020B0604020202020204" pitchFamily="34" charset="0"/>
                        </a:rPr>
                        <a:t>10 mg/kg</a:t>
                      </a:r>
                    </a:p>
                  </a:txBody>
                  <a:tcPr/>
                </a:tc>
                <a:extLst>
                  <a:ext uri="{0D108BD9-81ED-4DB2-BD59-A6C34878D82A}">
                    <a16:rowId xmlns:a16="http://schemas.microsoft.com/office/drawing/2014/main" val="980296951"/>
                  </a:ext>
                </a:extLst>
              </a:tr>
              <a:tr h="370840">
                <a:tc>
                  <a:txBody>
                    <a:bodyPr/>
                    <a:lstStyle/>
                    <a:p>
                      <a:r>
                        <a:rPr lang="en-US" dirty="0">
                          <a:latin typeface="Arial" panose="020B0604020202020204" pitchFamily="34" charset="0"/>
                          <a:cs typeface="Arial" panose="020B0604020202020204" pitchFamily="34" charset="0"/>
                        </a:rPr>
                        <a:t>Cycle duration: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28 days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28 days</a:t>
                      </a:r>
                    </a:p>
                  </a:txBody>
                  <a:tcPr/>
                </a:tc>
                <a:tc>
                  <a:txBody>
                    <a:bodyPr/>
                    <a:lstStyle/>
                    <a:p>
                      <a:r>
                        <a:rPr lang="en-US" dirty="0">
                          <a:latin typeface="Arial" panose="020B0604020202020204" pitchFamily="34" charset="0"/>
                          <a:cs typeface="Arial" panose="020B0604020202020204" pitchFamily="34" charset="0"/>
                        </a:rPr>
                        <a:t>28 days</a:t>
                      </a:r>
                    </a:p>
                  </a:txBody>
                  <a:tcPr/>
                </a:tc>
                <a:extLst>
                  <a:ext uri="{0D108BD9-81ED-4DB2-BD59-A6C34878D82A}">
                    <a16:rowId xmlns:a16="http://schemas.microsoft.com/office/drawing/2014/main" val="2014170344"/>
                  </a:ext>
                </a:extLst>
              </a:tr>
              <a:tr h="370840">
                <a:tc>
                  <a:txBody>
                    <a:bodyPr/>
                    <a:lstStyle/>
                    <a:p>
                      <a:r>
                        <a:rPr lang="en-US" dirty="0">
                          <a:latin typeface="Arial" panose="020B0604020202020204" pitchFamily="34" charset="0"/>
                          <a:cs typeface="Arial" panose="020B0604020202020204" pitchFamily="34" charset="0"/>
                        </a:rPr>
                        <a:t>Administration: </a:t>
                      </a:r>
                    </a:p>
                  </a:txBody>
                  <a:tcPr/>
                </a:tc>
                <a:tc>
                  <a:txBody>
                    <a:bodyPr/>
                    <a:lstStyle/>
                    <a:p>
                      <a:r>
                        <a:rPr lang="en-US" dirty="0">
                          <a:latin typeface="Arial" panose="020B0604020202020204" pitchFamily="34" charset="0"/>
                          <a:cs typeface="Arial" panose="020B0604020202020204" pitchFamily="34" charset="0"/>
                        </a:rPr>
                        <a:t>Daily</a:t>
                      </a:r>
                    </a:p>
                  </a:txBody>
                  <a:tcPr/>
                </a:tc>
                <a:tc>
                  <a:txBody>
                    <a:bodyPr/>
                    <a:lstStyle/>
                    <a:p>
                      <a:r>
                        <a:rPr lang="en-US" dirty="0">
                          <a:latin typeface="Arial" panose="020B0604020202020204" pitchFamily="34" charset="0"/>
                          <a:cs typeface="Arial" panose="020B0604020202020204" pitchFamily="34" charset="0"/>
                        </a:rPr>
                        <a:t>Twice daily</a:t>
                      </a:r>
                    </a:p>
                  </a:txBody>
                  <a:tcPr/>
                </a:tc>
                <a:tc>
                  <a:txBody>
                    <a:bodyPr/>
                    <a:lstStyle/>
                    <a:p>
                      <a:r>
                        <a:rPr lang="en-US" dirty="0">
                          <a:latin typeface="Arial" panose="020B0604020202020204" pitchFamily="34" charset="0"/>
                          <a:cs typeface="Arial" panose="020B0604020202020204" pitchFamily="34" charset="0"/>
                        </a:rPr>
                        <a:t>Day 1 and 15</a:t>
                      </a:r>
                    </a:p>
                  </a:txBody>
                  <a:tcPr/>
                </a:tc>
                <a:extLst>
                  <a:ext uri="{0D108BD9-81ED-4DB2-BD59-A6C34878D82A}">
                    <a16:rowId xmlns:a16="http://schemas.microsoft.com/office/drawing/2014/main" val="3656574013"/>
                  </a:ext>
                </a:extLst>
              </a:tr>
              <a:tr h="370840">
                <a:tc>
                  <a:txBody>
                    <a:bodyPr/>
                    <a:lstStyle/>
                    <a:p>
                      <a:r>
                        <a:rPr lang="en-US" dirty="0">
                          <a:latin typeface="Arial" panose="020B0604020202020204" pitchFamily="34" charset="0"/>
                          <a:cs typeface="Arial" panose="020B0604020202020204" pitchFamily="34" charset="0"/>
                        </a:rPr>
                        <a:t>Premedication:</a:t>
                      </a:r>
                    </a:p>
                  </a:txBody>
                  <a:tcPr/>
                </a:tc>
                <a:tc>
                  <a:txBody>
                    <a:bodyPr/>
                    <a:lstStyle/>
                    <a:p>
                      <a:r>
                        <a:rPr lang="en-US" dirty="0">
                          <a:latin typeface="Arial" panose="020B0604020202020204" pitchFamily="34" charset="0"/>
                          <a:cs typeface="Arial" panose="020B0604020202020204" pitchFamily="34" charset="0"/>
                        </a:rPr>
                        <a:t>None</a:t>
                      </a:r>
                    </a:p>
                  </a:txBody>
                  <a:tcPr/>
                </a:tc>
                <a:tc>
                  <a:txBody>
                    <a:bodyPr/>
                    <a:lstStyle/>
                    <a:p>
                      <a:r>
                        <a:rPr lang="en-US" dirty="0">
                          <a:latin typeface="Arial" panose="020B0604020202020204" pitchFamily="34" charset="0"/>
                          <a:cs typeface="Arial" panose="020B0604020202020204" pitchFamily="34" charset="0"/>
                        </a:rPr>
                        <a:t>None</a:t>
                      </a:r>
                    </a:p>
                  </a:txBody>
                  <a:tcPr/>
                </a:tc>
                <a:tc>
                  <a:txBody>
                    <a:bodyPr/>
                    <a:lstStyle/>
                    <a:p>
                      <a:r>
                        <a:rPr lang="en-US" dirty="0">
                          <a:latin typeface="Arial" panose="020B0604020202020204" pitchFamily="34" charset="0"/>
                          <a:cs typeface="Times New Roman" panose="02020603050405020304" pitchFamily="18" charset="0"/>
                        </a:rPr>
                        <a:t>Histamine H1 antagonist recommended</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95953245"/>
                  </a:ext>
                </a:extLst>
              </a:tr>
              <a:tr h="370840">
                <a:tc>
                  <a:txBody>
                    <a:bodyPr/>
                    <a:lstStyle/>
                    <a:p>
                      <a:r>
                        <a:rPr lang="en-US" dirty="0">
                          <a:latin typeface="Arial" panose="020B0604020202020204" pitchFamily="34" charset="0"/>
                          <a:cs typeface="Arial" panose="020B0604020202020204" pitchFamily="34" charset="0"/>
                        </a:rPr>
                        <a:t>Supportive care: </a:t>
                      </a:r>
                    </a:p>
                  </a:txBody>
                  <a:tcPr/>
                </a:tc>
                <a:tc gridSpan="3">
                  <a:txBody>
                    <a:bodyPr/>
                    <a:lstStyle/>
                    <a:p>
                      <a:r>
                        <a:rPr lang="en-US" dirty="0">
                          <a:latin typeface="Arial" panose="020B0604020202020204" pitchFamily="34" charset="0"/>
                          <a:cs typeface="Arial" panose="020B0604020202020204" pitchFamily="34" charset="0"/>
                        </a:rPr>
                        <a:t>See Section 8 of the protocol</a:t>
                      </a:r>
                    </a:p>
                  </a:txBody>
                  <a:tcPr/>
                </a:tc>
                <a:tc hMerge="1">
                  <a:txBody>
                    <a:bodyPr/>
                    <a:lstStyle/>
                    <a:p>
                      <a:endParaRPr lang="en-US" dirty="0">
                        <a:latin typeface="Arial" panose="020B0604020202020204" pitchFamily="34" charset="0"/>
                        <a:cs typeface="Arial" panose="020B0604020202020204" pitchFamily="34" charset="0"/>
                      </a:endParaRPr>
                    </a:p>
                  </a:txBody>
                  <a:tcPr/>
                </a:tc>
                <a:tc hMerge="1">
                  <a:txBody>
                    <a:bodyPr/>
                    <a:lstStyle/>
                    <a:p>
                      <a:r>
                        <a:rPr lang="en-US" dirty="0">
                          <a:latin typeface="Arial" panose="020B0604020202020204" pitchFamily="34" charset="0"/>
                          <a:cs typeface="Arial" panose="020B0604020202020204" pitchFamily="34" charset="0"/>
                        </a:rPr>
                        <a:t>N/A</a:t>
                      </a:r>
                    </a:p>
                  </a:txBody>
                  <a:tcPr/>
                </a:tc>
                <a:extLst>
                  <a:ext uri="{0D108BD9-81ED-4DB2-BD59-A6C34878D82A}">
                    <a16:rowId xmlns:a16="http://schemas.microsoft.com/office/drawing/2014/main" val="1964392079"/>
                  </a:ext>
                </a:extLst>
              </a:tr>
              <a:tr h="370840">
                <a:tc>
                  <a:txBody>
                    <a:bodyPr/>
                    <a:lstStyle/>
                    <a:p>
                      <a:r>
                        <a:rPr lang="en-US" dirty="0">
                          <a:latin typeface="Arial" panose="020B0604020202020204" pitchFamily="34" charset="0"/>
                          <a:cs typeface="Arial" panose="020B0604020202020204" pitchFamily="34" charset="0"/>
                        </a:rPr>
                        <a:t>Disease assessment:</a:t>
                      </a:r>
                    </a:p>
                  </a:txBody>
                  <a:tcPr/>
                </a:tc>
                <a:tc gridSpan="3">
                  <a:txBody>
                    <a:bodyPr/>
                    <a:lstStyle/>
                    <a:p>
                      <a:r>
                        <a:rPr lang="en-US" dirty="0">
                          <a:latin typeface="Arial" panose="020B0604020202020204" pitchFamily="34" charset="0"/>
                          <a:cs typeface="Arial" panose="020B0604020202020204" pitchFamily="34" charset="0"/>
                        </a:rPr>
                        <a:t>CT </a:t>
                      </a:r>
                      <a:r>
                        <a:rPr lang="en-US" sz="1800" kern="1200" dirty="0">
                          <a:solidFill>
                            <a:schemeClr val="dk1"/>
                          </a:solidFill>
                          <a:latin typeface="Arial" panose="020B0604020202020204" pitchFamily="34" charset="0"/>
                          <a:ea typeface="+mn-ea"/>
                          <a:cs typeface="Arial" panose="020B0604020202020204" pitchFamily="34" charset="0"/>
                        </a:rPr>
                        <a:t>scans</a:t>
                      </a:r>
                      <a:r>
                        <a:rPr lang="en-US" dirty="0">
                          <a:latin typeface="Arial" panose="020B0604020202020204" pitchFamily="34" charset="0"/>
                          <a:cs typeface="Arial" panose="020B0604020202020204" pitchFamily="34" charset="0"/>
                        </a:rPr>
                        <a:t> +/- brain MRI every 8 weeks</a:t>
                      </a:r>
                    </a:p>
                  </a:txBody>
                  <a:tcPr/>
                </a:tc>
                <a:tc hMerge="1">
                  <a:txBody>
                    <a:bodyPr/>
                    <a:lstStyle/>
                    <a:p>
                      <a:endParaRPr lang="en-US" dirty="0">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37605495"/>
                  </a:ext>
                </a:extLst>
              </a:tr>
              <a:tr h="0">
                <a:tc>
                  <a:txBody>
                    <a:bodyPr/>
                    <a:lstStyle/>
                    <a:p>
                      <a:r>
                        <a:rPr lang="en-US" dirty="0">
                          <a:latin typeface="Arial" panose="020B0604020202020204" pitchFamily="34" charset="0"/>
                          <a:cs typeface="Arial" panose="020B0604020202020204" pitchFamily="34" charset="0"/>
                        </a:rPr>
                        <a:t>Prohibited medications:</a:t>
                      </a:r>
                    </a:p>
                  </a:txBody>
                  <a:tcPr/>
                </a:tc>
                <a:tc gridSpan="3">
                  <a:txBody>
                    <a:bodyPr/>
                    <a:lstStyle/>
                    <a:p>
                      <a:r>
                        <a:rPr lang="en-US" sz="1800" kern="1200" dirty="0">
                          <a:solidFill>
                            <a:schemeClr val="dk1"/>
                          </a:solidFill>
                          <a:latin typeface="Arial" panose="020B0604020202020204" pitchFamily="34" charset="0"/>
                          <a:ea typeface="+mn-ea"/>
                          <a:cs typeface="Arial" panose="020B0604020202020204" pitchFamily="34" charset="0"/>
                        </a:rPr>
                        <a:t>Strong inducers of CYP3A4 (including herbal supplements such as St. John’s Wort); CYP3A4 inhibitors; CYP1A2 substrates; P-</a:t>
                      </a:r>
                      <a:r>
                        <a:rPr lang="en-US" sz="1800" kern="1200" dirty="0" err="1">
                          <a:solidFill>
                            <a:schemeClr val="dk1"/>
                          </a:solidFill>
                          <a:latin typeface="Arial" panose="020B0604020202020204" pitchFamily="34" charset="0"/>
                          <a:ea typeface="+mn-ea"/>
                          <a:cs typeface="Arial" panose="020B0604020202020204" pitchFamily="34" charset="0"/>
                        </a:rPr>
                        <a:t>gp</a:t>
                      </a:r>
                      <a:r>
                        <a:rPr lang="en-US" sz="1800" kern="1200" dirty="0">
                          <a:solidFill>
                            <a:schemeClr val="dk1"/>
                          </a:solidFill>
                          <a:latin typeface="Arial" panose="020B0604020202020204" pitchFamily="34" charset="0"/>
                          <a:ea typeface="+mn-ea"/>
                          <a:cs typeface="Arial" panose="020B0604020202020204" pitchFamily="34" charset="0"/>
                        </a:rPr>
                        <a:t> and BCRP substrates; sensitive substrates of MATE1 and MATE2K; or drugs that are known to prolong QT interval. </a:t>
                      </a:r>
                    </a:p>
                  </a:txBody>
                  <a:tcPr/>
                </a:tc>
                <a:tc hMerge="1">
                  <a:txBody>
                    <a:bodyPr/>
                    <a:lstStyle/>
                    <a:p>
                      <a:endParaRPr lang="en-US" dirty="0">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75057710"/>
                  </a:ext>
                </a:extLst>
              </a:tr>
            </a:tbl>
          </a:graphicData>
        </a:graphic>
      </p:graphicFrame>
    </p:spTree>
    <p:extLst>
      <p:ext uri="{BB962C8B-B14F-4D97-AF65-F5344CB8AC3E}">
        <p14:creationId xmlns:p14="http://schemas.microsoft.com/office/powerpoint/2010/main" val="3489389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485775" y="36083"/>
            <a:ext cx="10669905" cy="1456386"/>
          </a:xfrm>
        </p:spPr>
        <p:txBody>
          <a:bodyPr/>
          <a:lstStyle/>
          <a:p>
            <a:r>
              <a:rPr lang="en-US" dirty="0"/>
              <a:t>Key Eligibility (1)</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09600" y="1800224"/>
            <a:ext cx="10546080" cy="4417695"/>
          </a:xfrm>
        </p:spPr>
        <p:txBody>
          <a:bodyPr>
            <a:noAutofit/>
          </a:bodyPr>
          <a:lstStyle/>
          <a:p>
            <a:r>
              <a:rPr lang="en-US" sz="1900" dirty="0">
                <a:latin typeface="Arial" panose="020B0604020202020204" pitchFamily="34" charset="0"/>
                <a:ea typeface="Times New Roman" panose="02020603050405020304" pitchFamily="18" charset="0"/>
                <a:cs typeface="Times New Roman" panose="02020603050405020304" pitchFamily="18" charset="0"/>
              </a:rPr>
              <a:t>D</a:t>
            </a:r>
            <a:r>
              <a:rPr lang="en-US" sz="1900" dirty="0">
                <a:effectLst/>
                <a:latin typeface="Arial" panose="020B0604020202020204" pitchFamily="34" charset="0"/>
                <a:ea typeface="Times New Roman" panose="02020603050405020304" pitchFamily="18" charset="0"/>
                <a:cs typeface="Times New Roman" panose="02020603050405020304" pitchFamily="18" charset="0"/>
              </a:rPr>
              <a:t>ocumentation of NSCLC with a sensitizing EGFR mutation and have radiologically or clinically progressed (in the opinion of the treating physician) on osimertinib, alone or in combination with other agent(s), as their most recent line of therapy. Any number of prior lines of therapy is allowed.</a:t>
            </a:r>
          </a:p>
          <a:p>
            <a:r>
              <a:rPr lang="en-US" sz="1900" dirty="0">
                <a:effectLst/>
                <a:latin typeface="Arial" panose="020B0604020202020204" pitchFamily="34" charset="0"/>
                <a:ea typeface="Times New Roman" panose="02020603050405020304" pitchFamily="18" charset="0"/>
                <a:cs typeface="Times New Roman" panose="02020603050405020304" pitchFamily="18" charset="0"/>
              </a:rPr>
              <a:t>MET amplification determined by tissue-based or blood-based (circulating tumor DNA [</a:t>
            </a:r>
            <a:r>
              <a:rPr lang="en-US" sz="1900" dirty="0" err="1">
                <a:effectLst/>
                <a:latin typeface="Arial" panose="020B0604020202020204" pitchFamily="34" charset="0"/>
                <a:ea typeface="Times New Roman" panose="02020603050405020304" pitchFamily="18" charset="0"/>
                <a:cs typeface="Times New Roman" panose="02020603050405020304" pitchFamily="18" charset="0"/>
              </a:rPr>
              <a:t>ctDNA</a:t>
            </a:r>
            <a:r>
              <a:rPr lang="en-US" sz="1900" dirty="0">
                <a:effectLst/>
                <a:latin typeface="Arial" panose="020B0604020202020204" pitchFamily="34" charset="0"/>
                <a:ea typeface="Times New Roman" panose="02020603050405020304" pitchFamily="18" charset="0"/>
                <a:cs typeface="Times New Roman" panose="02020603050405020304" pitchFamily="18" charset="0"/>
              </a:rPr>
              <a:t>]) NGS assay. MET amplifications may have been determined based on tissue submitted for testing by FMI through the </a:t>
            </a:r>
            <a:r>
              <a:rPr lang="en-US" sz="1900" b="1" u="sng" dirty="0">
                <a:effectLst/>
                <a:latin typeface="Arial" panose="020B0604020202020204" pitchFamily="34" charset="0"/>
                <a:ea typeface="Times New Roman" panose="02020603050405020304" pitchFamily="18" charset="0"/>
                <a:cs typeface="Times New Roman" panose="02020603050405020304" pitchFamily="18" charset="0"/>
              </a:rPr>
              <a:t>LUNGMAP</a:t>
            </a:r>
            <a:r>
              <a:rPr lang="en-US" sz="1900" dirty="0">
                <a:effectLst/>
                <a:latin typeface="Arial" panose="020B0604020202020204" pitchFamily="34" charset="0"/>
                <a:ea typeface="Times New Roman" panose="02020603050405020304" pitchFamily="18" charset="0"/>
                <a:cs typeface="Times New Roman" panose="02020603050405020304" pitchFamily="18" charset="0"/>
              </a:rPr>
              <a:t> screening protocol or using test results completed outside of the study. Tissue or blood must be obtained after disease progression on osimertinib.  The testing must be done within a laboratory with CLIA, ISO/IEC, CAP, or similar certification.</a:t>
            </a:r>
          </a:p>
          <a:p>
            <a:r>
              <a:rPr lang="en-US" sz="1900" dirty="0">
                <a:effectLst/>
                <a:latin typeface="Arial" panose="020B0604020202020204" pitchFamily="34" charset="0"/>
                <a:ea typeface="Times New Roman" panose="02020603050405020304" pitchFamily="18" charset="0"/>
                <a:cs typeface="Times New Roman" panose="02020603050405020304" pitchFamily="18" charset="0"/>
              </a:rPr>
              <a:t>Participants must have either measurable disease or non-measurable disease documented by CT or MRI.</a:t>
            </a:r>
            <a:endParaRPr lang="en-US" sz="1900" dirty="0">
              <a:latin typeface="Arial" panose="020B0604020202020204" pitchFamily="34" charset="0"/>
              <a:ea typeface="Times New Roman" panose="02020603050405020304" pitchFamily="18" charset="0"/>
              <a:cs typeface="Times New Roman" panose="02020603050405020304" pitchFamily="18" charset="0"/>
            </a:endParaRPr>
          </a:p>
          <a:p>
            <a:r>
              <a:rPr lang="en-US" sz="1900" dirty="0">
                <a:effectLst/>
                <a:latin typeface="Arial" panose="020B0604020202020204" pitchFamily="34" charset="0"/>
              </a:rPr>
              <a:t>Participants with symptomatic CNS metastasis (brain metastases or leptomeningeal disease) must be neurologically stable and have a stable or decreasing corticosteroid requirement for at least 5 days before sub-study randomization.</a:t>
            </a:r>
            <a:endParaRPr lang="en-US" sz="1900" dirty="0"/>
          </a:p>
        </p:txBody>
      </p:sp>
    </p:spTree>
    <p:extLst>
      <p:ext uri="{BB962C8B-B14F-4D97-AF65-F5344CB8AC3E}">
        <p14:creationId xmlns:p14="http://schemas.microsoft.com/office/powerpoint/2010/main" val="921902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BDB6-7945-4C4F-AC44-36E4BDDF4C6C}"/>
              </a:ext>
            </a:extLst>
          </p:cNvPr>
          <p:cNvSpPr>
            <a:spLocks noGrp="1"/>
          </p:cNvSpPr>
          <p:nvPr>
            <p:ph type="ctrTitle"/>
          </p:nvPr>
        </p:nvSpPr>
        <p:spPr/>
        <p:txBody>
          <a:bodyPr/>
          <a:lstStyle/>
          <a:p>
            <a:r>
              <a:rPr lang="en-US" sz="8000" dirty="0"/>
              <a:t>Welcome &amp; Leadership Announcement</a:t>
            </a:r>
            <a:endParaRPr lang="en-US" dirty="0"/>
          </a:p>
        </p:txBody>
      </p:sp>
      <p:sp>
        <p:nvSpPr>
          <p:cNvPr id="5" name="Subtitle 4">
            <a:extLst>
              <a:ext uri="{FF2B5EF4-FFF2-40B4-BE49-F238E27FC236}">
                <a16:creationId xmlns:a16="http://schemas.microsoft.com/office/drawing/2014/main" id="{DDEA0D8F-A3D9-4D6E-AD28-075F500F1AEB}"/>
              </a:ext>
            </a:extLst>
          </p:cNvPr>
          <p:cNvSpPr>
            <a:spLocks noGrp="1"/>
          </p:cNvSpPr>
          <p:nvPr>
            <p:ph type="subTitle" idx="1"/>
          </p:nvPr>
        </p:nvSpPr>
        <p:spPr>
          <a:xfrm>
            <a:off x="1100051" y="4455621"/>
            <a:ext cx="10058400" cy="1471046"/>
          </a:xfrm>
        </p:spPr>
        <p:txBody>
          <a:bodyPr>
            <a:normAutofit/>
          </a:bodyPr>
          <a:lstStyle/>
          <a:p>
            <a:r>
              <a:rPr lang="en-US" dirty="0" err="1"/>
              <a:t>Jhanelle</a:t>
            </a:r>
            <a:r>
              <a:rPr lang="en-US" dirty="0"/>
              <a:t> E. Gray, MD </a:t>
            </a:r>
          </a:p>
          <a:p>
            <a:r>
              <a:rPr lang="en-US" dirty="0"/>
              <a:t>Lung Committee Chair</a:t>
            </a:r>
          </a:p>
          <a:p>
            <a:r>
              <a:rPr lang="en-US" dirty="0" err="1"/>
              <a:t>swog</a:t>
            </a:r>
            <a:endParaRPr lang="en-US" dirty="0"/>
          </a:p>
          <a:p>
            <a:endParaRPr lang="en-US" dirty="0"/>
          </a:p>
        </p:txBody>
      </p:sp>
      <p:sp>
        <p:nvSpPr>
          <p:cNvPr id="4" name="Slide Number Placeholder 3">
            <a:extLst>
              <a:ext uri="{FF2B5EF4-FFF2-40B4-BE49-F238E27FC236}">
                <a16:creationId xmlns:a16="http://schemas.microsoft.com/office/drawing/2014/main" id="{64963C95-565A-4EA1-9E98-CFB21B50FB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5191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512748" y="36083"/>
            <a:ext cx="10642932" cy="1456386"/>
          </a:xfrm>
        </p:spPr>
        <p:txBody>
          <a:bodyPr/>
          <a:lstStyle/>
          <a:p>
            <a:r>
              <a:rPr lang="en-US" dirty="0"/>
              <a:t>Key Eligibility (2)</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09600" y="1692067"/>
            <a:ext cx="10546080" cy="4632533"/>
          </a:xfrm>
        </p:spPr>
        <p:txBody>
          <a:bodyPr>
            <a:noAutofit/>
          </a:bodyPr>
          <a:lstStyle/>
          <a:p>
            <a:pPr>
              <a:spcBef>
                <a:spcPts val="0"/>
              </a:spcBef>
            </a:pPr>
            <a:r>
              <a:rPr lang="en-US" sz="1900" dirty="0">
                <a:effectLst/>
                <a:latin typeface="Arial" panose="020B0604020202020204" pitchFamily="34" charset="0"/>
              </a:rPr>
              <a:t>Participants must not have received an anti-VEGF or VEGFR inhibitor or MET inhibitor.</a:t>
            </a:r>
          </a:p>
          <a:p>
            <a:pPr>
              <a:spcBef>
                <a:spcPts val="1800"/>
              </a:spcBef>
            </a:pPr>
            <a:r>
              <a:rPr lang="en-US" sz="1900" dirty="0">
                <a:effectLst/>
                <a:latin typeface="Arial" panose="020B0604020202020204" pitchFamily="34" charset="0"/>
                <a:ea typeface="Times New Roman" panose="02020603050405020304" pitchFamily="18" charset="0"/>
                <a:cs typeface="Times New Roman" panose="02020603050405020304" pitchFamily="18" charset="0"/>
              </a:rPr>
              <a:t>Zubrod performance status must be 0-1.</a:t>
            </a:r>
          </a:p>
          <a:p>
            <a:pPr>
              <a:spcBef>
                <a:spcPts val="1800"/>
              </a:spcBef>
            </a:pPr>
            <a:r>
              <a:rPr lang="en-US" sz="1900" dirty="0">
                <a:effectLst/>
                <a:latin typeface="Arial" panose="020B0604020202020204" pitchFamily="34" charset="0"/>
                <a:ea typeface="Times New Roman" panose="02020603050405020304" pitchFamily="18" charset="0"/>
                <a:cs typeface="Times New Roman" panose="02020603050405020304" pitchFamily="18" charset="0"/>
              </a:rPr>
              <a:t>ECG performed, with a </a:t>
            </a:r>
            <a:r>
              <a:rPr lang="en-US" sz="1900" dirty="0" err="1">
                <a:effectLst/>
                <a:latin typeface="Arial" panose="020B0604020202020204" pitchFamily="34" charset="0"/>
                <a:ea typeface="Times New Roman" panose="02020603050405020304" pitchFamily="18" charset="0"/>
                <a:cs typeface="Times New Roman" panose="02020603050405020304" pitchFamily="18" charset="0"/>
              </a:rPr>
              <a:t>QTcF</a:t>
            </a:r>
            <a:r>
              <a:rPr lang="en-US" sz="1900" dirty="0">
                <a:effectLst/>
                <a:latin typeface="Arial" panose="020B0604020202020204" pitchFamily="34" charset="0"/>
                <a:ea typeface="Times New Roman" panose="02020603050405020304" pitchFamily="18" charset="0"/>
                <a:cs typeface="Times New Roman" panose="02020603050405020304" pitchFamily="18" charset="0"/>
              </a:rPr>
              <a:t> ≤ 470 msec.</a:t>
            </a:r>
          </a:p>
          <a:p>
            <a:pPr>
              <a:spcBef>
                <a:spcPts val="1800"/>
              </a:spcBef>
            </a:pPr>
            <a:r>
              <a:rPr lang="en-US" sz="1900" dirty="0">
                <a:effectLst/>
                <a:latin typeface="Arial" panose="020B0604020202020204" pitchFamily="34" charset="0"/>
                <a:ea typeface="Times New Roman" panose="02020603050405020304" pitchFamily="18" charset="0"/>
              </a:rPr>
              <a:t>Participant must have a urinary protein ≤1+ on dipstick or routine urinalysis (UA).</a:t>
            </a:r>
          </a:p>
          <a:p>
            <a:pPr>
              <a:spcBef>
                <a:spcPts val="1800"/>
              </a:spcBef>
            </a:pPr>
            <a:r>
              <a:rPr lang="en-US" sz="1900" dirty="0">
                <a:effectLst/>
                <a:latin typeface="Arial" panose="020B0604020202020204" pitchFamily="34" charset="0"/>
                <a:ea typeface="Times New Roman" panose="02020603050405020304" pitchFamily="18" charset="0"/>
                <a:cs typeface="Times New Roman" panose="02020603050405020304" pitchFamily="18" charset="0"/>
              </a:rPr>
              <a:t>Participants must have adequate cardiac function.</a:t>
            </a:r>
          </a:p>
          <a:p>
            <a:pPr>
              <a:spcBef>
                <a:spcPts val="1800"/>
              </a:spcBef>
            </a:pPr>
            <a:r>
              <a:rPr lang="en-US" sz="1900" dirty="0">
                <a:effectLst/>
                <a:latin typeface="Arial" panose="020B0604020202020204" pitchFamily="34" charset="0"/>
                <a:ea typeface="Times New Roman" panose="02020603050405020304" pitchFamily="18" charset="0"/>
                <a:cs typeface="Times New Roman" panose="02020603050405020304" pitchFamily="18" charset="0"/>
              </a:rPr>
              <a:t>Participants must not have received strong inducers of CYP3A4 (including herbal supplements such as St. John’s Wort); CYP3A4 inhibitors; CYP1A2 substrates; P-</a:t>
            </a:r>
            <a:r>
              <a:rPr lang="en-US" sz="1900" dirty="0" err="1">
                <a:effectLst/>
                <a:latin typeface="Arial" panose="020B0604020202020204" pitchFamily="34" charset="0"/>
                <a:ea typeface="Times New Roman" panose="02020603050405020304" pitchFamily="18" charset="0"/>
                <a:cs typeface="Times New Roman" panose="02020603050405020304" pitchFamily="18" charset="0"/>
              </a:rPr>
              <a:t>gp</a:t>
            </a:r>
            <a:r>
              <a:rPr lang="en-US" sz="1900" dirty="0">
                <a:effectLst/>
                <a:latin typeface="Arial" panose="020B0604020202020204" pitchFamily="34" charset="0"/>
                <a:ea typeface="Times New Roman" panose="02020603050405020304" pitchFamily="18" charset="0"/>
                <a:cs typeface="Times New Roman" panose="02020603050405020304" pitchFamily="18" charset="0"/>
              </a:rPr>
              <a:t> and BCRP substrates; sensitive substrates of MATE1 and MATE2K; or drugs that are known to prolong QT interval within 7 days prior to sub-study registration and must not be planning to use any of these throughout protocol treatment.</a:t>
            </a:r>
          </a:p>
          <a:p>
            <a:pPr>
              <a:spcBef>
                <a:spcPts val="1800"/>
              </a:spcBef>
            </a:pPr>
            <a:r>
              <a:rPr lang="en-US" sz="1900" dirty="0">
                <a:effectLst/>
                <a:latin typeface="Arial" panose="020B0604020202020204" pitchFamily="34" charset="0"/>
                <a:ea typeface="Times New Roman" panose="02020603050405020304" pitchFamily="18" charset="0"/>
                <a:cs typeface="Times New Roman" panose="02020603050405020304" pitchFamily="18" charset="0"/>
              </a:rPr>
              <a:t>Participants must not have uncontrolled blood pressure and hypertension.</a:t>
            </a:r>
            <a:endParaRPr lang="en-US" sz="1900" dirty="0">
              <a:effectLst/>
              <a:latin typeface="Arial" panose="020B0604020202020204" pitchFamily="34" charset="0"/>
            </a:endParaRPr>
          </a:p>
          <a:p>
            <a:pPr marL="0" marR="0" indent="0">
              <a:spcBef>
                <a:spcPts val="0"/>
              </a:spcBef>
              <a:spcAft>
                <a:spcPts val="600"/>
              </a:spcAft>
              <a:buNone/>
            </a:pPr>
            <a:br>
              <a:rPr lang="en-US" sz="1900" dirty="0">
                <a:effectLst/>
                <a:latin typeface="Arial" panose="020B0604020202020204" pitchFamily="34" charset="0"/>
                <a:ea typeface="Times New Roman" panose="02020603050405020304" pitchFamily="18" charset="0"/>
                <a:cs typeface="Times New Roman" panose="02020603050405020304" pitchFamily="18" charset="0"/>
              </a:rPr>
            </a:br>
            <a:endParaRPr lang="en-US" sz="1900" dirty="0"/>
          </a:p>
        </p:txBody>
      </p:sp>
    </p:spTree>
    <p:extLst>
      <p:ext uri="{BB962C8B-B14F-4D97-AF65-F5344CB8AC3E}">
        <p14:creationId xmlns:p14="http://schemas.microsoft.com/office/powerpoint/2010/main" val="775547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4D5A1-1ADD-4BEF-9ED9-905387E33EA8}"/>
              </a:ext>
            </a:extLst>
          </p:cNvPr>
          <p:cNvSpPr>
            <a:spLocks noGrp="1"/>
          </p:cNvSpPr>
          <p:nvPr>
            <p:ph type="title"/>
          </p:nvPr>
        </p:nvSpPr>
        <p:spPr>
          <a:xfrm>
            <a:off x="504202" y="36083"/>
            <a:ext cx="10651478" cy="1456386"/>
          </a:xfrm>
        </p:spPr>
        <p:txBody>
          <a:bodyPr/>
          <a:lstStyle/>
          <a:p>
            <a:r>
              <a:rPr lang="en-US" dirty="0"/>
              <a:t>Anticipated Adverse Events/</a:t>
            </a:r>
            <a:br>
              <a:rPr lang="en-US" dirty="0"/>
            </a:br>
            <a:r>
              <a:rPr lang="en-US" dirty="0"/>
              <a:t>Serious Adverse Events</a:t>
            </a:r>
          </a:p>
        </p:txBody>
      </p:sp>
      <p:sp>
        <p:nvSpPr>
          <p:cNvPr id="3" name="Content Placeholder 2">
            <a:extLst>
              <a:ext uri="{FF2B5EF4-FFF2-40B4-BE49-F238E27FC236}">
                <a16:creationId xmlns:a16="http://schemas.microsoft.com/office/drawing/2014/main" id="{854BECB4-60B7-44C9-B690-F09BD7EBDB67}"/>
              </a:ext>
            </a:extLst>
          </p:cNvPr>
          <p:cNvSpPr>
            <a:spLocks noGrp="1"/>
          </p:cNvSpPr>
          <p:nvPr>
            <p:ph idx="1"/>
          </p:nvPr>
        </p:nvSpPr>
        <p:spPr/>
        <p:txBody>
          <a:bodyPr>
            <a:normAutofit/>
          </a:bodyPr>
          <a:lstStyle/>
          <a:p>
            <a:r>
              <a:rPr lang="en-US" sz="2800" dirty="0"/>
              <a:t>All study drugs are FDA-approved and not anticipated to result in toxicity outside of what is typically expected.</a:t>
            </a:r>
          </a:p>
          <a:p>
            <a:pPr marL="0" indent="0">
              <a:buNone/>
            </a:pPr>
            <a:endParaRPr lang="en-US" sz="2800" dirty="0"/>
          </a:p>
        </p:txBody>
      </p:sp>
      <p:sp>
        <p:nvSpPr>
          <p:cNvPr id="4" name="Slide Number Placeholder 3">
            <a:extLst>
              <a:ext uri="{FF2B5EF4-FFF2-40B4-BE49-F238E27FC236}">
                <a16:creationId xmlns:a16="http://schemas.microsoft.com/office/drawing/2014/main" id="{777CCCEF-82EB-46E6-8415-972127953B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979637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6C73-66FF-4FCE-B19E-FE3273450E5F}"/>
              </a:ext>
            </a:extLst>
          </p:cNvPr>
          <p:cNvSpPr>
            <a:spLocks noGrp="1"/>
          </p:cNvSpPr>
          <p:nvPr>
            <p:ph type="title"/>
          </p:nvPr>
        </p:nvSpPr>
        <p:spPr>
          <a:xfrm>
            <a:off x="487110" y="36083"/>
            <a:ext cx="10668570" cy="1456386"/>
          </a:xfrm>
        </p:spPr>
        <p:txBody>
          <a:bodyPr/>
          <a:lstStyle/>
          <a:p>
            <a:r>
              <a:rPr lang="en-US" dirty="0"/>
              <a:t>Dose Modifications/Interruptions</a:t>
            </a:r>
          </a:p>
        </p:txBody>
      </p:sp>
      <p:sp>
        <p:nvSpPr>
          <p:cNvPr id="4" name="Slide Number Placeholder 3">
            <a:extLst>
              <a:ext uri="{FF2B5EF4-FFF2-40B4-BE49-F238E27FC236}">
                <a16:creationId xmlns:a16="http://schemas.microsoft.com/office/drawing/2014/main" id="{9D655159-14AB-46F5-A3D8-CA900B79FD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10" name="Content Placeholder 2">
            <a:extLst>
              <a:ext uri="{FF2B5EF4-FFF2-40B4-BE49-F238E27FC236}">
                <a16:creationId xmlns:a16="http://schemas.microsoft.com/office/drawing/2014/main" id="{AF810349-B622-2A13-4E44-670ACA7EC7A4}"/>
              </a:ext>
            </a:extLst>
          </p:cNvPr>
          <p:cNvSpPr txBox="1">
            <a:spLocks/>
          </p:cNvSpPr>
          <p:nvPr/>
        </p:nvSpPr>
        <p:spPr>
          <a:xfrm>
            <a:off x="609600" y="1638300"/>
            <a:ext cx="10546080" cy="4564380"/>
          </a:xfrm>
          <a:prstGeom prst="rect">
            <a:avLst/>
          </a:prstGeom>
        </p:spPr>
        <p:txBody>
          <a:bodyPr vert="horz" lIns="0" tIns="45720" rIns="0" bIns="45720" rtlCol="0">
            <a:no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5425" marR="0" lvl="0" indent="-225425" algn="l" defTabSz="914400" rtl="0" eaLnBrk="1" fontAlgn="auto" latinLnBrk="0" hangingPunct="1">
              <a:lnSpc>
                <a:spcPct val="85000"/>
              </a:lnSpc>
              <a:spcBef>
                <a:spcPts val="1200"/>
              </a:spcBef>
              <a:spcAft>
                <a:spcPts val="0"/>
              </a:spcAft>
              <a:buClr>
                <a:srgbClr val="B2B2B2">
                  <a:lumMod val="50000"/>
                </a:srgbClr>
              </a:buClr>
              <a:buSzPct val="100000"/>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Dose reductions of ramucirumab are allowed for proteinuria only.</a:t>
            </a:r>
          </a:p>
          <a:p>
            <a:pPr marL="225425" marR="0" lvl="0" indent="-225425" algn="l" defTabSz="914400" rtl="0" eaLnBrk="1" fontAlgn="auto" latinLnBrk="0" hangingPunct="1">
              <a:lnSpc>
                <a:spcPct val="85000"/>
              </a:lnSpc>
              <a:spcBef>
                <a:spcPts val="1200"/>
              </a:spcBef>
              <a:spcAft>
                <a:spcPts val="0"/>
              </a:spcAft>
              <a:buClr>
                <a:srgbClr val="B2B2B2">
                  <a:lumMod val="50000"/>
                </a:srgbClr>
              </a:buClr>
              <a:buSzPct val="100000"/>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Osimertinib and capmatinib may be dose-reduced as necessary.</a:t>
            </a:r>
          </a:p>
          <a:p>
            <a:pPr marL="225425" marR="0" lvl="0" indent="-225425" algn="l" defTabSz="914400" rtl="0" eaLnBrk="1" fontAlgn="auto" latinLnBrk="0" hangingPunct="1">
              <a:lnSpc>
                <a:spcPct val="85000"/>
              </a:lnSpc>
              <a:spcBef>
                <a:spcPts val="1200"/>
              </a:spcBef>
              <a:spcAft>
                <a:spcPts val="0"/>
              </a:spcAft>
              <a:buClr>
                <a:srgbClr val="B2B2B2">
                  <a:lumMod val="50000"/>
                </a:srgbClr>
              </a:buClr>
              <a:buSzPct val="100000"/>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The maximum dose delay for any treatment-related toxicity or unforeseen circumstance unrelated to toxicity is 28 days.</a:t>
            </a:r>
          </a:p>
          <a:p>
            <a:pPr marL="225425" marR="0" lvl="0" indent="-225425" algn="l" defTabSz="914400" rtl="0" eaLnBrk="1" fontAlgn="auto" latinLnBrk="0" hangingPunct="1">
              <a:lnSpc>
                <a:spcPct val="85000"/>
              </a:lnSpc>
              <a:spcBef>
                <a:spcPts val="1200"/>
              </a:spcBef>
              <a:spcAft>
                <a:spcPts val="0"/>
              </a:spcAft>
              <a:buClr>
                <a:srgbClr val="B2B2B2">
                  <a:lumMod val="50000"/>
                </a:srgbClr>
              </a:buClr>
              <a:buSzPct val="100000"/>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Missed doses will not be made up.</a:t>
            </a:r>
          </a:p>
          <a:p>
            <a:pPr marL="225425" marR="0" lvl="0" indent="-225425" algn="l" defTabSz="914400" rtl="0" eaLnBrk="1" fontAlgn="auto" latinLnBrk="0" hangingPunct="1">
              <a:lnSpc>
                <a:spcPct val="85000"/>
              </a:lnSpc>
              <a:spcBef>
                <a:spcPts val="1200"/>
              </a:spcBef>
              <a:spcAft>
                <a:spcPts val="0"/>
              </a:spcAft>
              <a:buClr>
                <a:srgbClr val="B2B2B2">
                  <a:lumMod val="50000"/>
                </a:srgbClr>
              </a:buClr>
              <a:buSzPct val="100000"/>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Dose interruptions and discontinuations are allowed to manage toxicity.</a:t>
            </a:r>
          </a:p>
          <a:p>
            <a:pPr marL="225425" marR="0" lvl="0" indent="-225425" algn="l" defTabSz="914400" rtl="0" eaLnBrk="1" fontAlgn="auto" latinLnBrk="0" hangingPunct="1">
              <a:lnSpc>
                <a:spcPct val="85000"/>
              </a:lnSpc>
              <a:spcBef>
                <a:spcPts val="1200"/>
              </a:spcBef>
              <a:spcAft>
                <a:spcPts val="0"/>
              </a:spcAft>
              <a:buClr>
                <a:srgbClr val="B2B2B2">
                  <a:lumMod val="50000"/>
                </a:srgbClr>
              </a:buClr>
              <a:buSzPct val="100000"/>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If multiple toxicities are experienced, dose modifications will be based on the toxicity requiring the largest dose reduction. </a:t>
            </a:r>
          </a:p>
          <a:p>
            <a:pPr marL="225425" marR="0" lvl="0" indent="-225425" algn="l" defTabSz="914400" rtl="0" eaLnBrk="1" fontAlgn="auto" latinLnBrk="0" hangingPunct="1">
              <a:lnSpc>
                <a:spcPct val="85000"/>
              </a:lnSpc>
              <a:spcBef>
                <a:spcPts val="1200"/>
              </a:spcBef>
              <a:spcAft>
                <a:spcPts val="0"/>
              </a:spcAft>
              <a:buClr>
                <a:srgbClr val="B2B2B2">
                  <a:lumMod val="50000"/>
                </a:srgbClr>
              </a:buClr>
              <a:buSzPct val="100000"/>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Reductions are based on the dose being given at the end of the preceding cycle and are based on toxicities observed since the prior toxicity evaluation.</a:t>
            </a:r>
          </a:p>
          <a:p>
            <a:pPr marL="225425" marR="0" lvl="0" indent="-225425" algn="l" defTabSz="914400" rtl="0" eaLnBrk="1" fontAlgn="auto" latinLnBrk="0" hangingPunct="1">
              <a:lnSpc>
                <a:spcPct val="85000"/>
              </a:lnSpc>
              <a:spcBef>
                <a:spcPts val="1200"/>
              </a:spcBef>
              <a:spcAft>
                <a:spcPts val="0"/>
              </a:spcAft>
              <a:buClr>
                <a:srgbClr val="B2B2B2">
                  <a:lumMod val="50000"/>
                </a:srgbClr>
              </a:buClr>
              <a:buSzPct val="100000"/>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If osimertinib or capmatinib must be permanently discontinued, the participant must be removed from protocol therapy.  If ramucirumab must be discontinued the participant may remain on osimertinib and capmatinib as long as they are well tolerated and according to the treatment physician, the participant is still deriving clinical benefit.</a:t>
            </a:r>
          </a:p>
          <a:p>
            <a:pPr marL="225425" marR="0" lvl="0" indent="-225425" algn="l" defTabSz="914400" rtl="0" eaLnBrk="1" fontAlgn="auto" latinLnBrk="0" hangingPunct="1">
              <a:lnSpc>
                <a:spcPct val="110000"/>
              </a:lnSpc>
              <a:spcBef>
                <a:spcPts val="1200"/>
              </a:spcBef>
              <a:spcAft>
                <a:spcPts val="200"/>
              </a:spcAft>
              <a:buClr>
                <a:srgbClr val="B2B2B2">
                  <a:lumMod val="50000"/>
                </a:srgbClr>
              </a:buClr>
              <a:buSzPct val="100000"/>
              <a:buFont typeface="Arial" panose="020B0604020202020204" pitchFamily="34" charset="0"/>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541173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3C93C-7A67-477D-9B1B-F82F772F849F}"/>
              </a:ext>
            </a:extLst>
          </p:cNvPr>
          <p:cNvSpPr>
            <a:spLocks noGrp="1"/>
          </p:cNvSpPr>
          <p:nvPr>
            <p:ph type="title"/>
          </p:nvPr>
        </p:nvSpPr>
        <p:spPr/>
        <p:txBody>
          <a:bodyPr/>
          <a:lstStyle/>
          <a:p>
            <a:r>
              <a:rPr lang="en-US" dirty="0"/>
              <a:t>Dose Modifications Table</a:t>
            </a:r>
          </a:p>
        </p:txBody>
      </p:sp>
      <p:graphicFrame>
        <p:nvGraphicFramePr>
          <p:cNvPr id="5" name="Content Placeholder 4">
            <a:extLst>
              <a:ext uri="{FF2B5EF4-FFF2-40B4-BE49-F238E27FC236}">
                <a16:creationId xmlns:a16="http://schemas.microsoft.com/office/drawing/2014/main" id="{6B68A29C-282F-7B40-C3F7-C3E974CF6CF8}"/>
              </a:ext>
            </a:extLst>
          </p:cNvPr>
          <p:cNvGraphicFramePr>
            <a:graphicFrameLocks noGrp="1"/>
          </p:cNvGraphicFramePr>
          <p:nvPr>
            <p:ph idx="1"/>
          </p:nvPr>
        </p:nvGraphicFramePr>
        <p:xfrm>
          <a:off x="2813209" y="2246811"/>
          <a:ext cx="5756025" cy="2839538"/>
        </p:xfrm>
        <a:graphic>
          <a:graphicData uri="http://schemas.openxmlformats.org/drawingml/2006/table">
            <a:tbl>
              <a:tblPr firstRow="1" firstCol="1" bandRow="1">
                <a:tableStyleId>{F5AB1C69-6EDB-4FF4-983F-18BD219EF322}</a:tableStyleId>
              </a:tblPr>
              <a:tblGrid>
                <a:gridCol w="2327552">
                  <a:extLst>
                    <a:ext uri="{9D8B030D-6E8A-4147-A177-3AD203B41FA5}">
                      <a16:colId xmlns:a16="http://schemas.microsoft.com/office/drawing/2014/main" val="1605739642"/>
                    </a:ext>
                  </a:extLst>
                </a:gridCol>
                <a:gridCol w="1940516">
                  <a:extLst>
                    <a:ext uri="{9D8B030D-6E8A-4147-A177-3AD203B41FA5}">
                      <a16:colId xmlns:a16="http://schemas.microsoft.com/office/drawing/2014/main" val="1604384059"/>
                    </a:ext>
                  </a:extLst>
                </a:gridCol>
                <a:gridCol w="1487957">
                  <a:extLst>
                    <a:ext uri="{9D8B030D-6E8A-4147-A177-3AD203B41FA5}">
                      <a16:colId xmlns:a16="http://schemas.microsoft.com/office/drawing/2014/main" val="2063885491"/>
                    </a:ext>
                  </a:extLst>
                </a:gridCol>
              </a:tblGrid>
              <a:tr h="218426">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dirty="0">
                          <a:effectLst/>
                        </a:rPr>
                        <a:t>DRUG</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a:effectLst/>
                        </a:rPr>
                        <a:t>DOSE LEVEL</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ts val="1100"/>
                        </a:lnSpc>
                        <a:spcBef>
                          <a:spcPts val="0"/>
                        </a:spcBef>
                        <a:spcAft>
                          <a:spcPts val="0"/>
                        </a:spcAft>
                        <a:tabLst>
                          <a:tab pos="2800350" algn="l"/>
                          <a:tab pos="3486150" algn="r"/>
                          <a:tab pos="4400550" algn="l"/>
                          <a:tab pos="5029200" algn="r"/>
                        </a:tabLst>
                      </a:pPr>
                      <a:r>
                        <a:rPr lang="en-US" sz="1400" dirty="0">
                          <a:effectLst/>
                        </a:rPr>
                        <a:t>DOSE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740817560"/>
                  </a:ext>
                </a:extLst>
              </a:tr>
              <a:tr h="218426">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dirty="0">
                          <a:effectLst/>
                        </a:rPr>
                        <a:t>osimertinib</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ts val="1100"/>
                        </a:lnSpc>
                        <a:spcBef>
                          <a:spcPts val="0"/>
                        </a:spcBef>
                        <a:spcAft>
                          <a:spcPts val="0"/>
                        </a:spcAft>
                        <a:tabLst>
                          <a:tab pos="2800350" algn="l"/>
                          <a:tab pos="3486150" algn="r"/>
                          <a:tab pos="4400550" algn="l"/>
                          <a:tab pos="5029200" algn="r"/>
                        </a:tabLst>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248763901"/>
                  </a:ext>
                </a:extLst>
              </a:tr>
              <a:tr h="218426">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dirty="0">
                          <a:effectLst/>
                        </a:rPr>
                        <a: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dirty="0">
                          <a:effectLst/>
                        </a:rPr>
                        <a:t>Full</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a:effectLst/>
                        </a:rPr>
                        <a:t>80 mg</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209018281"/>
                  </a:ext>
                </a:extLst>
              </a:tr>
              <a:tr h="218426">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dirty="0">
                          <a:effectLst/>
                        </a:rPr>
                        <a: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a:effectLst/>
                        </a:rPr>
                        <a:t>-1 Level</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a:effectLst/>
                        </a:rPr>
                        <a:t>40 mg</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266115477"/>
                  </a:ext>
                </a:extLst>
              </a:tr>
              <a:tr h="218426">
                <a:tc>
                  <a:txBody>
                    <a:bodyPr/>
                    <a:lstStyle/>
                    <a:p>
                      <a:pPr marL="0" marR="0" algn="just">
                        <a:lnSpc>
                          <a:spcPts val="1100"/>
                        </a:lnSpc>
                        <a:spcBef>
                          <a:spcPts val="0"/>
                        </a:spcBef>
                        <a:spcAft>
                          <a:spcPts val="0"/>
                        </a:spcAft>
                        <a:tabLst>
                          <a:tab pos="2800350" algn="l"/>
                          <a:tab pos="3486150" algn="r"/>
                          <a:tab pos="4400550" algn="l"/>
                          <a:tab pos="5029200" algn="r"/>
                        </a:tabLs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510653201"/>
                  </a:ext>
                </a:extLst>
              </a:tr>
              <a:tr h="218426">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dirty="0">
                          <a:effectLst/>
                        </a:rPr>
                        <a:t>INC280 (capmatinib)</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dirty="0">
                          <a:effectLst/>
                        </a:rPr>
                        <a: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ts val="1100"/>
                        </a:lnSpc>
                        <a:spcBef>
                          <a:spcPts val="0"/>
                        </a:spcBef>
                        <a:spcAft>
                          <a:spcPts val="0"/>
                        </a:spcAft>
                        <a:tabLst>
                          <a:tab pos="2800350" algn="l"/>
                          <a:tab pos="3486150" algn="r"/>
                          <a:tab pos="4400550" algn="l"/>
                          <a:tab pos="5029200" algn="r"/>
                        </a:tabLst>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316016489"/>
                  </a:ext>
                </a:extLst>
              </a:tr>
              <a:tr h="218426">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dirty="0">
                          <a:effectLst/>
                        </a:rPr>
                        <a: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dirty="0">
                          <a:effectLst/>
                        </a:rPr>
                        <a:t>Full</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a:effectLst/>
                        </a:rPr>
                        <a:t>400 mg BID</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03510562"/>
                  </a:ext>
                </a:extLst>
              </a:tr>
              <a:tr h="218426">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dirty="0">
                          <a:effectLst/>
                        </a:rPr>
                        <a: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dirty="0">
                          <a:effectLst/>
                        </a:rPr>
                        <a:t>-1 Level</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dirty="0">
                          <a:effectLst/>
                        </a:rPr>
                        <a:t>300 mg BID</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86177306"/>
                  </a:ext>
                </a:extLst>
              </a:tr>
              <a:tr h="218426">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dirty="0">
                          <a:effectLst/>
                        </a:rPr>
                        <a: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dirty="0">
                          <a:effectLst/>
                        </a:rPr>
                        <a:t>-2 Level</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dirty="0">
                          <a:effectLst/>
                        </a:rPr>
                        <a:t>200 mg BID</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971271694"/>
                  </a:ext>
                </a:extLst>
              </a:tr>
              <a:tr h="218426">
                <a:tc>
                  <a:txBody>
                    <a:bodyPr/>
                    <a:lstStyle/>
                    <a:p>
                      <a:pPr marL="0" marR="0" algn="just">
                        <a:lnSpc>
                          <a:spcPts val="1100"/>
                        </a:lnSpc>
                        <a:spcBef>
                          <a:spcPts val="0"/>
                        </a:spcBef>
                        <a:spcAft>
                          <a:spcPts val="0"/>
                        </a:spcAft>
                        <a:tabLst>
                          <a:tab pos="2800350" algn="l"/>
                          <a:tab pos="3486150" algn="r"/>
                          <a:tab pos="4400550" algn="l"/>
                          <a:tab pos="5029200" algn="r"/>
                        </a:tabLs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62717482"/>
                  </a:ext>
                </a:extLst>
              </a:tr>
              <a:tr h="218426">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b="1" kern="1200" dirty="0">
                          <a:solidFill>
                            <a:schemeClr val="bg1"/>
                          </a:solidFill>
                          <a:effectLst/>
                          <a:latin typeface="+mn-lt"/>
                          <a:ea typeface="+mn-ea"/>
                          <a:cs typeface="+mn-cs"/>
                        </a:rPr>
                        <a:t>Ramucirumab</a:t>
                      </a: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268189215"/>
                  </a:ext>
                </a:extLst>
              </a:tr>
              <a:tr h="218426">
                <a:tc>
                  <a:txBody>
                    <a:bodyPr/>
                    <a:lstStyle/>
                    <a:p>
                      <a:pPr marL="0" marR="0" algn="just">
                        <a:lnSpc>
                          <a:spcPts val="1100"/>
                        </a:lnSpc>
                        <a:spcBef>
                          <a:spcPts val="0"/>
                        </a:spcBef>
                        <a:spcAft>
                          <a:spcPts val="0"/>
                        </a:spcAft>
                        <a:tabLst>
                          <a:tab pos="2800350" algn="l"/>
                          <a:tab pos="3486150" algn="r"/>
                          <a:tab pos="4400550" algn="l"/>
                          <a:tab pos="5029200" algn="r"/>
                        </a:tabLs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kern="1200" dirty="0">
                          <a:solidFill>
                            <a:schemeClr val="dk1"/>
                          </a:solidFill>
                          <a:effectLst/>
                        </a:rPr>
                        <a:t>Full</a:t>
                      </a:r>
                      <a:endParaRPr lang="en-US" sz="1400" kern="1200" dirty="0">
                        <a:solidFill>
                          <a:schemeClr val="dk1"/>
                        </a:solidFill>
                        <a:effectLst/>
                        <a:latin typeface="+mn-lt"/>
                        <a:ea typeface="+mn-ea"/>
                        <a:cs typeface="+mn-cs"/>
                      </a:endParaRP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kern="1200" dirty="0">
                          <a:solidFill>
                            <a:schemeClr val="dk1"/>
                          </a:solidFill>
                          <a:effectLst/>
                        </a:rPr>
                        <a:t>10 mg/kg</a:t>
                      </a:r>
                      <a:endParaRPr lang="en-US" sz="1400" kern="1200" dirty="0">
                        <a:solidFill>
                          <a:schemeClr val="dk1"/>
                        </a:solidFill>
                        <a:effectLst/>
                        <a:latin typeface="+mn-lt"/>
                        <a:ea typeface="+mn-ea"/>
                        <a:cs typeface="+mn-cs"/>
                      </a:endParaRPr>
                    </a:p>
                  </a:txBody>
                  <a:tcPr marL="68580" marR="68580" marT="0" marB="0" anchor="b"/>
                </a:tc>
                <a:extLst>
                  <a:ext uri="{0D108BD9-81ED-4DB2-BD59-A6C34878D82A}">
                    <a16:rowId xmlns:a16="http://schemas.microsoft.com/office/drawing/2014/main" val="2544259701"/>
                  </a:ext>
                </a:extLst>
              </a:tr>
              <a:tr h="218426">
                <a:tc>
                  <a:txBody>
                    <a:bodyPr/>
                    <a:lstStyle/>
                    <a:p>
                      <a:pPr marL="0" marR="0" algn="just">
                        <a:lnSpc>
                          <a:spcPts val="1100"/>
                        </a:lnSpc>
                        <a:spcBef>
                          <a:spcPts val="0"/>
                        </a:spcBef>
                        <a:spcAft>
                          <a:spcPts val="0"/>
                        </a:spcAft>
                        <a:tabLst>
                          <a:tab pos="2800350" algn="l"/>
                          <a:tab pos="3486150" algn="r"/>
                          <a:tab pos="4400550" algn="l"/>
                          <a:tab pos="5029200" algn="r"/>
                        </a:tabLs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kern="1200" dirty="0">
                          <a:solidFill>
                            <a:schemeClr val="dk1"/>
                          </a:solidFill>
                          <a:effectLst/>
                        </a:rPr>
                        <a:t>-1 Level</a:t>
                      </a:r>
                      <a:endParaRPr lang="en-US" sz="1400" kern="1200" dirty="0">
                        <a:solidFill>
                          <a:schemeClr val="dk1"/>
                        </a:solidFill>
                        <a:effectLst/>
                        <a:latin typeface="+mn-lt"/>
                        <a:ea typeface="+mn-ea"/>
                        <a:cs typeface="+mn-cs"/>
                      </a:endParaRPr>
                    </a:p>
                  </a:txBody>
                  <a:tcPr marL="68580" marR="68580" marT="0" marB="0" anchor="b"/>
                </a:tc>
                <a:tc>
                  <a:txBody>
                    <a:bodyPr/>
                    <a:lstStyle/>
                    <a:p>
                      <a:pPr marL="0" marR="0" algn="just">
                        <a:lnSpc>
                          <a:spcPts val="1100"/>
                        </a:lnSpc>
                        <a:spcBef>
                          <a:spcPts val="0"/>
                        </a:spcBef>
                        <a:spcAft>
                          <a:spcPts val="0"/>
                        </a:spcAft>
                        <a:tabLst>
                          <a:tab pos="2800350" algn="l"/>
                          <a:tab pos="3486150" algn="r"/>
                          <a:tab pos="4400550" algn="l"/>
                          <a:tab pos="5029200" algn="r"/>
                        </a:tabLst>
                      </a:pPr>
                      <a:r>
                        <a:rPr lang="en-US" sz="1400" kern="1200" dirty="0">
                          <a:solidFill>
                            <a:schemeClr val="dk1"/>
                          </a:solidFill>
                          <a:effectLst/>
                        </a:rPr>
                        <a:t>6 mg/kg</a:t>
                      </a:r>
                      <a:endParaRPr lang="en-US" sz="1400" kern="1200" dirty="0">
                        <a:solidFill>
                          <a:schemeClr val="dk1"/>
                        </a:solidFill>
                        <a:effectLst/>
                        <a:latin typeface="+mn-lt"/>
                        <a:ea typeface="+mn-ea"/>
                        <a:cs typeface="+mn-cs"/>
                      </a:endParaRPr>
                    </a:p>
                  </a:txBody>
                  <a:tcPr marL="68580" marR="68580" marT="0" marB="0" anchor="b"/>
                </a:tc>
                <a:extLst>
                  <a:ext uri="{0D108BD9-81ED-4DB2-BD59-A6C34878D82A}">
                    <a16:rowId xmlns:a16="http://schemas.microsoft.com/office/drawing/2014/main" val="35253298"/>
                  </a:ext>
                </a:extLst>
              </a:tr>
            </a:tbl>
          </a:graphicData>
        </a:graphic>
      </p:graphicFrame>
      <p:sp>
        <p:nvSpPr>
          <p:cNvPr id="4" name="Slide Number Placeholder 3">
            <a:extLst>
              <a:ext uri="{FF2B5EF4-FFF2-40B4-BE49-F238E27FC236}">
                <a16:creationId xmlns:a16="http://schemas.microsoft.com/office/drawing/2014/main" id="{B8CEE52F-1803-1677-BB47-E001504EC0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359463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2EC38-FDE4-440E-88E3-BBC4E5AC1265}"/>
              </a:ext>
            </a:extLst>
          </p:cNvPr>
          <p:cNvSpPr>
            <a:spLocks noGrp="1"/>
          </p:cNvSpPr>
          <p:nvPr>
            <p:ph type="title"/>
          </p:nvPr>
        </p:nvSpPr>
        <p:spPr>
          <a:xfrm>
            <a:off x="521293" y="36083"/>
            <a:ext cx="10634387" cy="1456386"/>
          </a:xfrm>
        </p:spPr>
        <p:txBody>
          <a:bodyPr/>
          <a:lstStyle/>
          <a:p>
            <a:r>
              <a:rPr lang="en-US" dirty="0"/>
              <a:t>Criteria for Removal from Treatment</a:t>
            </a:r>
          </a:p>
        </p:txBody>
      </p:sp>
      <p:sp>
        <p:nvSpPr>
          <p:cNvPr id="3" name="Content Placeholder 2">
            <a:extLst>
              <a:ext uri="{FF2B5EF4-FFF2-40B4-BE49-F238E27FC236}">
                <a16:creationId xmlns:a16="http://schemas.microsoft.com/office/drawing/2014/main" id="{CE354B51-29D0-413E-91D1-EC392D1453E1}"/>
              </a:ext>
            </a:extLst>
          </p:cNvPr>
          <p:cNvSpPr>
            <a:spLocks noGrp="1"/>
          </p:cNvSpPr>
          <p:nvPr>
            <p:ph idx="1"/>
          </p:nvPr>
        </p:nvSpPr>
        <p:spPr/>
        <p:txBody>
          <a:bodyPr/>
          <a:lstStyle/>
          <a:p>
            <a:r>
              <a:rPr lang="en-US" dirty="0"/>
              <a:t>Progression of disease or symptomatic deterioration.  However, a participant may continue protocol treatment as long as the participant is continuing to clinically benefit form treatment in the opinion of the treating investigator.</a:t>
            </a:r>
          </a:p>
          <a:p>
            <a:r>
              <a:rPr lang="en-US" dirty="0"/>
              <a:t>Unacceptable toxicity.</a:t>
            </a:r>
          </a:p>
          <a:p>
            <a:r>
              <a:rPr lang="en-US" dirty="0"/>
              <a:t>Treatment delay &gt; 28 days.</a:t>
            </a:r>
          </a:p>
          <a:p>
            <a:r>
              <a:rPr lang="en-US" dirty="0"/>
              <a:t>Participants may withdraw from protocol treatment at any time for any reason.</a:t>
            </a:r>
          </a:p>
        </p:txBody>
      </p:sp>
    </p:spTree>
    <p:extLst>
      <p:ext uri="{BB962C8B-B14F-4D97-AF65-F5344CB8AC3E}">
        <p14:creationId xmlns:p14="http://schemas.microsoft.com/office/powerpoint/2010/main" val="575064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CF389-1552-3930-E008-B1E84277AE89}"/>
              </a:ext>
            </a:extLst>
          </p:cNvPr>
          <p:cNvSpPr>
            <a:spLocks noGrp="1"/>
          </p:cNvSpPr>
          <p:nvPr>
            <p:ph type="title"/>
          </p:nvPr>
        </p:nvSpPr>
        <p:spPr>
          <a:xfrm>
            <a:off x="504825" y="121543"/>
            <a:ext cx="10650855" cy="1456386"/>
          </a:xfrm>
        </p:spPr>
        <p:txBody>
          <a:bodyPr>
            <a:normAutofit/>
          </a:bodyPr>
          <a:lstStyle/>
          <a:p>
            <a:r>
              <a:rPr lang="en-US" sz="4600" b="1" u="sng" dirty="0"/>
              <a:t>LUNGMAP</a:t>
            </a:r>
            <a:r>
              <a:rPr lang="en-US" sz="4600" dirty="0"/>
              <a:t> Registration (Screening Step): Identification of MET amplification</a:t>
            </a:r>
          </a:p>
        </p:txBody>
      </p:sp>
      <p:sp>
        <p:nvSpPr>
          <p:cNvPr id="3" name="Content Placeholder 2">
            <a:extLst>
              <a:ext uri="{FF2B5EF4-FFF2-40B4-BE49-F238E27FC236}">
                <a16:creationId xmlns:a16="http://schemas.microsoft.com/office/drawing/2014/main" id="{A29F9077-8F21-5610-F251-F58D2D0446F7}"/>
              </a:ext>
            </a:extLst>
          </p:cNvPr>
          <p:cNvSpPr>
            <a:spLocks noGrp="1"/>
          </p:cNvSpPr>
          <p:nvPr>
            <p:ph idx="1"/>
          </p:nvPr>
        </p:nvSpPr>
        <p:spPr>
          <a:xfrm>
            <a:off x="609600" y="1492469"/>
            <a:ext cx="10546080" cy="4539054"/>
          </a:xfrm>
        </p:spPr>
        <p:txBody>
          <a:bodyPr>
            <a:normAutofit/>
          </a:bodyPr>
          <a:lstStyle/>
          <a:p>
            <a:pPr marL="0" marR="0" lvl="0" indent="0" algn="just">
              <a:lnSpc>
                <a:spcPct val="85000"/>
              </a:lnSpc>
              <a:spcBef>
                <a:spcPts val="0"/>
              </a:spcBef>
              <a:spcAft>
                <a:spcPts val="0"/>
              </a:spcAft>
              <a:buSzPts val="1000"/>
              <a:buNone/>
            </a:pPr>
            <a:r>
              <a:rPr lang="en-US" sz="2400" dirty="0">
                <a:effectLst/>
              </a:rPr>
              <a:t>This will occur during </a:t>
            </a:r>
            <a:r>
              <a:rPr lang="en-US" sz="2400" b="1" u="sng" dirty="0">
                <a:effectLst/>
              </a:rPr>
              <a:t>LUNGMAP</a:t>
            </a:r>
            <a:r>
              <a:rPr lang="en-US" sz="2400" dirty="0">
                <a:effectLst/>
              </a:rPr>
              <a:t> screening prior to sub-study assignment to </a:t>
            </a:r>
            <a:r>
              <a:rPr lang="en-US" sz="2400" b="1" u="sng" dirty="0">
                <a:effectLst/>
              </a:rPr>
              <a:t>S1900G</a:t>
            </a:r>
            <a:r>
              <a:rPr lang="en-US" sz="2400" dirty="0">
                <a:effectLst/>
              </a:rPr>
              <a:t>:</a:t>
            </a:r>
          </a:p>
          <a:p>
            <a:pPr marL="0" marR="0" lvl="0" indent="0" algn="just">
              <a:lnSpc>
                <a:spcPct val="85000"/>
              </a:lnSpc>
              <a:spcBef>
                <a:spcPts val="600"/>
              </a:spcBef>
              <a:spcAft>
                <a:spcPts val="0"/>
              </a:spcAft>
              <a:buSzPts val="1000"/>
              <a:buNone/>
            </a:pPr>
            <a:endParaRPr lang="en-US" sz="2800" u="sng" dirty="0">
              <a:effectLst/>
              <a:ea typeface="Times New Roman" panose="02020603050405020304" pitchFamily="18" charset="0"/>
              <a:cs typeface="Arial" panose="020B0604020202020204" pitchFamily="34" charset="0"/>
            </a:endParaRPr>
          </a:p>
          <a:p>
            <a:pPr marL="0" marR="0" lvl="0" indent="0" algn="just">
              <a:lnSpc>
                <a:spcPct val="85000"/>
              </a:lnSpc>
              <a:spcBef>
                <a:spcPts val="600"/>
              </a:spcBef>
              <a:spcAft>
                <a:spcPts val="0"/>
              </a:spcAft>
              <a:buSzPts val="1000"/>
              <a:buNone/>
            </a:pPr>
            <a:r>
              <a:rPr lang="en-US" sz="2800" u="sng" dirty="0">
                <a:effectLst/>
                <a:ea typeface="Times New Roman" panose="02020603050405020304" pitchFamily="18" charset="0"/>
                <a:cs typeface="Arial" panose="020B0604020202020204" pitchFamily="34" charset="0"/>
              </a:rPr>
              <a:t>THREE POSSIBLE SCENARIOS</a:t>
            </a:r>
            <a:r>
              <a:rPr lang="en-US" sz="2800" dirty="0">
                <a:effectLst/>
                <a:ea typeface="Times New Roman" panose="02020603050405020304" pitchFamily="18" charset="0"/>
                <a:cs typeface="Arial" panose="020B0604020202020204" pitchFamily="34" charset="0"/>
              </a:rPr>
              <a:t>:</a:t>
            </a:r>
          </a:p>
          <a:p>
            <a:pPr algn="just">
              <a:lnSpc>
                <a:spcPct val="85000"/>
              </a:lnSpc>
              <a:spcBef>
                <a:spcPts val="600"/>
              </a:spcBef>
              <a:spcAft>
                <a:spcPts val="0"/>
              </a:spcAft>
              <a:buSzPts val="1000"/>
              <a:buFont typeface="Wingdings" panose="05000000000000000000" pitchFamily="2" charset="2"/>
              <a:buChar char="v"/>
            </a:pPr>
            <a:r>
              <a:rPr lang="en-US" sz="2400" dirty="0"/>
              <a:t>Note: The specimen that identifies MET amplification must have been obtained after radiographic or clinical progression on osimertinib as the most recent line of therapy.</a:t>
            </a:r>
          </a:p>
          <a:p>
            <a:pPr marL="0" marR="0" lvl="0" indent="0" algn="just">
              <a:lnSpc>
                <a:spcPct val="85000"/>
              </a:lnSpc>
              <a:spcBef>
                <a:spcPts val="600"/>
              </a:spcBef>
              <a:spcAft>
                <a:spcPts val="0"/>
              </a:spcAft>
              <a:buSzPts val="1000"/>
              <a:buNone/>
            </a:pPr>
            <a:endParaRPr lang="en-US" sz="2400" dirty="0">
              <a:effectLst/>
              <a:ea typeface="Times New Roman" panose="02020603050405020304" pitchFamily="18" charset="0"/>
              <a:cs typeface="Arial" panose="020B0604020202020204" pitchFamily="34" charset="0"/>
            </a:endParaRPr>
          </a:p>
          <a:p>
            <a:pPr marL="457200" indent="-457200" algn="just">
              <a:lnSpc>
                <a:spcPct val="85000"/>
              </a:lnSpc>
              <a:spcBef>
                <a:spcPts val="600"/>
              </a:spcBef>
              <a:spcAft>
                <a:spcPts val="0"/>
              </a:spcAft>
              <a:buFont typeface="+mj-lt"/>
              <a:buAutoNum type="arabicPeriod"/>
            </a:pPr>
            <a:r>
              <a:rPr lang="en-US" sz="2200" dirty="0">
                <a:cs typeface="Arial" panose="020B0604020202020204" pitchFamily="34" charset="0"/>
              </a:rPr>
              <a:t>Participant </a:t>
            </a:r>
            <a:r>
              <a:rPr lang="en-US" sz="2200" dirty="0">
                <a:effectLst/>
                <a:ea typeface="Times New Roman" panose="02020603050405020304" pitchFamily="18" charset="0"/>
                <a:cs typeface="Arial" panose="020B0604020202020204" pitchFamily="34" charset="0"/>
              </a:rPr>
              <a:t>with EGFR-mutant NSCLC progressing on osimertinib (alone or in combination with another therapy) and repeat molecular testing at progression has not yet been performed:</a:t>
            </a:r>
          </a:p>
          <a:p>
            <a:pPr marL="157162" lvl="1" indent="0" algn="just">
              <a:lnSpc>
                <a:spcPct val="85000"/>
              </a:lnSpc>
              <a:spcBef>
                <a:spcPts val="600"/>
              </a:spcBef>
              <a:spcAft>
                <a:spcPts val="0"/>
              </a:spcAft>
              <a:buSzPts val="1000"/>
              <a:buNone/>
            </a:pPr>
            <a:endParaRPr lang="en-US" sz="2000" dirty="0">
              <a:effectLst/>
              <a:ea typeface="Times New Roman" panose="02020603050405020304" pitchFamily="18" charset="0"/>
              <a:cs typeface="Arial" panose="020B0604020202020204" pitchFamily="34" charset="0"/>
            </a:endParaRPr>
          </a:p>
          <a:p>
            <a:pPr marL="684403" lvl="2" indent="-342900" algn="just">
              <a:lnSpc>
                <a:spcPct val="85000"/>
              </a:lnSpc>
              <a:spcBef>
                <a:spcPts val="0"/>
              </a:spcBef>
              <a:spcAft>
                <a:spcPts val="0"/>
              </a:spcAft>
              <a:buSzPts val="1000"/>
              <a:buFont typeface="Wingdings" panose="05000000000000000000" pitchFamily="2" charset="2"/>
              <a:buChar char="Ø"/>
            </a:pPr>
            <a:r>
              <a:rPr lang="en-US" sz="2000" dirty="0">
                <a:effectLst/>
                <a:ea typeface="Times New Roman" panose="02020603050405020304" pitchFamily="18" charset="0"/>
                <a:cs typeface="Arial" panose="020B0604020202020204" pitchFamily="34" charset="0"/>
              </a:rPr>
              <a:t>Submit new biopsy material for on-study biomarker profiling on </a:t>
            </a:r>
            <a:r>
              <a:rPr lang="en-US" sz="2000" b="1" u="sng" dirty="0">
                <a:effectLst/>
                <a:ea typeface="Times New Roman" panose="02020603050405020304" pitchFamily="18" charset="0"/>
                <a:cs typeface="Arial" panose="020B0604020202020204" pitchFamily="34" charset="0"/>
              </a:rPr>
              <a:t>LUNGMAP</a:t>
            </a:r>
            <a:r>
              <a:rPr lang="en-US" sz="2000" dirty="0">
                <a:effectLst/>
                <a:ea typeface="Times New Roman" panose="02020603050405020304" pitchFamily="18" charset="0"/>
                <a:cs typeface="Arial" panose="020B0604020202020204" pitchFamily="34" charset="0"/>
              </a:rPr>
              <a:t> </a:t>
            </a:r>
          </a:p>
          <a:p>
            <a:pPr marL="341503" lvl="2" indent="0" algn="just" defTabSz="685800">
              <a:lnSpc>
                <a:spcPct val="85000"/>
              </a:lnSpc>
              <a:spcBef>
                <a:spcPts val="0"/>
              </a:spcBef>
              <a:spcAft>
                <a:spcPts val="0"/>
              </a:spcAft>
              <a:buSzPts val="1000"/>
              <a:buNone/>
            </a:pPr>
            <a:r>
              <a:rPr lang="en-US" sz="2000" i="1" dirty="0">
                <a:ea typeface="Times New Roman" panose="02020603050405020304" pitchFamily="18" charset="0"/>
                <a:cs typeface="Arial" panose="020B0604020202020204" pitchFamily="34" charset="0"/>
              </a:rPr>
              <a:t>	</a:t>
            </a:r>
            <a:r>
              <a:rPr lang="en-US" sz="2000" i="1" dirty="0">
                <a:effectLst/>
                <a:ea typeface="Times New Roman" panose="02020603050405020304" pitchFamily="18" charset="0"/>
                <a:cs typeface="Arial" panose="020B0604020202020204" pitchFamily="34" charset="0"/>
              </a:rPr>
              <a:t>(standard </a:t>
            </a:r>
            <a:r>
              <a:rPr lang="en-US" sz="2000" b="1" i="1" u="sng" dirty="0">
                <a:effectLst/>
                <a:ea typeface="Times New Roman" panose="02020603050405020304" pitchFamily="18" charset="0"/>
                <a:cs typeface="Arial" panose="020B0604020202020204" pitchFamily="34" charset="0"/>
              </a:rPr>
              <a:t>LUNGMAP</a:t>
            </a:r>
            <a:r>
              <a:rPr lang="en-US" sz="2000" i="1" dirty="0">
                <a:effectLst/>
                <a:ea typeface="Times New Roman" panose="02020603050405020304" pitchFamily="18" charset="0"/>
                <a:cs typeface="Arial" panose="020B0604020202020204" pitchFamily="34" charset="0"/>
              </a:rPr>
              <a:t> procedure)</a:t>
            </a:r>
          </a:p>
          <a:p>
            <a:pPr marL="341503" lvl="2" indent="0" algn="just">
              <a:lnSpc>
                <a:spcPct val="85000"/>
              </a:lnSpc>
              <a:spcBef>
                <a:spcPts val="0"/>
              </a:spcBef>
              <a:spcAft>
                <a:spcPts val="0"/>
              </a:spcAft>
              <a:buSzPts val="1000"/>
              <a:buNone/>
            </a:pPr>
            <a:endParaRPr lang="en-US" sz="2000" b="1" u="sng" dirty="0">
              <a:effectLst/>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DD105058-F535-1F0D-A157-1AAAEB830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096423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54F959-7886-F126-B7BF-9FE51CB4E8A5}"/>
              </a:ext>
            </a:extLst>
          </p:cNvPr>
          <p:cNvSpPr>
            <a:spLocks noGrp="1"/>
          </p:cNvSpPr>
          <p:nvPr>
            <p:ph idx="1"/>
          </p:nvPr>
        </p:nvSpPr>
        <p:spPr/>
        <p:txBody>
          <a:bodyPr>
            <a:normAutofit/>
          </a:bodyPr>
          <a:lstStyle/>
          <a:p>
            <a:pPr marL="457200" indent="-457200" algn="just">
              <a:lnSpc>
                <a:spcPct val="85000"/>
              </a:lnSpc>
              <a:spcBef>
                <a:spcPts val="600"/>
              </a:spcBef>
              <a:spcAft>
                <a:spcPts val="0"/>
              </a:spcAft>
              <a:buFont typeface="+mj-lt"/>
              <a:buAutoNum type="arabicPeriod" startAt="2"/>
            </a:pPr>
            <a:r>
              <a:rPr lang="en-US" sz="2400" dirty="0">
                <a:effectLst/>
                <a:ea typeface="Times New Roman" panose="02020603050405020304" pitchFamily="18" charset="0"/>
                <a:cs typeface="Arial" panose="020B0604020202020204" pitchFamily="34" charset="0"/>
              </a:rPr>
              <a:t>Participant with EGFR-mutant NSCLC progressing on osimertinib (alone or in combination with another therapy) and MET amplification was </a:t>
            </a:r>
            <a:r>
              <a:rPr lang="en-US" sz="2400" b="1" dirty="0">
                <a:effectLst/>
                <a:ea typeface="Times New Roman" panose="02020603050405020304" pitchFamily="18" charset="0"/>
                <a:cs typeface="Arial" panose="020B0604020202020204" pitchFamily="34" charset="0"/>
              </a:rPr>
              <a:t>detected at the time of progression </a:t>
            </a:r>
            <a:r>
              <a:rPr lang="en-US" sz="2400" dirty="0">
                <a:effectLst/>
                <a:ea typeface="Times New Roman" panose="02020603050405020304" pitchFamily="18" charset="0"/>
                <a:cs typeface="Arial" panose="020B0604020202020204" pitchFamily="34" charset="0"/>
              </a:rPr>
              <a:t>using commercial </a:t>
            </a:r>
            <a:r>
              <a:rPr lang="en-US" sz="2400" dirty="0" err="1">
                <a:effectLst/>
                <a:ea typeface="Times New Roman" panose="02020603050405020304" pitchFamily="18" charset="0"/>
                <a:cs typeface="Arial" panose="020B0604020202020204" pitchFamily="34" charset="0"/>
              </a:rPr>
              <a:t>FoundationOne</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CDx</a:t>
            </a:r>
            <a:r>
              <a:rPr lang="en-US" sz="2400" dirty="0">
                <a:effectLst/>
                <a:ea typeface="Times New Roman" panose="02020603050405020304" pitchFamily="18" charset="0"/>
                <a:cs typeface="Arial" panose="020B0604020202020204" pitchFamily="34" charset="0"/>
              </a:rPr>
              <a:t> tissue-based (not liquid) tumor testing:</a:t>
            </a:r>
          </a:p>
          <a:p>
            <a:pPr marL="157162" lvl="1" indent="0" algn="just">
              <a:lnSpc>
                <a:spcPct val="85000"/>
              </a:lnSpc>
              <a:spcBef>
                <a:spcPts val="600"/>
              </a:spcBef>
              <a:spcAft>
                <a:spcPts val="0"/>
              </a:spcAft>
              <a:buSzPts val="1000"/>
              <a:buNone/>
            </a:pPr>
            <a:endParaRPr lang="en-US" sz="2400" dirty="0">
              <a:effectLst/>
              <a:ea typeface="Times New Roman" panose="02020603050405020304" pitchFamily="18" charset="0"/>
              <a:cs typeface="Arial" panose="020B0604020202020204" pitchFamily="34" charset="0"/>
            </a:endParaRPr>
          </a:p>
          <a:p>
            <a:pPr marL="684403" lvl="2" indent="-342900" algn="just">
              <a:lnSpc>
                <a:spcPct val="85000"/>
              </a:lnSpc>
              <a:spcBef>
                <a:spcPts val="0"/>
              </a:spcBef>
              <a:spcAft>
                <a:spcPts val="0"/>
              </a:spcAft>
              <a:buSzPts val="1000"/>
              <a:buFont typeface="Wingdings" panose="05000000000000000000" pitchFamily="2" charset="2"/>
              <a:buChar char="Ø"/>
            </a:pPr>
            <a:r>
              <a:rPr lang="en-US" sz="2400" dirty="0">
                <a:ea typeface="Times New Roman" panose="02020603050405020304" pitchFamily="18" charset="0"/>
                <a:cs typeface="Arial" panose="020B0604020202020204" pitchFamily="34" charset="0"/>
              </a:rPr>
              <a:t>Submit request for reanalysis of commercial </a:t>
            </a:r>
            <a:r>
              <a:rPr lang="en-US" sz="2400" dirty="0" err="1">
                <a:ea typeface="Times New Roman" panose="02020603050405020304" pitchFamily="18" charset="0"/>
                <a:cs typeface="Arial" panose="020B0604020202020204" pitchFamily="34" charset="0"/>
              </a:rPr>
              <a:t>FoundationOne</a:t>
            </a:r>
            <a:r>
              <a:rPr lang="en-US" sz="2400" dirty="0">
                <a:ea typeface="Times New Roman" panose="02020603050405020304" pitchFamily="18" charset="0"/>
                <a:cs typeface="Arial" panose="020B0604020202020204" pitchFamily="34" charset="0"/>
              </a:rPr>
              <a:t> </a:t>
            </a:r>
            <a:r>
              <a:rPr lang="en-US" sz="2400" dirty="0" err="1">
                <a:ea typeface="Times New Roman" panose="02020603050405020304" pitchFamily="18" charset="0"/>
                <a:cs typeface="Arial" panose="020B0604020202020204" pitchFamily="34" charset="0"/>
              </a:rPr>
              <a:t>CDx</a:t>
            </a:r>
            <a:r>
              <a:rPr lang="en-US" sz="2400" dirty="0">
                <a:ea typeface="Times New Roman" panose="02020603050405020304" pitchFamily="18" charset="0"/>
                <a:cs typeface="Arial" panose="020B0604020202020204" pitchFamily="34" charset="0"/>
              </a:rPr>
              <a:t> results via the SWOG Specimen Tracking System</a:t>
            </a:r>
            <a:r>
              <a:rPr lang="en-US" sz="2400" i="1" dirty="0">
                <a:ea typeface="Times New Roman" panose="02020603050405020304" pitchFamily="18" charset="0"/>
                <a:cs typeface="Arial" panose="020B0604020202020204" pitchFamily="34" charset="0"/>
              </a:rPr>
              <a:t> (standard </a:t>
            </a:r>
            <a:r>
              <a:rPr lang="en-US" sz="2400" b="1" i="1" u="sng" dirty="0">
                <a:ea typeface="Times New Roman" panose="02020603050405020304" pitchFamily="18" charset="0"/>
                <a:cs typeface="Arial" panose="020B0604020202020204" pitchFamily="34" charset="0"/>
              </a:rPr>
              <a:t>LUNGMAP</a:t>
            </a:r>
            <a:r>
              <a:rPr lang="en-US" sz="2400" i="1" dirty="0">
                <a:ea typeface="Times New Roman" panose="02020603050405020304" pitchFamily="18" charset="0"/>
                <a:cs typeface="Arial" panose="020B0604020202020204" pitchFamily="34" charset="0"/>
              </a:rPr>
              <a:t> procedure)</a:t>
            </a:r>
          </a:p>
          <a:p>
            <a:pPr marL="341503" lvl="2" indent="0" algn="just">
              <a:lnSpc>
                <a:spcPct val="85000"/>
              </a:lnSpc>
              <a:spcBef>
                <a:spcPts val="0"/>
              </a:spcBef>
              <a:spcAft>
                <a:spcPts val="0"/>
              </a:spcAft>
              <a:buSzPts val="1000"/>
              <a:buNone/>
            </a:pPr>
            <a:endParaRPr lang="en-US" sz="2400" i="1" dirty="0">
              <a:ea typeface="Times New Roman" panose="02020603050405020304" pitchFamily="18" charset="0"/>
              <a:cs typeface="Arial" panose="020B0604020202020204" pitchFamily="34" charset="0"/>
            </a:endParaRPr>
          </a:p>
          <a:p>
            <a:pPr marL="684403" lvl="2" indent="-342900" algn="just">
              <a:lnSpc>
                <a:spcPct val="85000"/>
              </a:lnSpc>
              <a:spcBef>
                <a:spcPts val="0"/>
              </a:spcBef>
              <a:spcAft>
                <a:spcPts val="0"/>
              </a:spcAft>
              <a:buSzPts val="1000"/>
              <a:buFont typeface="Wingdings" panose="05000000000000000000" pitchFamily="2" charset="2"/>
              <a:buChar char="Ø"/>
            </a:pPr>
            <a:r>
              <a:rPr lang="en-US" sz="2400" dirty="0">
                <a:ea typeface="Times New Roman" panose="02020603050405020304" pitchFamily="18" charset="0"/>
                <a:cs typeface="Arial" panose="020B0604020202020204" pitchFamily="34" charset="0"/>
              </a:rPr>
              <a:t>Additional submission of tissue on </a:t>
            </a:r>
            <a:r>
              <a:rPr lang="en-US" sz="2400" b="1" u="sng" dirty="0">
                <a:ea typeface="Times New Roman" panose="02020603050405020304" pitchFamily="18" charset="0"/>
                <a:cs typeface="Arial" panose="020B0604020202020204" pitchFamily="34" charset="0"/>
              </a:rPr>
              <a:t>LUNGMAP</a:t>
            </a:r>
            <a:r>
              <a:rPr lang="en-US" sz="2400" dirty="0">
                <a:ea typeface="Times New Roman" panose="02020603050405020304" pitchFamily="18" charset="0"/>
                <a:cs typeface="Arial" panose="020B0604020202020204" pitchFamily="34" charset="0"/>
              </a:rPr>
              <a:t> is not needed.</a:t>
            </a:r>
          </a:p>
          <a:p>
            <a:pPr marL="0" indent="0">
              <a:buNone/>
            </a:pPr>
            <a:endParaRPr lang="en-US" sz="2400" dirty="0"/>
          </a:p>
        </p:txBody>
      </p:sp>
      <p:sp>
        <p:nvSpPr>
          <p:cNvPr id="4" name="Slide Number Placeholder 3">
            <a:extLst>
              <a:ext uri="{FF2B5EF4-FFF2-40B4-BE49-F238E27FC236}">
                <a16:creationId xmlns:a16="http://schemas.microsoft.com/office/drawing/2014/main" id="{9C639B97-1230-1B18-6F51-7133ADEAAE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5" name="Title 1">
            <a:extLst>
              <a:ext uri="{FF2B5EF4-FFF2-40B4-BE49-F238E27FC236}">
                <a16:creationId xmlns:a16="http://schemas.microsoft.com/office/drawing/2014/main" id="{2F7DF808-3665-9C4A-C8CE-108A683580F8}"/>
              </a:ext>
            </a:extLst>
          </p:cNvPr>
          <p:cNvSpPr>
            <a:spLocks noGrp="1"/>
          </p:cNvSpPr>
          <p:nvPr>
            <p:ph type="title"/>
          </p:nvPr>
        </p:nvSpPr>
        <p:spPr>
          <a:xfrm>
            <a:off x="504825" y="112997"/>
            <a:ext cx="10650855" cy="1456386"/>
          </a:xfrm>
        </p:spPr>
        <p:txBody>
          <a:bodyPr>
            <a:normAutofit/>
          </a:bodyPr>
          <a:lstStyle/>
          <a:p>
            <a:r>
              <a:rPr lang="en-US" sz="4600" b="1" u="sng" dirty="0"/>
              <a:t>LUNGMAP</a:t>
            </a:r>
            <a:r>
              <a:rPr lang="en-US" sz="4600" dirty="0"/>
              <a:t> Registration (Screening Step): Identification of MET amplification cont.</a:t>
            </a:r>
          </a:p>
        </p:txBody>
      </p:sp>
    </p:spTree>
    <p:extLst>
      <p:ext uri="{BB962C8B-B14F-4D97-AF65-F5344CB8AC3E}">
        <p14:creationId xmlns:p14="http://schemas.microsoft.com/office/powerpoint/2010/main" val="3755873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48A1ED-470A-B7E5-88A3-40B62437F556}"/>
              </a:ext>
            </a:extLst>
          </p:cNvPr>
          <p:cNvSpPr>
            <a:spLocks noGrp="1"/>
          </p:cNvSpPr>
          <p:nvPr>
            <p:ph idx="1"/>
          </p:nvPr>
        </p:nvSpPr>
        <p:spPr>
          <a:xfrm>
            <a:off x="609600" y="1617785"/>
            <a:ext cx="6978162" cy="4251309"/>
          </a:xfrm>
        </p:spPr>
        <p:txBody>
          <a:bodyPr>
            <a:normAutofit fontScale="85000" lnSpcReduction="10000"/>
          </a:bodyPr>
          <a:lstStyle/>
          <a:p>
            <a:pPr marL="457200" indent="-457200">
              <a:buFont typeface="+mj-lt"/>
              <a:buAutoNum type="arabicPeriod" startAt="3"/>
            </a:pPr>
            <a:r>
              <a:rPr lang="en-US" dirty="0"/>
              <a:t>Participant with EGFR-mutant NSCLC progressing on osimertinib (alone or in combination with another therapy) and MET amplification was </a:t>
            </a:r>
            <a:r>
              <a:rPr lang="en-US" b="1" dirty="0"/>
              <a:t>detected at the time of progression </a:t>
            </a:r>
            <a:r>
              <a:rPr lang="en-US" dirty="0"/>
              <a:t>using </a:t>
            </a:r>
            <a:r>
              <a:rPr lang="en-US" u="sng" dirty="0"/>
              <a:t>other</a:t>
            </a:r>
            <a:r>
              <a:rPr lang="en-US" dirty="0"/>
              <a:t> tissue OR blood-based assay results</a:t>
            </a:r>
          </a:p>
          <a:p>
            <a:pPr marL="685800">
              <a:buFont typeface="Wingdings" panose="05000000000000000000" pitchFamily="2" charset="2"/>
              <a:buChar char="Ø"/>
            </a:pPr>
            <a:r>
              <a:rPr lang="en-US" dirty="0"/>
              <a:t>Acceptable assays:</a:t>
            </a:r>
          </a:p>
          <a:p>
            <a:pPr marL="862013" lvl="1" indent="-182563"/>
            <a:r>
              <a:rPr lang="en-US" u="sng" dirty="0"/>
              <a:t>Tissue-based</a:t>
            </a:r>
            <a:r>
              <a:rPr lang="en-US" dirty="0"/>
              <a:t>: Any assay performed in a laboratory with CLIA, ISO/IEC, CAP or similar certification</a:t>
            </a:r>
          </a:p>
          <a:p>
            <a:pPr marL="679450" lvl="1" indent="0">
              <a:buNone/>
            </a:pPr>
            <a:r>
              <a:rPr lang="en-US" sz="1800" dirty="0"/>
              <a:t>	Note: If results are from commercial </a:t>
            </a:r>
            <a:r>
              <a:rPr lang="en-US" sz="1800" dirty="0" err="1"/>
              <a:t>FoundationOne</a:t>
            </a:r>
            <a:r>
              <a:rPr lang="en-US" sz="1800" dirty="0"/>
              <a:t> </a:t>
            </a:r>
            <a:r>
              <a:rPr lang="en-US" sz="1800" dirty="0" err="1"/>
              <a:t>CDx</a:t>
            </a:r>
            <a:r>
              <a:rPr lang="en-US" sz="1800" dirty="0"/>
              <a:t> (tissue) assay, refer 	to #2 on the previous slide.</a:t>
            </a:r>
          </a:p>
          <a:p>
            <a:pPr marL="862013" lvl="1" indent="-182563"/>
            <a:r>
              <a:rPr lang="en-US" u="sng" dirty="0"/>
              <a:t>Blood-based</a:t>
            </a:r>
            <a:r>
              <a:rPr lang="en-US" dirty="0"/>
              <a:t>: Foundation Medicine or Guardant 360 </a:t>
            </a:r>
            <a:r>
              <a:rPr lang="en-US" dirty="0" err="1"/>
              <a:t>cfDNA</a:t>
            </a:r>
            <a:r>
              <a:rPr lang="en-US" dirty="0"/>
              <a:t> assays only</a:t>
            </a:r>
          </a:p>
          <a:p>
            <a:pPr marL="685800">
              <a:lnSpc>
                <a:spcPct val="100000"/>
              </a:lnSpc>
              <a:buFont typeface="Wingdings" panose="05000000000000000000" pitchFamily="2" charset="2"/>
              <a:buChar char="Ø"/>
            </a:pPr>
            <a:r>
              <a:rPr lang="en-US" dirty="0"/>
              <a:t>Indicate this during </a:t>
            </a:r>
            <a:r>
              <a:rPr lang="en-US" b="1" u="sng" dirty="0"/>
              <a:t>LUNGMAP</a:t>
            </a:r>
            <a:r>
              <a:rPr lang="en-US" dirty="0"/>
              <a:t> registration and then submit results in </a:t>
            </a:r>
            <a:r>
              <a:rPr lang="en-US" b="1" u="sng" dirty="0"/>
              <a:t>LUNGMAP</a:t>
            </a:r>
            <a:r>
              <a:rPr lang="en-US" dirty="0"/>
              <a:t> Rave EDC on the EGFR Mutation and MET Amplification Testing Form (new with activation of S1900G)</a:t>
            </a:r>
          </a:p>
          <a:p>
            <a:pPr marL="685800">
              <a:lnSpc>
                <a:spcPct val="100000"/>
              </a:lnSpc>
              <a:buFont typeface="Wingdings" panose="05000000000000000000" pitchFamily="2" charset="2"/>
              <a:buChar char="Ø"/>
            </a:pPr>
            <a:r>
              <a:rPr lang="en-US" dirty="0"/>
              <a:t>Submit tissue if available (not required)</a:t>
            </a:r>
          </a:p>
          <a:p>
            <a:pPr marL="0" indent="0" algn="ctr">
              <a:buNone/>
            </a:pPr>
            <a:r>
              <a:rPr lang="en-US" dirty="0"/>
              <a:t>Email </a:t>
            </a:r>
            <a:r>
              <a:rPr lang="en-US" u="sng" dirty="0">
                <a:solidFill>
                  <a:srgbClr val="0070C0"/>
                </a:solidFill>
              </a:rPr>
              <a:t>LungMAPquestion@crab.org </a:t>
            </a:r>
            <a:r>
              <a:rPr lang="en-US" dirty="0"/>
              <a:t>or call 206-652-2267 with questions</a:t>
            </a:r>
          </a:p>
          <a:p>
            <a:endParaRPr lang="en-US" dirty="0"/>
          </a:p>
        </p:txBody>
      </p:sp>
      <p:sp>
        <p:nvSpPr>
          <p:cNvPr id="4" name="Slide Number Placeholder 3">
            <a:extLst>
              <a:ext uri="{FF2B5EF4-FFF2-40B4-BE49-F238E27FC236}">
                <a16:creationId xmlns:a16="http://schemas.microsoft.com/office/drawing/2014/main" id="{EA3B6991-00A8-6269-98ED-F255E0A651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5" name="Title 1">
            <a:extLst>
              <a:ext uri="{FF2B5EF4-FFF2-40B4-BE49-F238E27FC236}">
                <a16:creationId xmlns:a16="http://schemas.microsoft.com/office/drawing/2014/main" id="{9FE58EAB-0FB4-B0A9-D138-2726F2EA352D}"/>
              </a:ext>
            </a:extLst>
          </p:cNvPr>
          <p:cNvSpPr>
            <a:spLocks noGrp="1"/>
          </p:cNvSpPr>
          <p:nvPr>
            <p:ph type="title"/>
          </p:nvPr>
        </p:nvSpPr>
        <p:spPr>
          <a:xfrm>
            <a:off x="504825" y="112997"/>
            <a:ext cx="10650855" cy="1456386"/>
          </a:xfrm>
        </p:spPr>
        <p:txBody>
          <a:bodyPr>
            <a:normAutofit/>
          </a:bodyPr>
          <a:lstStyle/>
          <a:p>
            <a:r>
              <a:rPr lang="en-US" sz="4600" b="1" u="sng" dirty="0"/>
              <a:t>LUNGMAP</a:t>
            </a:r>
            <a:r>
              <a:rPr lang="en-US" sz="4600" dirty="0"/>
              <a:t> Registration (Screening Step): Identification of MET amplification cont.</a:t>
            </a:r>
          </a:p>
        </p:txBody>
      </p:sp>
      <p:pic>
        <p:nvPicPr>
          <p:cNvPr id="6" name="Picture 5">
            <a:extLst>
              <a:ext uri="{FF2B5EF4-FFF2-40B4-BE49-F238E27FC236}">
                <a16:creationId xmlns:a16="http://schemas.microsoft.com/office/drawing/2014/main" id="{8CCA1306-25C0-2181-A93A-C15E8421E1CE}"/>
              </a:ext>
            </a:extLst>
          </p:cNvPr>
          <p:cNvPicPr>
            <a:picLocks noChangeAspect="1"/>
          </p:cNvPicPr>
          <p:nvPr/>
        </p:nvPicPr>
        <p:blipFill rotWithShape="1">
          <a:blip r:embed="rId2"/>
          <a:srcRect b="34226"/>
          <a:stretch/>
        </p:blipFill>
        <p:spPr>
          <a:xfrm>
            <a:off x="7587762" y="1771324"/>
            <a:ext cx="4332000" cy="3750245"/>
          </a:xfrm>
          <a:prstGeom prst="rect">
            <a:avLst/>
          </a:prstGeom>
          <a:ln>
            <a:noFill/>
          </a:ln>
          <a:effectLst>
            <a:outerShdw blurRad="292100" dist="139700" dir="2700000" algn="tl" rotWithShape="0">
              <a:srgbClr val="333333">
                <a:alpha val="65000"/>
              </a:srgbClr>
            </a:outerShdw>
          </a:effectLst>
        </p:spPr>
      </p:pic>
      <p:pic>
        <p:nvPicPr>
          <p:cNvPr id="7" name="Picture 2">
            <a:extLst>
              <a:ext uri="{FF2B5EF4-FFF2-40B4-BE49-F238E27FC236}">
                <a16:creationId xmlns:a16="http://schemas.microsoft.com/office/drawing/2014/main" id="{6FB30673-0DEC-316C-E84A-4C8836A66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116" y="5789037"/>
            <a:ext cx="8283767" cy="531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769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69106-E00C-4ADC-A9FF-989A05CA4E5C}"/>
              </a:ext>
            </a:extLst>
          </p:cNvPr>
          <p:cNvSpPr>
            <a:spLocks noGrp="1"/>
          </p:cNvSpPr>
          <p:nvPr>
            <p:ph type="title"/>
          </p:nvPr>
        </p:nvSpPr>
        <p:spPr>
          <a:xfrm>
            <a:off x="514350" y="36083"/>
            <a:ext cx="10641330" cy="1456386"/>
          </a:xfrm>
        </p:spPr>
        <p:txBody>
          <a:bodyPr/>
          <a:lstStyle/>
          <a:p>
            <a:r>
              <a:rPr lang="en-US" dirty="0"/>
              <a:t>Tissue Submission for LUNGMAP – </a:t>
            </a:r>
            <a:br>
              <a:rPr lang="en-US" dirty="0"/>
            </a:br>
            <a:r>
              <a:rPr lang="en-US" dirty="0"/>
              <a:t>if using known test results</a:t>
            </a:r>
          </a:p>
        </p:txBody>
      </p:sp>
      <p:sp>
        <p:nvSpPr>
          <p:cNvPr id="3" name="Content Placeholder 2">
            <a:extLst>
              <a:ext uri="{FF2B5EF4-FFF2-40B4-BE49-F238E27FC236}">
                <a16:creationId xmlns:a16="http://schemas.microsoft.com/office/drawing/2014/main" id="{035B4CCE-57D2-4E69-9D09-298B8A0C75F4}"/>
              </a:ext>
            </a:extLst>
          </p:cNvPr>
          <p:cNvSpPr>
            <a:spLocks noGrp="1"/>
          </p:cNvSpPr>
          <p:nvPr>
            <p:ph idx="1"/>
          </p:nvPr>
        </p:nvSpPr>
        <p:spPr/>
        <p:txBody>
          <a:bodyPr>
            <a:normAutofit/>
          </a:bodyPr>
          <a:lstStyle/>
          <a:p>
            <a:pPr marL="342900" marR="0" lvl="0" indent="-342900" algn="just">
              <a:spcBef>
                <a:spcPts val="0"/>
              </a:spcBef>
              <a:spcAft>
                <a:spcPts val="0"/>
              </a:spcAft>
              <a:buSzPts val="1000"/>
              <a:buFont typeface="Symbol" panose="05050102010706020507" pitchFamily="18" charset="2"/>
              <a:buChar char=""/>
            </a:pPr>
            <a:r>
              <a:rPr lang="en-US" dirty="0">
                <a:solidFill>
                  <a:srgbClr val="000000"/>
                </a:solidFill>
                <a:cs typeface="Arial" panose="020B0604020202020204" pitchFamily="34" charset="0"/>
              </a:rPr>
              <a:t>Participant</a:t>
            </a:r>
            <a:r>
              <a:rPr lang="x-none" dirty="0">
                <a:solidFill>
                  <a:srgbClr val="000000"/>
                </a:solidFill>
                <a:cs typeface="Arial" panose="020B0604020202020204" pitchFamily="34" charset="0"/>
              </a:rPr>
              <a:t>s must submit tumor tissue</a:t>
            </a:r>
            <a:r>
              <a:rPr lang="en-US" dirty="0">
                <a:solidFill>
                  <a:srgbClr val="000000"/>
                </a:solidFill>
                <a:cs typeface="Arial" panose="020B0604020202020204" pitchFamily="34" charset="0"/>
              </a:rPr>
              <a:t> if available when screening on the LUNGMAP protocol with known test results.  </a:t>
            </a:r>
          </a:p>
          <a:p>
            <a:pPr marL="342900" marR="0" lvl="0" indent="-342900" algn="just">
              <a:spcBef>
                <a:spcPts val="1800"/>
              </a:spcBef>
              <a:spcAft>
                <a:spcPts val="0"/>
              </a:spcAft>
              <a:buSzPts val="1000"/>
              <a:buFont typeface="Symbol" panose="05050102010706020507" pitchFamily="18" charset="2"/>
              <a:buChar char=""/>
            </a:pPr>
            <a:r>
              <a:rPr lang="en-US" dirty="0">
                <a:solidFill>
                  <a:srgbClr val="000000"/>
                </a:solidFill>
                <a:cs typeface="Arial" panose="020B0604020202020204" pitchFamily="34" charset="0"/>
              </a:rPr>
              <a:t>The tissue must be</a:t>
            </a:r>
            <a:r>
              <a:rPr lang="x-none" dirty="0">
                <a:solidFill>
                  <a:srgbClr val="000000"/>
                </a:solidFill>
                <a:cs typeface="Arial" panose="020B0604020202020204" pitchFamily="34" charset="0"/>
              </a:rPr>
              <a:t> from a biopsy performed at the time of disease progression on the most recent line of therapy.</a:t>
            </a:r>
            <a:r>
              <a:rPr lang="en-US" dirty="0">
                <a:solidFill>
                  <a:srgbClr val="000000"/>
                </a:solidFill>
                <a:cs typeface="Arial" panose="020B0604020202020204" pitchFamily="34" charset="0"/>
              </a:rPr>
              <a:t>  </a:t>
            </a:r>
          </a:p>
          <a:p>
            <a:pPr marL="342900" marR="0" lvl="0" indent="-342900" algn="just">
              <a:spcBef>
                <a:spcPts val="1800"/>
              </a:spcBef>
              <a:spcAft>
                <a:spcPts val="0"/>
              </a:spcAft>
              <a:buSzPts val="1000"/>
              <a:buFont typeface="Symbol" panose="05050102010706020507" pitchFamily="18" charset="2"/>
              <a:buChar char=""/>
            </a:pPr>
            <a:r>
              <a:rPr lang="en-US" dirty="0">
                <a:solidFill>
                  <a:srgbClr val="000000"/>
                </a:solidFill>
                <a:cs typeface="Arial" panose="020B0604020202020204" pitchFamily="34" charset="0"/>
              </a:rPr>
              <a:t>An additional biopsy is not required to obtain this tissue if it is not already available.</a:t>
            </a:r>
          </a:p>
          <a:p>
            <a:pPr marL="342900" indent="-342900" algn="just">
              <a:spcBef>
                <a:spcPts val="1800"/>
              </a:spcBef>
              <a:spcAft>
                <a:spcPts val="0"/>
              </a:spcAft>
              <a:buSzPts val="1000"/>
              <a:buFont typeface="Symbol" panose="05050102010706020507" pitchFamily="18" charset="2"/>
              <a:buChar char=""/>
            </a:pPr>
            <a:r>
              <a:rPr lang="en-US" dirty="0">
                <a:solidFill>
                  <a:srgbClr val="000000"/>
                </a:solidFill>
                <a:cs typeface="Arial" panose="020B0604020202020204" pitchFamily="34" charset="0"/>
              </a:rPr>
              <a:t>Participants with prior commercial </a:t>
            </a:r>
            <a:r>
              <a:rPr lang="en-US" dirty="0" err="1">
                <a:solidFill>
                  <a:srgbClr val="000000"/>
                </a:solidFill>
                <a:cs typeface="Arial" panose="020B0604020202020204" pitchFamily="34" charset="0"/>
              </a:rPr>
              <a:t>FoundationOne</a:t>
            </a:r>
            <a:r>
              <a:rPr lang="en-US" dirty="0">
                <a:solidFill>
                  <a:srgbClr val="000000"/>
                </a:solidFill>
                <a:cs typeface="Arial" panose="020B0604020202020204" pitchFamily="34" charset="0"/>
              </a:rPr>
              <a:t> </a:t>
            </a:r>
            <a:r>
              <a:rPr lang="en-US" dirty="0" err="1">
                <a:solidFill>
                  <a:srgbClr val="000000"/>
                </a:solidFill>
                <a:cs typeface="Arial" panose="020B0604020202020204" pitchFamily="34" charset="0"/>
              </a:rPr>
              <a:t>CDx</a:t>
            </a:r>
            <a:r>
              <a:rPr lang="en-US" dirty="0">
                <a:solidFill>
                  <a:srgbClr val="000000"/>
                </a:solidFill>
                <a:cs typeface="Arial" panose="020B0604020202020204" pitchFamily="34" charset="0"/>
              </a:rPr>
              <a:t> tissue-based (not liquid) tumor test results [</a:t>
            </a:r>
            <a:r>
              <a:rPr lang="x-none" dirty="0">
                <a:solidFill>
                  <a:srgbClr val="000000"/>
                </a:solidFill>
                <a:cs typeface="Arial" panose="020B0604020202020204" pitchFamily="34" charset="0"/>
              </a:rPr>
              <a:t>obtained after radiographic or clinical disease progression on osimertinib</a:t>
            </a:r>
            <a:r>
              <a:rPr lang="en-US" dirty="0">
                <a:solidFill>
                  <a:srgbClr val="000000"/>
                </a:solidFill>
                <a:cs typeface="Arial" panose="020B0604020202020204" pitchFamily="34" charset="0"/>
              </a:rPr>
              <a:t>] do not need to submit tumor tissue</a:t>
            </a:r>
          </a:p>
          <a:p>
            <a:pPr marL="342900" marR="0" lvl="0" indent="-342900" algn="just">
              <a:spcBef>
                <a:spcPts val="0"/>
              </a:spcBef>
              <a:spcAft>
                <a:spcPts val="0"/>
              </a:spcAft>
              <a:buSzPts val="1000"/>
              <a:buFont typeface="Symbol" panose="05050102010706020507" pitchFamily="18" charset="2"/>
              <a:buChar char=""/>
            </a:pPr>
            <a:endParaRPr lang="en-US" sz="1800" b="1" dirty="0">
              <a:solidFill>
                <a:srgbClr val="000000"/>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70987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084E9-342F-42BF-ADEC-CBCBD6257FC7}"/>
              </a:ext>
            </a:extLst>
          </p:cNvPr>
          <p:cNvSpPr>
            <a:spLocks noGrp="1"/>
          </p:cNvSpPr>
          <p:nvPr>
            <p:ph type="title"/>
          </p:nvPr>
        </p:nvSpPr>
        <p:spPr>
          <a:xfrm>
            <a:off x="485775" y="36083"/>
            <a:ext cx="10669905" cy="1456386"/>
          </a:xfrm>
        </p:spPr>
        <p:txBody>
          <a:bodyPr/>
          <a:lstStyle/>
          <a:p>
            <a:r>
              <a:rPr lang="en-US" dirty="0"/>
              <a:t>Registration for </a:t>
            </a:r>
            <a:r>
              <a:rPr lang="en-US" b="1" u="sng" dirty="0"/>
              <a:t>S1900G</a:t>
            </a:r>
          </a:p>
        </p:txBody>
      </p:sp>
      <p:sp>
        <p:nvSpPr>
          <p:cNvPr id="3" name="Content Placeholder 2">
            <a:extLst>
              <a:ext uri="{FF2B5EF4-FFF2-40B4-BE49-F238E27FC236}">
                <a16:creationId xmlns:a16="http://schemas.microsoft.com/office/drawing/2014/main" id="{ECD46B08-DEAF-43EF-8528-FE802C93D0C5}"/>
              </a:ext>
            </a:extLst>
          </p:cNvPr>
          <p:cNvSpPr>
            <a:spLocks noGrp="1"/>
          </p:cNvSpPr>
          <p:nvPr>
            <p:ph idx="1"/>
          </p:nvPr>
        </p:nvSpPr>
        <p:spPr/>
        <p:txBody>
          <a:bodyPr/>
          <a:lstStyle/>
          <a:p>
            <a:pPr>
              <a:lnSpc>
                <a:spcPct val="100000"/>
              </a:lnSpc>
            </a:pPr>
            <a:r>
              <a:rPr lang="en-US" sz="1800" dirty="0">
                <a:solidFill>
                  <a:srgbClr val="000000"/>
                </a:solidFill>
                <a:effectLst/>
                <a:latin typeface="Arial" panose="020B0604020202020204" pitchFamily="34" charset="0"/>
                <a:ea typeface="Times New Roman" panose="02020603050405020304" pitchFamily="18" charset="0"/>
              </a:rPr>
              <a:t>The </a:t>
            </a:r>
            <a:r>
              <a:rPr lang="en-US" sz="1800" b="1" u="sng" dirty="0">
                <a:solidFill>
                  <a:srgbClr val="000000"/>
                </a:solidFill>
                <a:effectLst/>
                <a:latin typeface="Arial" panose="020B0604020202020204" pitchFamily="34" charset="0"/>
                <a:ea typeface="Times New Roman" panose="02020603050405020304" pitchFamily="18" charset="0"/>
              </a:rPr>
              <a:t>LUNGMAP</a:t>
            </a:r>
            <a:r>
              <a:rPr lang="en-US" sz="1800" dirty="0">
                <a:solidFill>
                  <a:srgbClr val="000000"/>
                </a:solidFill>
                <a:effectLst/>
                <a:latin typeface="Arial" panose="020B0604020202020204" pitchFamily="34" charset="0"/>
                <a:ea typeface="Times New Roman" panose="02020603050405020304" pitchFamily="18" charset="0"/>
              </a:rPr>
              <a:t> screening protocol has a Protocol Specific Requirement (PSR) as noted in Section 13.2 of </a:t>
            </a:r>
            <a:r>
              <a:rPr lang="en-US" sz="1800" b="1" u="sng" dirty="0">
                <a:solidFill>
                  <a:srgbClr val="000000"/>
                </a:solidFill>
                <a:effectLst/>
                <a:latin typeface="Arial" panose="020B0604020202020204" pitchFamily="34" charset="0"/>
                <a:ea typeface="Times New Roman" panose="02020603050405020304" pitchFamily="18" charset="0"/>
              </a:rPr>
              <a:t>LUNGMAP</a:t>
            </a:r>
            <a:r>
              <a:rPr lang="en-US" sz="1800" dirty="0">
                <a:solidFill>
                  <a:srgbClr val="000000"/>
                </a:solidFill>
                <a:effectLst/>
                <a:latin typeface="Arial" panose="020B0604020202020204" pitchFamily="34" charset="0"/>
                <a:ea typeface="Times New Roman" panose="02020603050405020304" pitchFamily="18" charset="0"/>
              </a:rPr>
              <a:t>.</a:t>
            </a:r>
          </a:p>
          <a:p>
            <a:pPr>
              <a:lnSpc>
                <a:spcPct val="100000"/>
              </a:lnSpc>
            </a:pPr>
            <a:r>
              <a:rPr lang="en-US" sz="1800" dirty="0">
                <a:solidFill>
                  <a:srgbClr val="000000"/>
                </a:solidFill>
                <a:effectLst/>
                <a:latin typeface="Arial" panose="020B0604020202020204" pitchFamily="34" charset="0"/>
                <a:ea typeface="Times New Roman" panose="02020603050405020304" pitchFamily="18" charset="0"/>
              </a:rPr>
              <a:t>The </a:t>
            </a:r>
            <a:r>
              <a:rPr lang="en-US" sz="1800" b="1" u="sng" dirty="0">
                <a:solidFill>
                  <a:srgbClr val="000000"/>
                </a:solidFill>
                <a:effectLst/>
                <a:latin typeface="Arial" panose="020B0604020202020204" pitchFamily="34" charset="0"/>
                <a:ea typeface="Times New Roman" panose="02020603050405020304" pitchFamily="18" charset="0"/>
              </a:rPr>
              <a:t>S1900G</a:t>
            </a:r>
            <a:r>
              <a:rPr lang="en-US" sz="1800" dirty="0">
                <a:solidFill>
                  <a:srgbClr val="000000"/>
                </a:solidFill>
                <a:effectLst/>
                <a:latin typeface="Arial" panose="020B0604020202020204" pitchFamily="34" charset="0"/>
                <a:ea typeface="Times New Roman" panose="02020603050405020304" pitchFamily="18" charset="0"/>
              </a:rPr>
              <a:t> sub-study has additional optional training materials available through the </a:t>
            </a:r>
            <a:r>
              <a:rPr lang="en-US" sz="1800" dirty="0">
                <a:solidFill>
                  <a:srgbClr val="000000"/>
                </a:solidFill>
                <a:latin typeface="Arial" panose="020B0604020202020204" pitchFamily="34" charset="0"/>
              </a:rPr>
              <a:t>Compliance, Learning, and SOP Solutions (CLASS) website.  Online training is </a:t>
            </a:r>
            <a:r>
              <a:rPr lang="en-US" sz="1800" u="sng" dirty="0">
                <a:solidFill>
                  <a:srgbClr val="000000"/>
                </a:solidFill>
                <a:latin typeface="Arial" panose="020B0604020202020204" pitchFamily="34" charset="0"/>
              </a:rPr>
              <a:t>not</a:t>
            </a:r>
            <a:r>
              <a:rPr lang="en-US" sz="1800" dirty="0">
                <a:solidFill>
                  <a:srgbClr val="000000"/>
                </a:solidFill>
                <a:latin typeface="Arial" panose="020B0604020202020204" pitchFamily="34" charset="0"/>
              </a:rPr>
              <a:t> required to register participants to </a:t>
            </a:r>
            <a:r>
              <a:rPr lang="en-US" sz="1800" b="1" u="sng" dirty="0">
                <a:solidFill>
                  <a:srgbClr val="000000"/>
                </a:solidFill>
                <a:latin typeface="Arial" panose="020B0604020202020204" pitchFamily="34" charset="0"/>
              </a:rPr>
              <a:t>S1900G</a:t>
            </a:r>
            <a:r>
              <a:rPr lang="en-US" sz="1800" dirty="0">
                <a:solidFill>
                  <a:srgbClr val="000000"/>
                </a:solidFill>
                <a:latin typeface="Arial" panose="020B0604020202020204" pitchFamily="34" charset="0"/>
              </a:rPr>
              <a:t>.</a:t>
            </a:r>
          </a:p>
          <a:p>
            <a:pPr>
              <a:lnSpc>
                <a:spcPct val="100000"/>
              </a:lnSpc>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Delegation Task Log is required for this sub-study.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nSpc>
                <a:spcPct val="100000"/>
              </a:lnSpc>
              <a:buNone/>
            </a:pPr>
            <a:endParaRPr lang="en-US" dirty="0"/>
          </a:p>
        </p:txBody>
      </p:sp>
    </p:spTree>
    <p:extLst>
      <p:ext uri="{BB962C8B-B14F-4D97-AF65-F5344CB8AC3E}">
        <p14:creationId xmlns:p14="http://schemas.microsoft.com/office/powerpoint/2010/main" val="2439522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BDB6-7945-4C4F-AC44-36E4BDDF4C6C}"/>
              </a:ext>
            </a:extLst>
          </p:cNvPr>
          <p:cNvSpPr>
            <a:spLocks noGrp="1"/>
          </p:cNvSpPr>
          <p:nvPr>
            <p:ph type="ctrTitle"/>
          </p:nvPr>
        </p:nvSpPr>
        <p:spPr/>
        <p:txBody>
          <a:bodyPr/>
          <a:lstStyle/>
          <a:p>
            <a:r>
              <a:rPr lang="en-US" dirty="0"/>
              <a:t>Lung-MAP Accomplishments</a:t>
            </a:r>
          </a:p>
        </p:txBody>
      </p:sp>
      <p:sp>
        <p:nvSpPr>
          <p:cNvPr id="5" name="Subtitle 4">
            <a:extLst>
              <a:ext uri="{FF2B5EF4-FFF2-40B4-BE49-F238E27FC236}">
                <a16:creationId xmlns:a16="http://schemas.microsoft.com/office/drawing/2014/main" id="{DDEA0D8F-A3D9-4D6E-AD28-075F500F1AEB}"/>
              </a:ext>
            </a:extLst>
          </p:cNvPr>
          <p:cNvSpPr>
            <a:spLocks noGrp="1"/>
          </p:cNvSpPr>
          <p:nvPr>
            <p:ph type="subTitle" idx="1"/>
          </p:nvPr>
        </p:nvSpPr>
        <p:spPr>
          <a:xfrm>
            <a:off x="1100051" y="4455621"/>
            <a:ext cx="10058400" cy="1420246"/>
          </a:xfrm>
        </p:spPr>
        <p:txBody>
          <a:bodyPr>
            <a:normAutofit fontScale="92500" lnSpcReduction="20000"/>
          </a:bodyPr>
          <a:lstStyle/>
          <a:p>
            <a:r>
              <a:rPr lang="en-US" sz="2800" dirty="0"/>
              <a:t>Roy Herbst, MD, PhD</a:t>
            </a:r>
          </a:p>
          <a:p>
            <a:r>
              <a:rPr lang="en-US" sz="2800" dirty="0"/>
              <a:t>LUNGMAP Emeritus Study Chair &amp; Senior Advisor</a:t>
            </a:r>
          </a:p>
          <a:p>
            <a:r>
              <a:rPr lang="en-US" sz="2800" dirty="0"/>
              <a:t>SWOG</a:t>
            </a:r>
          </a:p>
          <a:p>
            <a:endParaRPr lang="en-US" dirty="0"/>
          </a:p>
        </p:txBody>
      </p:sp>
      <p:sp>
        <p:nvSpPr>
          <p:cNvPr id="4" name="Slide Number Placeholder 3">
            <a:extLst>
              <a:ext uri="{FF2B5EF4-FFF2-40B4-BE49-F238E27FC236}">
                <a16:creationId xmlns:a16="http://schemas.microsoft.com/office/drawing/2014/main" id="{64963C95-565A-4EA1-9E98-CFB21B50FB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7636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0FA06-73EB-4C28-BE90-0C833AA2C470}"/>
              </a:ext>
            </a:extLst>
          </p:cNvPr>
          <p:cNvSpPr>
            <a:spLocks noGrp="1"/>
          </p:cNvSpPr>
          <p:nvPr>
            <p:ph type="title"/>
          </p:nvPr>
        </p:nvSpPr>
        <p:spPr>
          <a:xfrm>
            <a:off x="485775" y="36083"/>
            <a:ext cx="10669905" cy="1456386"/>
          </a:xfrm>
        </p:spPr>
        <p:txBody>
          <a:bodyPr/>
          <a:lstStyle/>
          <a:p>
            <a:r>
              <a:rPr lang="en-US" dirty="0"/>
              <a:t>Data Submission</a:t>
            </a:r>
          </a:p>
        </p:txBody>
      </p:sp>
      <p:sp>
        <p:nvSpPr>
          <p:cNvPr id="3" name="Content Placeholder 2">
            <a:extLst>
              <a:ext uri="{FF2B5EF4-FFF2-40B4-BE49-F238E27FC236}">
                <a16:creationId xmlns:a16="http://schemas.microsoft.com/office/drawing/2014/main" id="{30F8B995-D211-4767-9069-E0FAE47C4F74}"/>
              </a:ext>
            </a:extLst>
          </p:cNvPr>
          <p:cNvSpPr>
            <a:spLocks noGrp="1"/>
          </p:cNvSpPr>
          <p:nvPr>
            <p:ph idx="1"/>
          </p:nvPr>
        </p:nvSpPr>
        <p:spPr/>
        <p:txBody>
          <a:bodyPr/>
          <a:lstStyle/>
          <a:p>
            <a:r>
              <a:rPr lang="en-US" dirty="0"/>
              <a:t>Data must be submitted according to the protocol requirements for ALL participants registered, whether or not assigned treatment is administered, including participants deemed to be ineligible.  Participants for whom documentation is inadequate to determine eligibility will generally be deemed ineligible. See Protocol Section 14.0 for Data Submission Requirements, Procedures and Timepoints.</a:t>
            </a:r>
          </a:p>
        </p:txBody>
      </p:sp>
    </p:spTree>
    <p:extLst>
      <p:ext uri="{BB962C8B-B14F-4D97-AF65-F5344CB8AC3E}">
        <p14:creationId xmlns:p14="http://schemas.microsoft.com/office/powerpoint/2010/main" val="928490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69106-E00C-4ADC-A9FF-989A05CA4E5C}"/>
              </a:ext>
            </a:extLst>
          </p:cNvPr>
          <p:cNvSpPr>
            <a:spLocks noGrp="1"/>
          </p:cNvSpPr>
          <p:nvPr>
            <p:ph type="title"/>
          </p:nvPr>
        </p:nvSpPr>
        <p:spPr>
          <a:xfrm>
            <a:off x="514350" y="36083"/>
            <a:ext cx="10641330" cy="1456386"/>
          </a:xfrm>
        </p:spPr>
        <p:txBody>
          <a:bodyPr/>
          <a:lstStyle/>
          <a:p>
            <a:r>
              <a:rPr lang="en-US" dirty="0"/>
              <a:t>Specimen Submission on S1900G</a:t>
            </a:r>
          </a:p>
        </p:txBody>
      </p:sp>
      <p:sp>
        <p:nvSpPr>
          <p:cNvPr id="3" name="Content Placeholder 2">
            <a:extLst>
              <a:ext uri="{FF2B5EF4-FFF2-40B4-BE49-F238E27FC236}">
                <a16:creationId xmlns:a16="http://schemas.microsoft.com/office/drawing/2014/main" id="{035B4CCE-57D2-4E69-9D09-298B8A0C75F4}"/>
              </a:ext>
            </a:extLst>
          </p:cNvPr>
          <p:cNvSpPr>
            <a:spLocks noGrp="1"/>
          </p:cNvSpPr>
          <p:nvPr>
            <p:ph idx="1"/>
          </p:nvPr>
        </p:nvSpPr>
        <p:spPr>
          <a:xfrm>
            <a:off x="609600" y="1590383"/>
            <a:ext cx="10546080" cy="4555439"/>
          </a:xfrm>
        </p:spPr>
        <p:txBody>
          <a:bodyPr>
            <a:normAutofit/>
          </a:bodyPr>
          <a:lstStyle/>
          <a:p>
            <a:pPr>
              <a:lnSpc>
                <a:spcPts val="2100"/>
              </a:lnSpc>
              <a:spcAft>
                <a:spcPts val="0"/>
              </a:spcAft>
            </a:pP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ctDNA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Assay – Peripheral Whole Blood (Required for Participants)</a:t>
            </a:r>
          </a:p>
          <a:p>
            <a:pPr lvl="1">
              <a:lnSpc>
                <a:spcPts val="2100"/>
              </a:lnSpc>
              <a:spcAft>
                <a:spcPts val="0"/>
              </a:spcAft>
            </a:pPr>
            <a:r>
              <a:rPr lang="en-US" sz="1600" dirty="0">
                <a:latin typeface="Arial" panose="020B0604020202020204" pitchFamily="34" charset="0"/>
                <a:ea typeface="Times New Roman" panose="02020603050405020304" pitchFamily="18" charset="0"/>
              </a:rPr>
              <a:t>S</a:t>
            </a:r>
            <a:r>
              <a:rPr lang="x-none" sz="1600" dirty="0">
                <a:effectLst/>
                <a:latin typeface="Arial" panose="020B0604020202020204" pitchFamily="34" charset="0"/>
                <a:ea typeface="Times New Roman" panose="02020603050405020304" pitchFamily="18" charset="0"/>
              </a:rPr>
              <a:t>ites must contact Foundation Medicine</a:t>
            </a:r>
            <a:r>
              <a:rPr lang="en-US" sz="1600" dirty="0">
                <a:effectLst/>
                <a:latin typeface="Arial" panose="020B0604020202020204" pitchFamily="34" charset="0"/>
                <a:ea typeface="Times New Roman" panose="02020603050405020304" pitchFamily="18" charset="0"/>
              </a:rPr>
              <a:t>, Inc. – Blood Samples, Lab #232, </a:t>
            </a:r>
            <a:r>
              <a:rPr lang="x-none" sz="1600" dirty="0">
                <a:effectLst/>
                <a:latin typeface="Arial" panose="020B0604020202020204" pitchFamily="34" charset="0"/>
                <a:ea typeface="Times New Roman" panose="02020603050405020304" pitchFamily="18" charset="0"/>
              </a:rPr>
              <a:t>to order kits</a:t>
            </a:r>
            <a:endParaRPr lang="en-US" sz="1600" dirty="0">
              <a:effectLst/>
              <a:latin typeface="Arial" panose="020B0604020202020204" pitchFamily="34" charset="0"/>
              <a:ea typeface="Times New Roman" panose="02020603050405020304" pitchFamily="18" charset="0"/>
            </a:endParaRPr>
          </a:p>
          <a:p>
            <a:pPr lvl="2">
              <a:lnSpc>
                <a:spcPts val="2100"/>
              </a:lnSpc>
              <a:spcAft>
                <a:spcPts val="0"/>
              </a:spcAft>
            </a:pPr>
            <a:r>
              <a:rPr lang="en-US" dirty="0">
                <a:latin typeface="Arial" panose="020B0604020202020204" pitchFamily="34" charset="0"/>
              </a:rPr>
              <a:t>Kits include: two </a:t>
            </a:r>
            <a:r>
              <a:rPr lang="x-none" dirty="0">
                <a:latin typeface="Arial" panose="020B0604020202020204" pitchFamily="34" charset="0"/>
              </a:rPr>
              <a:t>Roche Cell-Free DNA blood collection tubes, collection instructions, FedEx return bags, and pre-printed FedEx airway bills.</a:t>
            </a:r>
            <a:endParaRPr lang="en-US" dirty="0">
              <a:latin typeface="Arial" panose="020B0604020202020204" pitchFamily="34" charset="0"/>
            </a:endParaRPr>
          </a:p>
          <a:p>
            <a:pPr lvl="1">
              <a:lnSpc>
                <a:spcPts val="2100"/>
              </a:lnSpc>
              <a:spcAft>
                <a:spcPts val="0"/>
              </a:spcAft>
            </a:pPr>
            <a:r>
              <a:rPr lang="en-US" dirty="0"/>
              <a:t>Collection timepoints: Cycle 1 Day 1 (prior to treatment); Cycle 1 Day 15; Cycle 3 Day 1; First Progression</a:t>
            </a:r>
          </a:p>
          <a:p>
            <a:pPr lvl="1">
              <a:lnSpc>
                <a:spcPts val="2100"/>
              </a:lnSpc>
              <a:spcAft>
                <a:spcPts val="0"/>
              </a:spcAft>
            </a:pPr>
            <a:r>
              <a:rPr lang="en-US" dirty="0"/>
              <a:t>The translational medicine proposal to use these specimens will be submitted as a revision to CTEP for approval, prior to the SWOG Statistical and Data Management Center review of assay results. </a:t>
            </a:r>
          </a:p>
          <a:p>
            <a:pPr>
              <a:lnSpc>
                <a:spcPts val="2100"/>
              </a:lnSpc>
              <a:spcAft>
                <a:spcPts val="0"/>
              </a:spcAft>
            </a:pPr>
            <a:r>
              <a:rPr lang="en-US" sz="1800" b="1" dirty="0">
                <a:latin typeface="Arial" panose="020B0604020202020204" pitchFamily="34" charset="0"/>
                <a:cs typeface="Times New Roman" panose="02020603050405020304" pitchFamily="18" charset="0"/>
              </a:rPr>
              <a:t>Buffy Coat and Plasma Banking (Required If Participant Consents)</a:t>
            </a:r>
            <a:endParaRPr lang="en-US" dirty="0"/>
          </a:p>
          <a:p>
            <a:pPr lvl="1">
              <a:lnSpc>
                <a:spcPts val="2100"/>
              </a:lnSpc>
              <a:spcAft>
                <a:spcPts val="0"/>
              </a:spcAft>
            </a:pPr>
            <a:r>
              <a:rPr lang="en-US" dirty="0"/>
              <a:t>Participants must be offered the opportunity to participate in banking of specimens for future research. </a:t>
            </a:r>
          </a:p>
          <a:p>
            <a:pPr lvl="1">
              <a:lnSpc>
                <a:spcPts val="2100"/>
              </a:lnSpc>
              <a:spcAft>
                <a:spcPts val="0"/>
              </a:spcAft>
            </a:pPr>
            <a:r>
              <a:rPr lang="en-US" dirty="0"/>
              <a:t>Collection timepoints: Pre-treatment, Cycles 2-4 (same day as other labs), first progression.</a:t>
            </a:r>
          </a:p>
          <a:p>
            <a:pPr lvl="1">
              <a:lnSpc>
                <a:spcPts val="2100"/>
              </a:lnSpc>
              <a:spcAft>
                <a:spcPts val="0"/>
              </a:spcAft>
            </a:pPr>
            <a:r>
              <a:rPr lang="en-US" dirty="0"/>
              <a:t>Collect approximately 8-10 mL of blood in EDTA tubes. </a:t>
            </a:r>
          </a:p>
          <a:p>
            <a:pPr lvl="1">
              <a:lnSpc>
                <a:spcPts val="2100"/>
              </a:lnSpc>
              <a:spcAft>
                <a:spcPts val="0"/>
              </a:spcAft>
            </a:pPr>
            <a:r>
              <a:rPr lang="en-US" dirty="0"/>
              <a:t>See Protocol Section 15.5 for additional specimen processing instructions.</a:t>
            </a:r>
          </a:p>
          <a:p>
            <a:pPr lvl="1">
              <a:lnSpc>
                <a:spcPts val="2100"/>
              </a:lnSpc>
              <a:spcAft>
                <a:spcPts val="0"/>
              </a:spcAft>
            </a:pPr>
            <a:r>
              <a:rPr lang="en-US" dirty="0"/>
              <a:t>Frozen plasma and buffy coat specimens must be shipped to the SWOG Biospecimen Bank – Solid Tissue, Myeloma and Lymphoma Division, Lab #201.</a:t>
            </a:r>
          </a:p>
          <a:p>
            <a:pPr lvl="1">
              <a:lnSpc>
                <a:spcPts val="2100"/>
              </a:lnSpc>
              <a:spcAft>
                <a:spcPts val="0"/>
              </a:spcAft>
            </a:pPr>
            <a:r>
              <a:rPr lang="en-US" dirty="0"/>
              <a:t>Specimen collection kits are not being provided for this submission; sites must use institutional supplies.</a:t>
            </a:r>
          </a:p>
          <a:p>
            <a:pPr lvl="1">
              <a:lnSpc>
                <a:spcPts val="2100"/>
              </a:lnSpc>
              <a:spcAft>
                <a:spcPts val="0"/>
              </a:spcAft>
            </a:pPr>
            <a:endParaRPr lang="en-US" dirty="0"/>
          </a:p>
          <a:p>
            <a:pPr lvl="1">
              <a:lnSpc>
                <a:spcPts val="2100"/>
              </a:lnSpc>
              <a:spcAft>
                <a:spcPts val="0"/>
              </a:spcAft>
            </a:pPr>
            <a:endParaRPr lang="en-US" sz="1800" dirty="0">
              <a:effectLst/>
              <a:latin typeface="Arial" panose="020B0604020202020204" pitchFamily="34" charset="0"/>
              <a:ea typeface="Times New Roman" panose="02020603050405020304" pitchFamily="18" charset="0"/>
            </a:endParaRPr>
          </a:p>
          <a:p>
            <a:pPr lvl="1">
              <a:lnSpc>
                <a:spcPts val="2100"/>
              </a:lnSpc>
              <a:spcAft>
                <a:spcPts val="0"/>
              </a:spcAft>
            </a:pPr>
            <a:endParaRPr lang="en-US" sz="1800" dirty="0">
              <a:effectLst/>
              <a:latin typeface="Arial" panose="020B0604020202020204" pitchFamily="34" charset="0"/>
              <a:ea typeface="Times New Roman" panose="02020603050405020304" pitchFamily="18" charset="0"/>
            </a:endParaRPr>
          </a:p>
        </p:txBody>
      </p:sp>
      <p:sp>
        <p:nvSpPr>
          <p:cNvPr id="8" name="Slide Number Placeholder 3">
            <a:extLst>
              <a:ext uri="{FF2B5EF4-FFF2-40B4-BE49-F238E27FC236}">
                <a16:creationId xmlns:a16="http://schemas.microsoft.com/office/drawing/2014/main" id="{A81E5BED-55DF-4E50-9443-B0530C2B3A1E}"/>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9170221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1D033-7377-4FF3-A657-218FF0788A88}"/>
              </a:ext>
            </a:extLst>
          </p:cNvPr>
          <p:cNvSpPr>
            <a:spLocks noGrp="1"/>
          </p:cNvSpPr>
          <p:nvPr>
            <p:ph type="title"/>
          </p:nvPr>
        </p:nvSpPr>
        <p:spPr>
          <a:xfrm>
            <a:off x="498765" y="36083"/>
            <a:ext cx="10656916" cy="1456386"/>
          </a:xfrm>
        </p:spPr>
        <p:txBody>
          <a:bodyPr/>
          <a:lstStyle/>
          <a:p>
            <a:r>
              <a:rPr lang="en-US" dirty="0"/>
              <a:t>Quality Control – Routine Data Monitoring</a:t>
            </a:r>
          </a:p>
        </p:txBody>
      </p:sp>
      <p:sp>
        <p:nvSpPr>
          <p:cNvPr id="3" name="Content Placeholder 2">
            <a:extLst>
              <a:ext uri="{FF2B5EF4-FFF2-40B4-BE49-F238E27FC236}">
                <a16:creationId xmlns:a16="http://schemas.microsoft.com/office/drawing/2014/main" id="{860E2F17-E6E7-4470-B2E3-85D1B816171D}"/>
              </a:ext>
            </a:extLst>
          </p:cNvPr>
          <p:cNvSpPr>
            <a:spLocks noGrp="1"/>
          </p:cNvSpPr>
          <p:nvPr>
            <p:ph idx="1"/>
          </p:nvPr>
        </p:nvSpPr>
        <p:spPr>
          <a:xfrm>
            <a:off x="609600" y="1548493"/>
            <a:ext cx="10546080" cy="4697069"/>
          </a:xfrm>
        </p:spPr>
        <p:txBody>
          <a:bodyPr>
            <a:noAutofit/>
          </a:bodyPr>
          <a:lstStyle/>
          <a:p>
            <a:pPr marL="0" indent="0">
              <a:lnSpc>
                <a:spcPct val="85000"/>
              </a:lnSpc>
              <a:spcBef>
                <a:spcPts val="600"/>
              </a:spcBef>
              <a:spcAft>
                <a:spcPts val="0"/>
              </a:spcAft>
              <a:buNone/>
            </a:pPr>
            <a:r>
              <a:rPr lang="en-US" sz="2200" b="0" i="0" u="none" strike="noStrike" baseline="0" dirty="0">
                <a:solidFill>
                  <a:srgbClr val="000000"/>
                </a:solidFill>
              </a:rPr>
              <a:t>S1900G includes routine SWOG Centralized Dat</a:t>
            </a:r>
            <a:r>
              <a:rPr lang="en-US" sz="2200" dirty="0">
                <a:solidFill>
                  <a:srgbClr val="000000"/>
                </a:solidFill>
              </a:rPr>
              <a:t>a Coordinator Monitoring and Safety-specific monitoring (standard for all SWOG trials, Lung-MAP and Lung-MAP </a:t>
            </a:r>
            <a:r>
              <a:rPr lang="en-US" sz="2200" dirty="0" err="1">
                <a:solidFill>
                  <a:srgbClr val="000000"/>
                </a:solidFill>
              </a:rPr>
              <a:t>substudies</a:t>
            </a:r>
            <a:r>
              <a:rPr lang="en-US" sz="2200" dirty="0">
                <a:solidFill>
                  <a:srgbClr val="000000"/>
                </a:solidFill>
              </a:rPr>
              <a:t>), including: </a:t>
            </a:r>
          </a:p>
          <a:p>
            <a:pPr>
              <a:lnSpc>
                <a:spcPct val="85000"/>
              </a:lnSpc>
              <a:spcBef>
                <a:spcPts val="400"/>
              </a:spcBef>
              <a:spcAft>
                <a:spcPts val="0"/>
              </a:spcAft>
            </a:pPr>
            <a:r>
              <a:rPr lang="en-US" sz="2200" dirty="0">
                <a:solidFill>
                  <a:srgbClr val="000000"/>
                </a:solidFill>
              </a:rPr>
              <a:t>D</a:t>
            </a:r>
            <a:r>
              <a:rPr lang="en-US" sz="2200" b="0" i="0" u="none" strike="noStrike" baseline="0" dirty="0">
                <a:solidFill>
                  <a:srgbClr val="000000"/>
                </a:solidFill>
              </a:rPr>
              <a:t>ata submission review for missing data, </a:t>
            </a:r>
            <a:r>
              <a:rPr lang="en-US" sz="2200" dirty="0">
                <a:solidFill>
                  <a:srgbClr val="000000"/>
                </a:solidFill>
              </a:rPr>
              <a:t>submission </a:t>
            </a:r>
            <a:r>
              <a:rPr lang="en-US" sz="2200" b="0" i="0" u="none" strike="noStrike" baseline="0" dirty="0">
                <a:solidFill>
                  <a:srgbClr val="000000"/>
                </a:solidFill>
              </a:rPr>
              <a:t>errors and protocol deviations.</a:t>
            </a:r>
          </a:p>
          <a:p>
            <a:pPr>
              <a:lnSpc>
                <a:spcPct val="85000"/>
              </a:lnSpc>
              <a:spcBef>
                <a:spcPts val="400"/>
              </a:spcBef>
              <a:spcAft>
                <a:spcPts val="0"/>
              </a:spcAft>
            </a:pPr>
            <a:r>
              <a:rPr lang="en-US" sz="2200" b="0" i="0" u="none" strike="noStrike" baseline="0" dirty="0">
                <a:solidFill>
                  <a:srgbClr val="000000"/>
                </a:solidFill>
              </a:rPr>
              <a:t>Institutional Performance Review processes.</a:t>
            </a:r>
          </a:p>
          <a:p>
            <a:pPr algn="l">
              <a:lnSpc>
                <a:spcPct val="85000"/>
              </a:lnSpc>
              <a:spcBef>
                <a:spcPts val="400"/>
              </a:spcBef>
              <a:spcAft>
                <a:spcPts val="0"/>
              </a:spcAft>
            </a:pPr>
            <a:r>
              <a:rPr lang="en-US" sz="2200" b="0" i="0" u="none" strike="noStrike" baseline="0" dirty="0">
                <a:solidFill>
                  <a:srgbClr val="000000"/>
                </a:solidFill>
              </a:rPr>
              <a:t>Source data </a:t>
            </a:r>
            <a:r>
              <a:rPr lang="en-US" sz="2200" dirty="0">
                <a:solidFill>
                  <a:srgbClr val="000000"/>
                </a:solidFill>
              </a:rPr>
              <a:t>(</a:t>
            </a:r>
            <a:r>
              <a:rPr lang="en-US" sz="2200" b="0" i="0" u="none" strike="noStrike" baseline="0" dirty="0">
                <a:solidFill>
                  <a:srgbClr val="000000"/>
                </a:solidFill>
              </a:rPr>
              <a:t>pathology, radiology and lab reports) review for confirmation of disease classification and response assessment</a:t>
            </a:r>
            <a:r>
              <a:rPr lang="en-US" sz="2400" b="0" i="0" u="none" strike="noStrike" baseline="0" dirty="0">
                <a:solidFill>
                  <a:srgbClr val="000000"/>
                </a:solidFill>
              </a:rPr>
              <a:t>.</a:t>
            </a:r>
          </a:p>
          <a:p>
            <a:pPr algn="l">
              <a:lnSpc>
                <a:spcPct val="85000"/>
              </a:lnSpc>
              <a:spcBef>
                <a:spcPts val="400"/>
              </a:spcBef>
              <a:spcAft>
                <a:spcPts val="0"/>
              </a:spcAft>
            </a:pPr>
            <a:r>
              <a:rPr lang="en-US" sz="2400" dirty="0">
                <a:solidFill>
                  <a:srgbClr val="000000"/>
                </a:solidFill>
              </a:rPr>
              <a:t>Routine monitoring of SAE reporting.</a:t>
            </a:r>
            <a:endParaRPr lang="en-US" sz="2400" b="0" i="0" u="none" strike="noStrike" baseline="0" dirty="0">
              <a:solidFill>
                <a:srgbClr val="000000"/>
              </a:solidFill>
            </a:endParaRPr>
          </a:p>
          <a:p>
            <a:pPr marL="0" indent="0">
              <a:lnSpc>
                <a:spcPct val="85000"/>
              </a:lnSpc>
              <a:spcBef>
                <a:spcPts val="2000"/>
              </a:spcBef>
              <a:spcAft>
                <a:spcPts val="0"/>
              </a:spcAft>
              <a:buNone/>
            </a:pPr>
            <a:r>
              <a:rPr lang="en-US" sz="2200" dirty="0">
                <a:solidFill>
                  <a:srgbClr val="000000"/>
                </a:solidFill>
              </a:rPr>
              <a:t>S1900G substudy does NOT have potential to be utilized for FDA registration.</a:t>
            </a:r>
          </a:p>
          <a:p>
            <a:pPr marL="0" indent="0">
              <a:lnSpc>
                <a:spcPct val="85000"/>
              </a:lnSpc>
              <a:spcBef>
                <a:spcPts val="200"/>
              </a:spcBef>
              <a:spcAft>
                <a:spcPts val="0"/>
              </a:spcAft>
              <a:buNone/>
            </a:pPr>
            <a:r>
              <a:rPr lang="en-US" sz="2200" dirty="0">
                <a:solidFill>
                  <a:srgbClr val="000000"/>
                </a:solidFill>
              </a:rPr>
              <a:t>Herein, S1900G does NOT require: </a:t>
            </a:r>
          </a:p>
          <a:p>
            <a:pPr marL="457200" indent="-457200">
              <a:lnSpc>
                <a:spcPct val="85000"/>
              </a:lnSpc>
              <a:spcBef>
                <a:spcPts val="400"/>
              </a:spcBef>
              <a:spcAft>
                <a:spcPts val="0"/>
              </a:spcAft>
              <a:buAutoNum type="arabicParenR"/>
            </a:pPr>
            <a:r>
              <a:rPr lang="en-US" sz="2200" dirty="0">
                <a:solidFill>
                  <a:srgbClr val="000000"/>
                </a:solidFill>
              </a:rPr>
              <a:t>Participating site maintenance of a Trial Master File,  </a:t>
            </a:r>
          </a:p>
          <a:p>
            <a:pPr marL="457200" indent="-457200">
              <a:lnSpc>
                <a:spcPct val="85000"/>
              </a:lnSpc>
              <a:spcBef>
                <a:spcPts val="400"/>
              </a:spcBef>
              <a:spcAft>
                <a:spcPts val="0"/>
              </a:spcAft>
              <a:buAutoNum type="arabicParenR"/>
            </a:pPr>
            <a:r>
              <a:rPr lang="en-US" sz="2200" dirty="0">
                <a:solidFill>
                  <a:srgbClr val="000000"/>
                </a:solidFill>
              </a:rPr>
              <a:t>Upload of documents into the Source Document Portal (SDP), or </a:t>
            </a:r>
          </a:p>
          <a:p>
            <a:pPr marL="457200" indent="-457200">
              <a:lnSpc>
                <a:spcPct val="85000"/>
              </a:lnSpc>
              <a:spcBef>
                <a:spcPts val="400"/>
              </a:spcBef>
              <a:spcAft>
                <a:spcPts val="0"/>
              </a:spcAft>
              <a:buAutoNum type="arabicParenR"/>
            </a:pPr>
            <a:r>
              <a:rPr lang="en-US" sz="2200" b="0" i="0" u="none" strike="noStrike" baseline="0" dirty="0">
                <a:solidFill>
                  <a:srgbClr val="000000"/>
                </a:solidFill>
              </a:rPr>
              <a:t>Central Monitoring Review by the SDMC Monitors</a:t>
            </a:r>
          </a:p>
          <a:p>
            <a:pPr marL="457200" indent="-457200">
              <a:lnSpc>
                <a:spcPct val="85000"/>
              </a:lnSpc>
              <a:spcBef>
                <a:spcPts val="400"/>
              </a:spcBef>
              <a:spcAft>
                <a:spcPts val="0"/>
              </a:spcAft>
              <a:buAutoNum type="arabicParenR"/>
            </a:pPr>
            <a:r>
              <a:rPr lang="en-US" sz="2200" b="0" i="0" u="none" strike="noStrike" baseline="0" dirty="0">
                <a:solidFill>
                  <a:srgbClr val="000000"/>
                </a:solidFill>
              </a:rPr>
              <a:t>Blinded independent </a:t>
            </a:r>
            <a:r>
              <a:rPr lang="en-US" sz="2200" dirty="0">
                <a:solidFill>
                  <a:srgbClr val="000000"/>
                </a:solidFill>
              </a:rPr>
              <a:t>c</a:t>
            </a:r>
            <a:r>
              <a:rPr lang="en-US" sz="2200" b="0" i="0" u="none" strike="noStrike" baseline="0" dirty="0">
                <a:solidFill>
                  <a:srgbClr val="000000"/>
                </a:solidFill>
              </a:rPr>
              <a:t>entral </a:t>
            </a:r>
            <a:r>
              <a:rPr lang="en-US" sz="2200" dirty="0">
                <a:solidFill>
                  <a:srgbClr val="000000"/>
                </a:solidFill>
              </a:rPr>
              <a:t>r</a:t>
            </a:r>
            <a:r>
              <a:rPr lang="en-US" sz="2200" b="0" i="0" u="none" strike="noStrike" baseline="0" dirty="0">
                <a:solidFill>
                  <a:srgbClr val="000000"/>
                </a:solidFill>
              </a:rPr>
              <a:t>eview of response and Progression-Free Survival (PFS) Endpoint. </a:t>
            </a:r>
          </a:p>
          <a:p>
            <a:pPr marL="0" indent="0" algn="l">
              <a:lnSpc>
                <a:spcPct val="85000"/>
              </a:lnSpc>
              <a:spcBef>
                <a:spcPts val="600"/>
              </a:spcBef>
              <a:spcAft>
                <a:spcPts val="0"/>
              </a:spcAft>
              <a:buNone/>
            </a:pPr>
            <a:endParaRPr lang="en-US" b="0" i="0" u="none" strike="noStrike" baseline="0" dirty="0">
              <a:solidFill>
                <a:srgbClr val="000000"/>
              </a:solidFill>
            </a:endParaRPr>
          </a:p>
          <a:p>
            <a:pPr marL="0" indent="0" algn="l">
              <a:lnSpc>
                <a:spcPct val="85000"/>
              </a:lnSpc>
              <a:spcBef>
                <a:spcPts val="600"/>
              </a:spcBef>
              <a:spcAft>
                <a:spcPts val="0"/>
              </a:spcAft>
              <a:buNone/>
            </a:pPr>
            <a:endParaRPr lang="en-US" b="0" i="0" u="none" strike="noStrike" baseline="0" dirty="0">
              <a:solidFill>
                <a:srgbClr val="000000"/>
              </a:solidFill>
            </a:endParaRPr>
          </a:p>
        </p:txBody>
      </p:sp>
      <p:sp>
        <p:nvSpPr>
          <p:cNvPr id="4" name="Slide Number Placeholder 3">
            <a:extLst>
              <a:ext uri="{FF2B5EF4-FFF2-40B4-BE49-F238E27FC236}">
                <a16:creationId xmlns:a16="http://schemas.microsoft.com/office/drawing/2014/main" id="{AB4F0C3C-B810-4CE6-86C0-A57AA4453AC5}"/>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704667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1D033-7377-4FF3-A657-218FF0788A88}"/>
              </a:ext>
            </a:extLst>
          </p:cNvPr>
          <p:cNvSpPr>
            <a:spLocks noGrp="1"/>
          </p:cNvSpPr>
          <p:nvPr>
            <p:ph type="title"/>
          </p:nvPr>
        </p:nvSpPr>
        <p:spPr>
          <a:xfrm>
            <a:off x="519545" y="36083"/>
            <a:ext cx="10636135" cy="1456386"/>
          </a:xfrm>
        </p:spPr>
        <p:txBody>
          <a:bodyPr/>
          <a:lstStyle/>
          <a:p>
            <a:r>
              <a:rPr lang="en-US" dirty="0"/>
              <a:t>Quality Control – </a:t>
            </a:r>
            <a:br>
              <a:rPr lang="en-US" dirty="0"/>
            </a:br>
            <a:r>
              <a:rPr lang="en-US" dirty="0"/>
              <a:t>Additional On-Site Monitoring</a:t>
            </a:r>
          </a:p>
        </p:txBody>
      </p:sp>
      <p:sp>
        <p:nvSpPr>
          <p:cNvPr id="3" name="Content Placeholder 2">
            <a:extLst>
              <a:ext uri="{FF2B5EF4-FFF2-40B4-BE49-F238E27FC236}">
                <a16:creationId xmlns:a16="http://schemas.microsoft.com/office/drawing/2014/main" id="{860E2F17-E6E7-4470-B2E3-85D1B816171D}"/>
              </a:ext>
            </a:extLst>
          </p:cNvPr>
          <p:cNvSpPr>
            <a:spLocks noGrp="1"/>
          </p:cNvSpPr>
          <p:nvPr>
            <p:ph idx="1"/>
          </p:nvPr>
        </p:nvSpPr>
        <p:spPr>
          <a:xfrm>
            <a:off x="609600" y="1869076"/>
            <a:ext cx="10546080" cy="4214030"/>
          </a:xfrm>
        </p:spPr>
        <p:txBody>
          <a:bodyPr>
            <a:normAutofit lnSpcReduction="10000"/>
          </a:bodyPr>
          <a:lstStyle/>
          <a:p>
            <a:pPr marL="0" indent="0">
              <a:buNone/>
            </a:pPr>
            <a:r>
              <a:rPr lang="en-US" sz="2400" b="0" i="0" u="none" strike="noStrike" baseline="0" dirty="0">
                <a:solidFill>
                  <a:srgbClr val="000000"/>
                </a:solidFill>
              </a:rPr>
              <a:t>Consistent with Lung-MAP Protocol Section 18.2 and all Lung-MAP </a:t>
            </a:r>
            <a:r>
              <a:rPr lang="en-US" sz="2400" b="0" i="0" u="none" strike="noStrike" baseline="0" dirty="0" err="1">
                <a:solidFill>
                  <a:srgbClr val="000000"/>
                </a:solidFill>
              </a:rPr>
              <a:t>substudies</a:t>
            </a:r>
            <a:r>
              <a:rPr lang="en-US" sz="2400" b="0" i="0" u="none" strike="noStrike" baseline="0" dirty="0">
                <a:solidFill>
                  <a:srgbClr val="000000"/>
                </a:solidFill>
              </a:rPr>
              <a:t>, S1900G includes On-Site Monitoring, as follows:</a:t>
            </a:r>
            <a:endParaRPr lang="en-US" sz="2400" dirty="0">
              <a:solidFill>
                <a:srgbClr val="080808"/>
              </a:solidFill>
            </a:endParaRPr>
          </a:p>
          <a:p>
            <a:r>
              <a:rPr lang="en-US" b="0" i="0" u="none" strike="noStrike" baseline="0" dirty="0">
                <a:solidFill>
                  <a:srgbClr val="080808"/>
                </a:solidFill>
              </a:rPr>
              <a:t>First on-site monitoring visit at each institution within 3 months of first patient registration to a LUNGMAP sub-study. </a:t>
            </a:r>
          </a:p>
          <a:p>
            <a:pPr marR="1000" algn="just"/>
            <a:r>
              <a:rPr lang="en-US" b="0" i="0" u="none" strike="noStrike" baseline="0" dirty="0">
                <a:solidFill>
                  <a:srgbClr val="080808"/>
                </a:solidFill>
              </a:rPr>
              <a:t>Subsequent on-site visits for all sites with patients registered to a sub-study twice per year. Additional visits may be scheduled in response to several factors such as high rate of accrual, previous monitoring visit results, centralized monitoring outcome, change in staff, etc.</a:t>
            </a:r>
          </a:p>
          <a:p>
            <a:pPr marL="228600" marR="1000" lvl="1" indent="-228600" algn="just">
              <a:spcBef>
                <a:spcPts val="1200"/>
              </a:spcBef>
              <a:spcAft>
                <a:spcPts val="200"/>
              </a:spcAft>
              <a:buFont typeface="Arial" panose="020B0604020202020204" pitchFamily="34" charset="0"/>
              <a:buChar char="•"/>
            </a:pPr>
            <a:r>
              <a:rPr lang="en-US" sz="2000" b="0" i="0" u="none" strike="noStrike" baseline="0" dirty="0">
                <a:solidFill>
                  <a:srgbClr val="080808"/>
                </a:solidFill>
              </a:rPr>
              <a:t>An exception to the onsite audit requirement may be allowed in the following circumstances:</a:t>
            </a:r>
          </a:p>
          <a:p>
            <a:pPr marR="1010" lvl="2"/>
            <a:r>
              <a:rPr lang="en-US" sz="2000" b="0" i="0" u="none" strike="noStrike" baseline="0" dirty="0">
                <a:solidFill>
                  <a:srgbClr val="080808"/>
                </a:solidFill>
              </a:rPr>
              <a:t>Sites that use a centralized pharmacy and data management team may be monitored at this central location.</a:t>
            </a:r>
          </a:p>
          <a:p>
            <a:pPr marL="576263" lvl="3" indent="-182563"/>
            <a:r>
              <a:rPr lang="en-US" sz="2000" b="0" i="0" u="none" strike="noStrike" baseline="0" dirty="0">
                <a:solidFill>
                  <a:srgbClr val="080808"/>
                </a:solidFill>
              </a:rPr>
              <a:t>Sites that had an acceptable on-site pharmacy audit in the last year may be audited off site.</a:t>
            </a:r>
          </a:p>
          <a:p>
            <a:pPr marL="576263" lvl="3" indent="-182563"/>
            <a:r>
              <a:rPr lang="en-US" sz="2000" dirty="0">
                <a:solidFill>
                  <a:srgbClr val="080808"/>
                </a:solidFill>
                <a:cs typeface="Arial" panose="020B0604020202020204" pitchFamily="34" charset="0"/>
              </a:rPr>
              <a:t>Covid visitor restrictions </a:t>
            </a:r>
            <a:endParaRPr lang="en-US" sz="2000" b="0" i="0" u="none" strike="noStrike" baseline="0" dirty="0">
              <a:solidFill>
                <a:srgbClr val="000000"/>
              </a:solidFill>
            </a:endParaRPr>
          </a:p>
        </p:txBody>
      </p:sp>
      <p:sp>
        <p:nvSpPr>
          <p:cNvPr id="4" name="Slide Number Placeholder 3">
            <a:extLst>
              <a:ext uri="{FF2B5EF4-FFF2-40B4-BE49-F238E27FC236}">
                <a16:creationId xmlns:a16="http://schemas.microsoft.com/office/drawing/2014/main" id="{EAEF3BBB-73AD-4B7F-99DF-0BE4897CBA9B}"/>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1733780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3560-664D-41F8-91BC-C20DE0F81AE3}"/>
              </a:ext>
            </a:extLst>
          </p:cNvPr>
          <p:cNvSpPr>
            <a:spLocks noGrp="1"/>
          </p:cNvSpPr>
          <p:nvPr>
            <p:ph type="title"/>
          </p:nvPr>
        </p:nvSpPr>
        <p:spPr/>
        <p:txBody>
          <a:bodyPr/>
          <a:lstStyle/>
          <a:p>
            <a:r>
              <a:rPr lang="en-US" dirty="0"/>
              <a:t>Funding</a:t>
            </a:r>
          </a:p>
        </p:txBody>
      </p:sp>
      <p:graphicFrame>
        <p:nvGraphicFramePr>
          <p:cNvPr id="4" name="Table 3">
            <a:extLst>
              <a:ext uri="{FF2B5EF4-FFF2-40B4-BE49-F238E27FC236}">
                <a16:creationId xmlns:a16="http://schemas.microsoft.com/office/drawing/2014/main" id="{575FC820-1F23-56F4-F752-9167486E4E78}"/>
              </a:ext>
            </a:extLst>
          </p:cNvPr>
          <p:cNvGraphicFramePr>
            <a:graphicFrameLocks noGrp="1"/>
          </p:cNvGraphicFramePr>
          <p:nvPr/>
        </p:nvGraphicFramePr>
        <p:xfrm>
          <a:off x="656735" y="2697603"/>
          <a:ext cx="10546080" cy="2510656"/>
        </p:xfrm>
        <a:graphic>
          <a:graphicData uri="http://schemas.openxmlformats.org/drawingml/2006/table">
            <a:tbl>
              <a:tblPr firstRow="1" firstCol="1" bandRow="1">
                <a:tableStyleId>{5C22544A-7EE6-4342-B048-85BDC9FD1C3A}</a:tableStyleId>
              </a:tblPr>
              <a:tblGrid>
                <a:gridCol w="877368">
                  <a:extLst>
                    <a:ext uri="{9D8B030D-6E8A-4147-A177-3AD203B41FA5}">
                      <a16:colId xmlns:a16="http://schemas.microsoft.com/office/drawing/2014/main" val="852357904"/>
                    </a:ext>
                  </a:extLst>
                </a:gridCol>
                <a:gridCol w="3545181">
                  <a:extLst>
                    <a:ext uri="{9D8B030D-6E8A-4147-A177-3AD203B41FA5}">
                      <a16:colId xmlns:a16="http://schemas.microsoft.com/office/drawing/2014/main" val="714923140"/>
                    </a:ext>
                  </a:extLst>
                </a:gridCol>
                <a:gridCol w="1359224">
                  <a:extLst>
                    <a:ext uri="{9D8B030D-6E8A-4147-A177-3AD203B41FA5}">
                      <a16:colId xmlns:a16="http://schemas.microsoft.com/office/drawing/2014/main" val="743152825"/>
                    </a:ext>
                  </a:extLst>
                </a:gridCol>
                <a:gridCol w="1547670">
                  <a:extLst>
                    <a:ext uri="{9D8B030D-6E8A-4147-A177-3AD203B41FA5}">
                      <a16:colId xmlns:a16="http://schemas.microsoft.com/office/drawing/2014/main" val="1855880861"/>
                    </a:ext>
                  </a:extLst>
                </a:gridCol>
                <a:gridCol w="1837346">
                  <a:extLst>
                    <a:ext uri="{9D8B030D-6E8A-4147-A177-3AD203B41FA5}">
                      <a16:colId xmlns:a16="http://schemas.microsoft.com/office/drawing/2014/main" val="2078944005"/>
                    </a:ext>
                  </a:extLst>
                </a:gridCol>
                <a:gridCol w="1379291">
                  <a:extLst>
                    <a:ext uri="{9D8B030D-6E8A-4147-A177-3AD203B41FA5}">
                      <a16:colId xmlns:a16="http://schemas.microsoft.com/office/drawing/2014/main" val="105856443"/>
                    </a:ext>
                  </a:extLst>
                </a:gridCol>
              </a:tblGrid>
              <a:tr h="498087">
                <a:tc gridSpan="2">
                  <a:txBody>
                    <a:bodyPr/>
                    <a:lstStyle/>
                    <a:p>
                      <a:pPr marL="0" marR="0">
                        <a:lnSpc>
                          <a:spcPct val="107000"/>
                        </a:lnSpc>
                        <a:spcBef>
                          <a:spcPts val="0"/>
                        </a:spcBef>
                        <a:spcAft>
                          <a:spcPts val="0"/>
                        </a:spcAft>
                      </a:pPr>
                      <a:r>
                        <a:rPr lang="en-US" sz="1200" dirty="0">
                          <a:solidFill>
                            <a:schemeClr val="tx1"/>
                          </a:solidFill>
                          <a:effectLst/>
                        </a:rPr>
                        <a:t>Funding Source and Study Component</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tc hMerge="1">
                  <a:txBody>
                    <a:bodyPr/>
                    <a:lstStyle/>
                    <a:p>
                      <a:endParaRPr lang="en-US"/>
                    </a:p>
                  </a:txBody>
                  <a:tcPr/>
                </a:tc>
                <a:tc>
                  <a:txBody>
                    <a:bodyPr/>
                    <a:lstStyle/>
                    <a:p>
                      <a:pPr marL="0" marR="0" algn="ctr">
                        <a:lnSpc>
                          <a:spcPct val="107000"/>
                        </a:lnSpc>
                        <a:spcBef>
                          <a:spcPts val="0"/>
                        </a:spcBef>
                        <a:spcAft>
                          <a:spcPts val="0"/>
                        </a:spcAft>
                      </a:pPr>
                      <a:r>
                        <a:rPr lang="en-US" sz="1200" dirty="0">
                          <a:solidFill>
                            <a:schemeClr val="tx1"/>
                          </a:solidFill>
                          <a:effectLst/>
                        </a:rPr>
                        <a:t>Collect Type</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tc>
                  <a:txBody>
                    <a:bodyPr/>
                    <a:lstStyle/>
                    <a:p>
                      <a:pPr marL="0" marR="0" algn="ctr">
                        <a:lnSpc>
                          <a:spcPct val="107000"/>
                        </a:lnSpc>
                        <a:spcBef>
                          <a:spcPts val="0"/>
                        </a:spcBef>
                        <a:spcAft>
                          <a:spcPts val="0"/>
                        </a:spcAft>
                      </a:pPr>
                      <a:r>
                        <a:rPr lang="en-US" sz="1200" dirty="0">
                          <a:solidFill>
                            <a:schemeClr val="tx1"/>
                          </a:solidFill>
                          <a:effectLst/>
                        </a:rPr>
                        <a:t>Enter Date in Open? </a:t>
                      </a:r>
                      <a:endParaRPr lang="en-US" sz="1100" dirty="0">
                        <a:solidFill>
                          <a:schemeClr val="tx1"/>
                        </a:solidFill>
                        <a:effectLst/>
                        <a:latin typeface="Calibri" panose="020F0502020204030204" pitchFamily="34" charset="0"/>
                        <a:cs typeface="Times New Roman" panose="02020603050405020304" pitchFamily="18" charset="0"/>
                      </a:endParaRPr>
                    </a:p>
                  </a:txBody>
                  <a:tcPr marL="18288" marR="18288" marT="36830" marB="36830" anchor="ctr"/>
                </a:tc>
                <a:tc>
                  <a:txBody>
                    <a:bodyPr/>
                    <a:lstStyle/>
                    <a:p>
                      <a:pPr marL="0" marR="0" algn="ctr">
                        <a:lnSpc>
                          <a:spcPct val="107000"/>
                        </a:lnSpc>
                        <a:spcBef>
                          <a:spcPts val="0"/>
                        </a:spcBef>
                        <a:spcAft>
                          <a:spcPts val="0"/>
                        </a:spcAft>
                      </a:pPr>
                      <a:r>
                        <a:rPr lang="en-US" sz="1200" dirty="0">
                          <a:solidFill>
                            <a:schemeClr val="tx1"/>
                          </a:solidFill>
                          <a:effectLst/>
                        </a:rPr>
                        <a:t>NCTN Funding per Patient </a:t>
                      </a:r>
                      <a:endParaRPr lang="en-US" sz="1100" dirty="0">
                        <a:solidFill>
                          <a:schemeClr val="tx1"/>
                        </a:solidFill>
                        <a:effectLst/>
                      </a:endParaRPr>
                    </a:p>
                    <a:p>
                      <a:pPr marL="0" marR="0" algn="ctr">
                        <a:lnSpc>
                          <a:spcPct val="107000"/>
                        </a:lnSpc>
                        <a:spcBef>
                          <a:spcPts val="0"/>
                        </a:spcBef>
                        <a:spcAft>
                          <a:spcPts val="0"/>
                        </a:spcAft>
                      </a:pPr>
                      <a:r>
                        <a:rPr lang="en-US" sz="1200" dirty="0">
                          <a:solidFill>
                            <a:schemeClr val="tx1"/>
                          </a:solidFill>
                          <a:effectLst/>
                        </a:rPr>
                        <a:t>Std/HP LAPS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tc>
                  <a:txBody>
                    <a:bodyPr/>
                    <a:lstStyle/>
                    <a:p>
                      <a:pPr marL="0" marR="0" algn="ctr">
                        <a:lnSpc>
                          <a:spcPct val="107000"/>
                        </a:lnSpc>
                        <a:spcBef>
                          <a:spcPts val="0"/>
                        </a:spcBef>
                        <a:spcAft>
                          <a:spcPts val="0"/>
                        </a:spcAft>
                      </a:pPr>
                      <a:r>
                        <a:rPr lang="en-US" sz="1200" dirty="0">
                          <a:solidFill>
                            <a:schemeClr val="tx1"/>
                          </a:solidFill>
                          <a:effectLst/>
                        </a:rPr>
                        <a:t>NCORP Funding per Patient Std/HP</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extLst>
                  <a:ext uri="{0D108BD9-81ED-4DB2-BD59-A6C34878D82A}">
                    <a16:rowId xmlns:a16="http://schemas.microsoft.com/office/drawing/2014/main" val="1137211152"/>
                  </a:ext>
                </a:extLst>
              </a:tr>
              <a:tr h="219710">
                <a:tc>
                  <a:txBody>
                    <a:bodyPr/>
                    <a:lstStyle/>
                    <a:p>
                      <a:pPr marL="0" marR="0">
                        <a:lnSpc>
                          <a:spcPct val="107000"/>
                        </a:lnSpc>
                        <a:spcBef>
                          <a:spcPts val="0"/>
                        </a:spcBef>
                        <a:spcAft>
                          <a:spcPts val="0"/>
                        </a:spcAft>
                      </a:pPr>
                      <a:r>
                        <a:rPr lang="en-US" sz="1100">
                          <a:solidFill>
                            <a:schemeClr val="tx1"/>
                          </a:solidFill>
                          <a:effectLst/>
                        </a:rPr>
                        <a:t>Federal</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tc>
                  <a:txBody>
                    <a:bodyPr/>
                    <a:lstStyle/>
                    <a:p>
                      <a:pPr marL="0" marR="0">
                        <a:lnSpc>
                          <a:spcPct val="107000"/>
                        </a:lnSpc>
                        <a:spcBef>
                          <a:spcPts val="0"/>
                        </a:spcBef>
                        <a:spcAft>
                          <a:spcPts val="0"/>
                        </a:spcAft>
                      </a:pPr>
                      <a:r>
                        <a:rPr lang="en-US" sz="1100" dirty="0">
                          <a:solidFill>
                            <a:schemeClr val="tx1"/>
                          </a:solidFill>
                          <a:effectLst/>
                        </a:rPr>
                        <a:t>Base Intervention – </a:t>
                      </a:r>
                      <a:r>
                        <a:rPr lang="en-US" sz="1000" dirty="0">
                          <a:solidFill>
                            <a:schemeClr val="tx1"/>
                          </a:solidFill>
                          <a:effectLst/>
                        </a:rPr>
                        <a:t>Standard / High Performance LAPS &amp; NCORP</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tc>
                  <a:txBody>
                    <a:bodyPr/>
                    <a:lstStyle/>
                    <a:p>
                      <a:pPr marL="0" marR="0" algn="ctr">
                        <a:lnSpc>
                          <a:spcPct val="107000"/>
                        </a:lnSpc>
                        <a:spcBef>
                          <a:spcPts val="0"/>
                        </a:spcBef>
                        <a:spcAft>
                          <a:spcPts val="0"/>
                        </a:spcAft>
                      </a:pPr>
                      <a:r>
                        <a:rPr lang="en-US" sz="1100">
                          <a:solidFill>
                            <a:schemeClr val="tx1"/>
                          </a:solidFill>
                          <a:effectLst/>
                        </a:rPr>
                        <a:t>Mandatory</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tc>
                  <a:txBody>
                    <a:bodyPr/>
                    <a:lstStyle/>
                    <a:p>
                      <a:pPr marL="0" marR="0" algn="ctr">
                        <a:lnSpc>
                          <a:spcPct val="107000"/>
                        </a:lnSpc>
                        <a:spcBef>
                          <a:spcPts val="0"/>
                        </a:spcBef>
                        <a:spcAft>
                          <a:spcPts val="0"/>
                        </a:spcAft>
                      </a:pPr>
                      <a:r>
                        <a:rPr lang="en-US" sz="1100" dirty="0">
                          <a:solidFill>
                            <a:schemeClr val="tx1"/>
                          </a:solidFill>
                          <a:effectLst/>
                        </a:rPr>
                        <a:t>No</a:t>
                      </a:r>
                      <a:endParaRPr lang="en-US" sz="1100" dirty="0">
                        <a:solidFill>
                          <a:schemeClr val="tx1"/>
                        </a:solidFill>
                        <a:effectLst/>
                        <a:latin typeface="Calibri" panose="020F0502020204030204" pitchFamily="34" charset="0"/>
                        <a:cs typeface="Times New Roman" panose="02020603050405020304" pitchFamily="18" charset="0"/>
                      </a:endParaRPr>
                    </a:p>
                  </a:txBody>
                  <a:tcPr marL="18288" marR="18288" marT="36830" marB="36830" anchor="ctr"/>
                </a:tc>
                <a:tc>
                  <a:txBody>
                    <a:bodyPr/>
                    <a:lstStyle/>
                    <a:p>
                      <a:pPr marL="0" marR="0" algn="ctr">
                        <a:lnSpc>
                          <a:spcPct val="107000"/>
                        </a:lnSpc>
                        <a:spcBef>
                          <a:spcPts val="0"/>
                        </a:spcBef>
                        <a:spcAft>
                          <a:spcPts val="0"/>
                        </a:spcAft>
                      </a:pPr>
                      <a:r>
                        <a:rPr lang="en-US" sz="1100" dirty="0">
                          <a:solidFill>
                            <a:schemeClr val="tx1"/>
                          </a:solidFill>
                          <a:effectLst/>
                        </a:rPr>
                        <a:t>$2,500/$4,100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tc>
                  <a:txBody>
                    <a:bodyPr/>
                    <a:lstStyle/>
                    <a:p>
                      <a:pPr marL="0" marR="0" algn="ctr">
                        <a:lnSpc>
                          <a:spcPct val="107000"/>
                        </a:lnSpc>
                        <a:spcBef>
                          <a:spcPts val="0"/>
                        </a:spcBef>
                        <a:spcAft>
                          <a:spcPts val="0"/>
                        </a:spcAft>
                      </a:pPr>
                      <a:r>
                        <a:rPr lang="en-US" sz="1100">
                          <a:solidFill>
                            <a:schemeClr val="tx1"/>
                          </a:solidFill>
                          <a:effectLst/>
                        </a:rPr>
                        <a:t>$2,500/$4,100</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extLst>
                  <a:ext uri="{0D108BD9-81ED-4DB2-BD59-A6C34878D82A}">
                    <a16:rowId xmlns:a16="http://schemas.microsoft.com/office/drawing/2014/main" val="1755086416"/>
                  </a:ext>
                </a:extLst>
              </a:tr>
              <a:tr h="208280">
                <a:tc>
                  <a:txBody>
                    <a:bodyPr/>
                    <a:lstStyle/>
                    <a:p>
                      <a:pPr marL="0" marR="0">
                        <a:lnSpc>
                          <a:spcPct val="107000"/>
                        </a:lnSpc>
                        <a:spcBef>
                          <a:spcPts val="0"/>
                        </a:spcBef>
                        <a:spcAft>
                          <a:spcPts val="0"/>
                        </a:spcAft>
                      </a:pPr>
                      <a:r>
                        <a:rPr lang="en-US" sz="1100" dirty="0">
                          <a:solidFill>
                            <a:schemeClr val="tx1"/>
                          </a:solidFill>
                          <a:effectLst/>
                        </a:rPr>
                        <a:t>Federal</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tc>
                  <a:txBody>
                    <a:bodyPr/>
                    <a:lstStyle/>
                    <a:p>
                      <a:pPr marL="0" marR="0">
                        <a:lnSpc>
                          <a:spcPct val="107000"/>
                        </a:lnSpc>
                        <a:spcBef>
                          <a:spcPts val="0"/>
                        </a:spcBef>
                        <a:spcAft>
                          <a:spcPts val="0"/>
                        </a:spcAft>
                      </a:pPr>
                      <a:r>
                        <a:rPr lang="en-US" sz="1100" dirty="0">
                          <a:solidFill>
                            <a:schemeClr val="tx1"/>
                          </a:solidFill>
                          <a:effectLst/>
                        </a:rPr>
                        <a:t>Biospecimen – Whole Blood</a:t>
                      </a:r>
                    </a:p>
                    <a:p>
                      <a:pPr marL="0" marR="0">
                        <a:lnSpc>
                          <a:spcPct val="107000"/>
                        </a:lnSpc>
                        <a:spcBef>
                          <a:spcPts val="0"/>
                        </a:spcBef>
                        <a:spcAft>
                          <a:spcPts val="0"/>
                        </a:spcAft>
                      </a:pPr>
                      <a:r>
                        <a:rPr lang="en-US" sz="900" dirty="0">
                          <a:solidFill>
                            <a:schemeClr val="tx1"/>
                          </a:solidFill>
                          <a:effectLst/>
                        </a:rPr>
                        <a:t>Whole blood for </a:t>
                      </a:r>
                      <a:r>
                        <a:rPr lang="en-US" sz="900" dirty="0" err="1">
                          <a:solidFill>
                            <a:schemeClr val="tx1"/>
                          </a:solidFill>
                          <a:effectLst/>
                        </a:rPr>
                        <a:t>ctDNA</a:t>
                      </a:r>
                      <a:r>
                        <a:rPr lang="en-US" sz="900" dirty="0">
                          <a:solidFill>
                            <a:schemeClr val="tx1"/>
                          </a:solidFill>
                          <a:effectLst/>
                        </a:rPr>
                        <a:t> at multiple timepoints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tc>
                  <a:txBody>
                    <a:bodyPr/>
                    <a:lstStyle/>
                    <a:p>
                      <a:pPr marL="0" marR="0" algn="ctr">
                        <a:lnSpc>
                          <a:spcPct val="107000"/>
                        </a:lnSpc>
                        <a:spcBef>
                          <a:spcPts val="0"/>
                        </a:spcBef>
                        <a:spcAft>
                          <a:spcPts val="0"/>
                        </a:spcAft>
                      </a:pPr>
                      <a:r>
                        <a:rPr lang="en-US" sz="1100">
                          <a:solidFill>
                            <a:schemeClr val="tx1"/>
                          </a:solidFill>
                          <a:effectLst/>
                        </a:rPr>
                        <a:t>Mandatory </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tc>
                  <a:txBody>
                    <a:bodyPr/>
                    <a:lstStyle/>
                    <a:p>
                      <a:pPr marL="0" marR="0" algn="ctr">
                        <a:lnSpc>
                          <a:spcPct val="107000"/>
                        </a:lnSpc>
                        <a:spcBef>
                          <a:spcPts val="0"/>
                        </a:spcBef>
                        <a:spcAft>
                          <a:spcPts val="0"/>
                        </a:spcAft>
                      </a:pPr>
                      <a:r>
                        <a:rPr lang="en-US" sz="1100" dirty="0">
                          <a:solidFill>
                            <a:schemeClr val="tx1"/>
                          </a:solidFill>
                          <a:effectLst/>
                        </a:rPr>
                        <a:t>Yes</a:t>
                      </a:r>
                      <a:endParaRPr lang="en-US" sz="1100" dirty="0">
                        <a:solidFill>
                          <a:schemeClr val="tx1"/>
                        </a:solidFill>
                        <a:effectLst/>
                        <a:latin typeface="Calibri" panose="020F0502020204030204" pitchFamily="34" charset="0"/>
                        <a:cs typeface="Times New Roman" panose="02020603050405020304" pitchFamily="18" charset="0"/>
                      </a:endParaRPr>
                    </a:p>
                  </a:txBody>
                  <a:tcPr marL="18288" marR="18288" marT="36830" marB="36830" anchor="ctr"/>
                </a:tc>
                <a:tc>
                  <a:txBody>
                    <a:bodyPr/>
                    <a:lstStyle/>
                    <a:p>
                      <a:pPr marL="0" marR="0" algn="ctr">
                        <a:lnSpc>
                          <a:spcPct val="107000"/>
                        </a:lnSpc>
                        <a:spcBef>
                          <a:spcPts val="0"/>
                        </a:spcBef>
                        <a:spcAft>
                          <a:spcPts val="0"/>
                        </a:spcAft>
                      </a:pPr>
                      <a:r>
                        <a:rPr lang="en-US" sz="1100" dirty="0">
                          <a:solidFill>
                            <a:schemeClr val="tx1"/>
                          </a:solidFill>
                          <a:effectLst/>
                        </a:rPr>
                        <a:t>$200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tc>
                  <a:txBody>
                    <a:bodyPr/>
                    <a:lstStyle/>
                    <a:p>
                      <a:pPr marL="0" marR="0" algn="ctr">
                        <a:lnSpc>
                          <a:spcPct val="107000"/>
                        </a:lnSpc>
                        <a:spcBef>
                          <a:spcPts val="0"/>
                        </a:spcBef>
                        <a:spcAft>
                          <a:spcPts val="0"/>
                        </a:spcAft>
                      </a:pPr>
                      <a:r>
                        <a:rPr lang="en-US" sz="1100" dirty="0">
                          <a:solidFill>
                            <a:schemeClr val="tx1"/>
                          </a:solidFill>
                          <a:effectLst/>
                        </a:rPr>
                        <a:t>$200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extLst>
                  <a:ext uri="{0D108BD9-81ED-4DB2-BD59-A6C34878D82A}">
                    <a16:rowId xmlns:a16="http://schemas.microsoft.com/office/drawing/2014/main" val="3951574993"/>
                  </a:ext>
                </a:extLst>
              </a:tr>
              <a:tr h="208280">
                <a:tc>
                  <a:txBody>
                    <a:bodyPr/>
                    <a:lstStyle/>
                    <a:p>
                      <a:pPr marL="0" marR="0">
                        <a:lnSpc>
                          <a:spcPct val="107000"/>
                        </a:lnSpc>
                        <a:spcBef>
                          <a:spcPts val="0"/>
                        </a:spcBef>
                        <a:spcAft>
                          <a:spcPts val="0"/>
                        </a:spcAft>
                      </a:pPr>
                      <a:r>
                        <a:rPr lang="en-US" sz="1100">
                          <a:solidFill>
                            <a:schemeClr val="tx1"/>
                          </a:solidFill>
                          <a:effectLst/>
                        </a:rPr>
                        <a:t>Federal</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tc>
                  <a:txBody>
                    <a:bodyPr/>
                    <a:lstStyle/>
                    <a:p>
                      <a:pPr marL="0" marR="0">
                        <a:spcBef>
                          <a:spcPts val="0"/>
                        </a:spcBef>
                        <a:spcAft>
                          <a:spcPts val="0"/>
                        </a:spcAft>
                      </a:pPr>
                      <a:r>
                        <a:rPr lang="en-US" sz="1100" dirty="0">
                          <a:solidFill>
                            <a:schemeClr val="tx1"/>
                          </a:solidFill>
                          <a:effectLst/>
                        </a:rPr>
                        <a:t>Biospecimen – Blood (Multiple)</a:t>
                      </a:r>
                    </a:p>
                    <a:p>
                      <a:pPr marL="0" marR="0">
                        <a:spcBef>
                          <a:spcPts val="0"/>
                        </a:spcBef>
                        <a:spcAft>
                          <a:spcPts val="0"/>
                        </a:spcAft>
                      </a:pPr>
                      <a:r>
                        <a:rPr lang="en-US" sz="1000" dirty="0">
                          <a:solidFill>
                            <a:schemeClr val="tx1"/>
                          </a:solidFill>
                          <a:effectLst/>
                        </a:rPr>
                        <a:t>Buffy coat and plasma collections at multiple timepoints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tc>
                  <a:txBody>
                    <a:bodyPr/>
                    <a:lstStyle/>
                    <a:p>
                      <a:pPr marL="0" marR="0" algn="ctr">
                        <a:lnSpc>
                          <a:spcPct val="107000"/>
                        </a:lnSpc>
                        <a:spcBef>
                          <a:spcPts val="0"/>
                        </a:spcBef>
                        <a:spcAft>
                          <a:spcPts val="0"/>
                        </a:spcAft>
                      </a:pPr>
                      <a:r>
                        <a:rPr lang="en-US" sz="1100">
                          <a:solidFill>
                            <a:schemeClr val="tx1"/>
                          </a:solidFill>
                          <a:effectLst/>
                        </a:rPr>
                        <a:t>Mandatory Request</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tc>
                  <a:txBody>
                    <a:bodyPr/>
                    <a:lstStyle/>
                    <a:p>
                      <a:pPr marL="0" marR="0" algn="ctr">
                        <a:lnSpc>
                          <a:spcPct val="107000"/>
                        </a:lnSpc>
                        <a:spcBef>
                          <a:spcPts val="0"/>
                        </a:spcBef>
                        <a:spcAft>
                          <a:spcPts val="0"/>
                        </a:spcAft>
                      </a:pPr>
                      <a:r>
                        <a:rPr lang="en-US" sz="1100" dirty="0">
                          <a:solidFill>
                            <a:schemeClr val="tx1"/>
                          </a:solidFill>
                          <a:effectLst/>
                        </a:rPr>
                        <a:t>Yes</a:t>
                      </a:r>
                      <a:endParaRPr lang="en-US" sz="1100" dirty="0">
                        <a:solidFill>
                          <a:schemeClr val="tx1"/>
                        </a:solidFill>
                        <a:effectLst/>
                        <a:latin typeface="Calibri" panose="020F0502020204030204" pitchFamily="34" charset="0"/>
                        <a:cs typeface="Times New Roman" panose="02020603050405020304" pitchFamily="18" charset="0"/>
                      </a:endParaRPr>
                    </a:p>
                  </a:txBody>
                  <a:tcPr marL="18288" marR="18288" marT="36830" marB="36830" anchor="ctr"/>
                </a:tc>
                <a:tc>
                  <a:txBody>
                    <a:bodyPr/>
                    <a:lstStyle/>
                    <a:p>
                      <a:pPr marL="0" marR="0" algn="ctr">
                        <a:lnSpc>
                          <a:spcPct val="107000"/>
                        </a:lnSpc>
                        <a:spcBef>
                          <a:spcPts val="0"/>
                        </a:spcBef>
                        <a:spcAft>
                          <a:spcPts val="0"/>
                        </a:spcAft>
                      </a:pPr>
                      <a:r>
                        <a:rPr lang="en-US" sz="1100">
                          <a:solidFill>
                            <a:schemeClr val="tx1"/>
                          </a:solidFill>
                          <a:effectLst/>
                        </a:rPr>
                        <a:t>$200</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tc>
                  <a:txBody>
                    <a:bodyPr/>
                    <a:lstStyle/>
                    <a:p>
                      <a:pPr marL="0" marR="0" algn="ctr">
                        <a:lnSpc>
                          <a:spcPct val="107000"/>
                        </a:lnSpc>
                        <a:spcBef>
                          <a:spcPts val="0"/>
                        </a:spcBef>
                        <a:spcAft>
                          <a:spcPts val="0"/>
                        </a:spcAft>
                      </a:pPr>
                      <a:r>
                        <a:rPr lang="en-US" sz="1100" dirty="0">
                          <a:solidFill>
                            <a:schemeClr val="tx1"/>
                          </a:solidFill>
                          <a:effectLst/>
                        </a:rPr>
                        <a:t>$200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extLst>
                  <a:ext uri="{0D108BD9-81ED-4DB2-BD59-A6C34878D82A}">
                    <a16:rowId xmlns:a16="http://schemas.microsoft.com/office/drawing/2014/main" val="4025810440"/>
                  </a:ext>
                </a:extLst>
              </a:tr>
              <a:tr h="208280">
                <a:tc gridSpan="4">
                  <a:txBody>
                    <a:bodyPr/>
                    <a:lstStyle/>
                    <a:p>
                      <a:pPr marL="0" marR="0">
                        <a:lnSpc>
                          <a:spcPct val="107000"/>
                        </a:lnSpc>
                        <a:spcBef>
                          <a:spcPts val="0"/>
                        </a:spcBef>
                        <a:spcAft>
                          <a:spcPts val="0"/>
                        </a:spcAft>
                      </a:pPr>
                      <a:r>
                        <a:rPr lang="en-US" sz="1100" dirty="0">
                          <a:solidFill>
                            <a:schemeClr val="tx1"/>
                          </a:solidFill>
                          <a:effectLst/>
                        </a:rPr>
                        <a:t>Total Potential Federal Funds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solidFill>
                      <a:schemeClr val="accent3">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100" b="1" dirty="0">
                          <a:solidFill>
                            <a:schemeClr val="tx1"/>
                          </a:solidFill>
                          <a:effectLst/>
                        </a:rPr>
                        <a:t>$2,900/$4,500</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100" b="1" dirty="0">
                          <a:solidFill>
                            <a:schemeClr val="tx1"/>
                          </a:solidFill>
                          <a:effectLst/>
                        </a:rPr>
                        <a:t>$2,900/$4,500</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solidFill>
                      <a:schemeClr val="accent3">
                        <a:lumMod val="40000"/>
                        <a:lumOff val="60000"/>
                      </a:schemeClr>
                    </a:solidFill>
                  </a:tcPr>
                </a:tc>
                <a:extLst>
                  <a:ext uri="{0D108BD9-81ED-4DB2-BD59-A6C34878D82A}">
                    <a16:rowId xmlns:a16="http://schemas.microsoft.com/office/drawing/2014/main" val="1938951231"/>
                  </a:ext>
                </a:extLst>
              </a:tr>
              <a:tr h="219710">
                <a:tc>
                  <a:txBody>
                    <a:bodyPr/>
                    <a:lstStyle/>
                    <a:p>
                      <a:pPr marL="0" marR="0">
                        <a:lnSpc>
                          <a:spcPct val="107000"/>
                        </a:lnSpc>
                        <a:spcBef>
                          <a:spcPts val="0"/>
                        </a:spcBef>
                        <a:spcAft>
                          <a:spcPts val="0"/>
                        </a:spcAft>
                      </a:pPr>
                      <a:r>
                        <a:rPr lang="en-US" sz="1100">
                          <a:solidFill>
                            <a:schemeClr val="tx1"/>
                          </a:solidFill>
                          <a:effectLst/>
                        </a:rPr>
                        <a:t>Non-Federal</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tc>
                  <a:txBody>
                    <a:bodyPr/>
                    <a:lstStyle/>
                    <a:p>
                      <a:pPr marL="0" marR="0">
                        <a:lnSpc>
                          <a:spcPct val="107000"/>
                        </a:lnSpc>
                        <a:spcBef>
                          <a:spcPts val="0"/>
                        </a:spcBef>
                        <a:spcAft>
                          <a:spcPts val="0"/>
                        </a:spcAft>
                      </a:pPr>
                      <a:r>
                        <a:rPr lang="en-US" sz="1100" dirty="0">
                          <a:solidFill>
                            <a:schemeClr val="tx1"/>
                          </a:solidFill>
                          <a:effectLst/>
                        </a:rPr>
                        <a:t>Additional capitation resources from industry partners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tc>
                  <a:txBody>
                    <a:bodyPr/>
                    <a:lstStyle/>
                    <a:p>
                      <a:pPr marL="0" marR="0" algn="ctr">
                        <a:lnSpc>
                          <a:spcPct val="107000"/>
                        </a:lnSpc>
                        <a:spcBef>
                          <a:spcPts val="0"/>
                        </a:spcBef>
                        <a:spcAft>
                          <a:spcPts val="0"/>
                        </a:spcAft>
                      </a:pPr>
                      <a:r>
                        <a:rPr lang="en-US" sz="1100">
                          <a:solidFill>
                            <a:schemeClr val="tx1"/>
                          </a:solidFill>
                          <a:effectLst/>
                        </a:rPr>
                        <a:t>Mandatory</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tc>
                  <a:txBody>
                    <a:bodyPr/>
                    <a:lstStyle/>
                    <a:p>
                      <a:pPr marL="0" marR="0" algn="ctr">
                        <a:lnSpc>
                          <a:spcPct val="107000"/>
                        </a:lnSpc>
                        <a:spcBef>
                          <a:spcPts val="0"/>
                        </a:spcBef>
                        <a:spcAft>
                          <a:spcPts val="0"/>
                        </a:spcAft>
                      </a:pPr>
                      <a:r>
                        <a:rPr lang="en-US" sz="1100" dirty="0">
                          <a:solidFill>
                            <a:schemeClr val="tx1"/>
                          </a:solidFill>
                          <a:effectLst/>
                        </a:rPr>
                        <a:t>No</a:t>
                      </a:r>
                      <a:endParaRPr lang="en-US" sz="1100" dirty="0">
                        <a:solidFill>
                          <a:schemeClr val="tx1"/>
                        </a:solidFill>
                        <a:effectLst/>
                        <a:latin typeface="Calibri" panose="020F0502020204030204" pitchFamily="34" charset="0"/>
                        <a:cs typeface="Times New Roman" panose="02020603050405020304" pitchFamily="18" charset="0"/>
                      </a:endParaRPr>
                    </a:p>
                  </a:txBody>
                  <a:tcPr marL="18288" marR="18288" marT="36830" marB="36830" anchor="ctr"/>
                </a:tc>
                <a:tc>
                  <a:txBody>
                    <a:bodyPr/>
                    <a:lstStyle/>
                    <a:p>
                      <a:pPr marL="0" marR="0" algn="ctr">
                        <a:lnSpc>
                          <a:spcPct val="107000"/>
                        </a:lnSpc>
                        <a:spcBef>
                          <a:spcPts val="0"/>
                        </a:spcBef>
                        <a:spcAft>
                          <a:spcPts val="0"/>
                        </a:spcAft>
                      </a:pPr>
                      <a:r>
                        <a:rPr lang="en-US" sz="1100" dirty="0">
                          <a:solidFill>
                            <a:schemeClr val="tx1"/>
                          </a:solidFill>
                          <a:effectLst/>
                        </a:rPr>
                        <a:t>$2,610/$1,010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tc>
                  <a:txBody>
                    <a:bodyPr/>
                    <a:lstStyle/>
                    <a:p>
                      <a:pPr marL="0" marR="0" algn="ctr">
                        <a:lnSpc>
                          <a:spcPct val="107000"/>
                        </a:lnSpc>
                        <a:spcBef>
                          <a:spcPts val="0"/>
                        </a:spcBef>
                        <a:spcAft>
                          <a:spcPts val="0"/>
                        </a:spcAft>
                      </a:pPr>
                      <a:r>
                        <a:rPr lang="en-US" sz="1100" dirty="0">
                          <a:solidFill>
                            <a:schemeClr val="tx1"/>
                          </a:solidFill>
                          <a:effectLst/>
                        </a:rPr>
                        <a:t>$2,610/$1,010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tc>
                <a:extLst>
                  <a:ext uri="{0D108BD9-81ED-4DB2-BD59-A6C34878D82A}">
                    <a16:rowId xmlns:a16="http://schemas.microsoft.com/office/drawing/2014/main" val="644697838"/>
                  </a:ext>
                </a:extLst>
              </a:tr>
              <a:tr h="208280">
                <a:tc gridSpan="4">
                  <a:txBody>
                    <a:bodyPr/>
                    <a:lstStyle/>
                    <a:p>
                      <a:pPr marL="0" marR="0">
                        <a:lnSpc>
                          <a:spcPct val="107000"/>
                        </a:lnSpc>
                        <a:spcBef>
                          <a:spcPts val="0"/>
                        </a:spcBef>
                        <a:spcAft>
                          <a:spcPts val="0"/>
                        </a:spcAft>
                      </a:pPr>
                      <a:r>
                        <a:rPr lang="en-US" sz="1100" dirty="0">
                          <a:solidFill>
                            <a:schemeClr val="tx1"/>
                          </a:solidFill>
                          <a:effectLst/>
                        </a:rPr>
                        <a:t>Total Potential Non-Federal Funds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solidFill>
                      <a:schemeClr val="accent3">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100" b="1" dirty="0">
                          <a:solidFill>
                            <a:schemeClr val="tx1"/>
                          </a:solidFill>
                          <a:effectLst/>
                        </a:rPr>
                        <a:t>$2,610/$1,010</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lnB w="9525"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07000"/>
                        </a:lnSpc>
                        <a:spcBef>
                          <a:spcPts val="0"/>
                        </a:spcBef>
                        <a:spcAft>
                          <a:spcPts val="0"/>
                        </a:spcAft>
                      </a:pPr>
                      <a:r>
                        <a:rPr lang="en-US" sz="1100" b="1" dirty="0">
                          <a:solidFill>
                            <a:schemeClr val="tx1"/>
                          </a:solidFill>
                          <a:effectLst/>
                        </a:rPr>
                        <a:t>$2,610/$1,010</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lnB w="9525"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897067911"/>
                  </a:ext>
                </a:extLst>
              </a:tr>
              <a:tr h="208280">
                <a:tc gridSpan="4">
                  <a:txBody>
                    <a:bodyPr/>
                    <a:lstStyle/>
                    <a:p>
                      <a:pPr marL="0" marR="0">
                        <a:lnSpc>
                          <a:spcPct val="107000"/>
                        </a:lnSpc>
                        <a:spcBef>
                          <a:spcPts val="0"/>
                        </a:spcBef>
                        <a:spcAft>
                          <a:spcPts val="0"/>
                        </a:spcAft>
                      </a:pPr>
                      <a:r>
                        <a:rPr lang="en-US" sz="1100" b="1" dirty="0">
                          <a:solidFill>
                            <a:schemeClr val="tx1"/>
                          </a:solidFill>
                          <a:effectLst/>
                        </a:rPr>
                        <a:t>Total Potential Funds</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100" b="1" dirty="0">
                          <a:solidFill>
                            <a:schemeClr val="tx1"/>
                          </a:solidFill>
                          <a:effectLst/>
                        </a:rPr>
                        <a:t>$5,510/$5,510</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lnT w="9525" cap="flat" cmpd="sng" algn="ctr">
                      <a:solidFill>
                        <a:schemeClr val="tx1"/>
                      </a:solidFill>
                      <a:prstDash val="solid"/>
                      <a:round/>
                      <a:headEnd type="none" w="med" len="med"/>
                      <a:tailEnd type="none" w="med" len="med"/>
                    </a:lnT>
                    <a:solidFill>
                      <a:schemeClr val="accent3">
                        <a:lumMod val="60000"/>
                        <a:lumOff val="40000"/>
                      </a:schemeClr>
                    </a:solidFill>
                  </a:tcPr>
                </a:tc>
                <a:tc>
                  <a:txBody>
                    <a:bodyPr/>
                    <a:lstStyle/>
                    <a:p>
                      <a:pPr marL="0" marR="0" algn="ctr">
                        <a:lnSpc>
                          <a:spcPct val="107000"/>
                        </a:lnSpc>
                        <a:spcBef>
                          <a:spcPts val="0"/>
                        </a:spcBef>
                        <a:spcAft>
                          <a:spcPts val="0"/>
                        </a:spcAft>
                      </a:pPr>
                      <a:r>
                        <a:rPr lang="en-US" sz="1100" b="1" dirty="0">
                          <a:solidFill>
                            <a:schemeClr val="tx1"/>
                          </a:solidFill>
                          <a:effectLst/>
                        </a:rPr>
                        <a:t>$5,510/$5,510</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36830" marB="36830" anchor="ctr">
                    <a:lnT w="9525" cap="flat" cmpd="sng" algn="ctr">
                      <a:solidFill>
                        <a:schemeClr val="tx1"/>
                      </a:solidFill>
                      <a:prstDash val="solid"/>
                      <a:round/>
                      <a:headEnd type="none" w="med" len="med"/>
                      <a:tailEnd type="none" w="med" len="med"/>
                    </a:lnT>
                    <a:solidFill>
                      <a:schemeClr val="accent3">
                        <a:lumMod val="60000"/>
                        <a:lumOff val="40000"/>
                      </a:schemeClr>
                    </a:solidFill>
                  </a:tcPr>
                </a:tc>
                <a:extLst>
                  <a:ext uri="{0D108BD9-81ED-4DB2-BD59-A6C34878D82A}">
                    <a16:rowId xmlns:a16="http://schemas.microsoft.com/office/drawing/2014/main" val="3906228408"/>
                  </a:ext>
                </a:extLst>
              </a:tr>
            </a:tbl>
          </a:graphicData>
        </a:graphic>
      </p:graphicFrame>
      <p:graphicFrame>
        <p:nvGraphicFramePr>
          <p:cNvPr id="5" name="Table 4">
            <a:extLst>
              <a:ext uri="{FF2B5EF4-FFF2-40B4-BE49-F238E27FC236}">
                <a16:creationId xmlns:a16="http://schemas.microsoft.com/office/drawing/2014/main" id="{79D2058B-10C8-D5E1-3EC6-AEB3FD3FA478}"/>
              </a:ext>
            </a:extLst>
          </p:cNvPr>
          <p:cNvGraphicFramePr>
            <a:graphicFrameLocks noGrp="1"/>
          </p:cNvGraphicFramePr>
          <p:nvPr/>
        </p:nvGraphicFramePr>
        <p:xfrm>
          <a:off x="656735" y="5209922"/>
          <a:ext cx="10546079" cy="932591"/>
        </p:xfrm>
        <a:graphic>
          <a:graphicData uri="http://schemas.openxmlformats.org/drawingml/2006/table">
            <a:tbl>
              <a:tblPr firstRow="1" firstCol="1" lastRow="1" lastCol="1" bandRow="1" bandCol="1">
                <a:tableStyleId>{5C22544A-7EE6-4342-B048-85BDC9FD1C3A}</a:tableStyleId>
              </a:tblPr>
              <a:tblGrid>
                <a:gridCol w="860981">
                  <a:extLst>
                    <a:ext uri="{9D8B030D-6E8A-4147-A177-3AD203B41FA5}">
                      <a16:colId xmlns:a16="http://schemas.microsoft.com/office/drawing/2014/main" val="3398703392"/>
                    </a:ext>
                  </a:extLst>
                </a:gridCol>
                <a:gridCol w="3559831">
                  <a:extLst>
                    <a:ext uri="{9D8B030D-6E8A-4147-A177-3AD203B41FA5}">
                      <a16:colId xmlns:a16="http://schemas.microsoft.com/office/drawing/2014/main" val="648496353"/>
                    </a:ext>
                  </a:extLst>
                </a:gridCol>
                <a:gridCol w="1417522">
                  <a:extLst>
                    <a:ext uri="{9D8B030D-6E8A-4147-A177-3AD203B41FA5}">
                      <a16:colId xmlns:a16="http://schemas.microsoft.com/office/drawing/2014/main" val="1235172342"/>
                    </a:ext>
                  </a:extLst>
                </a:gridCol>
                <a:gridCol w="1489435">
                  <a:extLst>
                    <a:ext uri="{9D8B030D-6E8A-4147-A177-3AD203B41FA5}">
                      <a16:colId xmlns:a16="http://schemas.microsoft.com/office/drawing/2014/main" val="129025847"/>
                    </a:ext>
                  </a:extLst>
                </a:gridCol>
                <a:gridCol w="1847654">
                  <a:extLst>
                    <a:ext uri="{9D8B030D-6E8A-4147-A177-3AD203B41FA5}">
                      <a16:colId xmlns:a16="http://schemas.microsoft.com/office/drawing/2014/main" val="559056627"/>
                    </a:ext>
                  </a:extLst>
                </a:gridCol>
                <a:gridCol w="1370656">
                  <a:extLst>
                    <a:ext uri="{9D8B030D-6E8A-4147-A177-3AD203B41FA5}">
                      <a16:colId xmlns:a16="http://schemas.microsoft.com/office/drawing/2014/main" val="305240627"/>
                    </a:ext>
                  </a:extLst>
                </a:gridCol>
              </a:tblGrid>
              <a:tr h="210491">
                <a:tc gridSpan="6">
                  <a:txBody>
                    <a:bodyPr/>
                    <a:lstStyle/>
                    <a:p>
                      <a:pPr marL="173990" marR="0" algn="ctr">
                        <a:lnSpc>
                          <a:spcPct val="107000"/>
                        </a:lnSpc>
                        <a:spcBef>
                          <a:spcPts val="0"/>
                        </a:spcBef>
                        <a:spcAft>
                          <a:spcPts val="0"/>
                        </a:spcAft>
                      </a:pPr>
                      <a:r>
                        <a:rPr lang="en-US" sz="1200" b="1" kern="1200" dirty="0">
                          <a:solidFill>
                            <a:schemeClr val="tx1"/>
                          </a:solidFill>
                          <a:effectLst/>
                          <a:latin typeface="+mn-lt"/>
                          <a:ea typeface="+mn-ea"/>
                          <a:cs typeface="+mn-cs"/>
                        </a:rPr>
                        <a:t>Additional Support for Site Auditing</a:t>
                      </a:r>
                    </a:p>
                  </a:txBody>
                  <a:tcPr marL="18415" marR="18415" marT="0" marB="0" anchor="ctr">
                    <a:lnT w="9525"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37917057"/>
                  </a:ext>
                </a:extLst>
              </a:tr>
              <a:tr h="377483">
                <a:tc>
                  <a:txBody>
                    <a:bodyPr/>
                    <a:lstStyle/>
                    <a:p>
                      <a:pPr marL="69215" marR="0">
                        <a:lnSpc>
                          <a:spcPct val="107000"/>
                        </a:lnSpc>
                        <a:spcBef>
                          <a:spcPts val="0"/>
                        </a:spcBef>
                        <a:spcAft>
                          <a:spcPts val="0"/>
                        </a:spcAft>
                      </a:pPr>
                      <a:r>
                        <a:rPr lang="en-US" sz="1100" b="1" kern="1200" dirty="0">
                          <a:solidFill>
                            <a:schemeClr val="tx1"/>
                          </a:solidFill>
                          <a:effectLst/>
                          <a:latin typeface="+mn-lt"/>
                          <a:ea typeface="+mn-ea"/>
                          <a:cs typeface="+mn-cs"/>
                        </a:rPr>
                        <a:t>Non-Federal</a:t>
                      </a:r>
                    </a:p>
                  </a:txBody>
                  <a:tcPr marL="18415" marR="18415" marT="0" marB="0" anchor="ctr"/>
                </a:tc>
                <a:tc>
                  <a:txBody>
                    <a:bodyPr/>
                    <a:lstStyle/>
                    <a:p>
                      <a:pPr marL="0" marR="0">
                        <a:lnSpc>
                          <a:spcPct val="107000"/>
                        </a:lnSpc>
                        <a:spcBef>
                          <a:spcPts val="0"/>
                        </a:spcBef>
                        <a:spcAft>
                          <a:spcPts val="0"/>
                        </a:spcAft>
                      </a:pPr>
                      <a:r>
                        <a:rPr lang="en-US" sz="1100" spc="-5" dirty="0">
                          <a:effectLst/>
                        </a:rPr>
                        <a:t>Additional</a:t>
                      </a:r>
                      <a:r>
                        <a:rPr lang="en-US" sz="1100" dirty="0">
                          <a:effectLst/>
                        </a:rPr>
                        <a:t> </a:t>
                      </a:r>
                      <a:r>
                        <a:rPr lang="en-US" sz="1100" spc="-5" dirty="0">
                          <a:effectLst/>
                        </a:rPr>
                        <a:t>capitation resources</a:t>
                      </a:r>
                      <a:r>
                        <a:rPr lang="en-US" sz="1100" dirty="0">
                          <a:effectLst/>
                        </a:rPr>
                        <a:t> </a:t>
                      </a:r>
                      <a:r>
                        <a:rPr lang="en-US" sz="1100" spc="-10" dirty="0">
                          <a:effectLst/>
                        </a:rPr>
                        <a:t>from</a:t>
                      </a:r>
                      <a:r>
                        <a:rPr lang="en-US" sz="1100" spc="185" dirty="0">
                          <a:effectLst/>
                        </a:rPr>
                        <a:t> </a:t>
                      </a:r>
                      <a:r>
                        <a:rPr lang="en-US" sz="1100" spc="-5" dirty="0">
                          <a:effectLst/>
                        </a:rPr>
                        <a:t>industry</a:t>
                      </a:r>
                      <a:r>
                        <a:rPr lang="en-US" sz="1100" spc="5" dirty="0">
                          <a:effectLst/>
                        </a:rPr>
                        <a:t> </a:t>
                      </a:r>
                      <a:r>
                        <a:rPr lang="en-US" sz="1100" spc="-5" dirty="0">
                          <a:effectLst/>
                        </a:rPr>
                        <a:t>partners</a:t>
                      </a:r>
                      <a:r>
                        <a:rPr lang="en-US" sz="1100" spc="-10" dirty="0">
                          <a:effectLst/>
                        </a:rPr>
                        <a:t> </a:t>
                      </a:r>
                      <a:r>
                        <a:rPr lang="en-US" sz="1100" spc="-5" dirty="0">
                          <a:effectLst/>
                        </a:rPr>
                        <a:t>for</a:t>
                      </a:r>
                      <a:r>
                        <a:rPr lang="en-US" sz="1100" spc="-15" dirty="0">
                          <a:effectLst/>
                        </a:rPr>
                        <a:t> </a:t>
                      </a:r>
                      <a:r>
                        <a:rPr lang="en-US" sz="1100" spc="-5" dirty="0">
                          <a:effectLst/>
                        </a:rPr>
                        <a:t>additional</a:t>
                      </a:r>
                      <a:r>
                        <a:rPr lang="en-US" sz="1100" dirty="0">
                          <a:effectLst/>
                        </a:rPr>
                        <a:t> </a:t>
                      </a:r>
                      <a:r>
                        <a:rPr lang="en-US" sz="1100" spc="-10" dirty="0">
                          <a:effectLst/>
                        </a:rPr>
                        <a:t>site</a:t>
                      </a:r>
                      <a:r>
                        <a:rPr lang="en-US" sz="1100" spc="145" dirty="0">
                          <a:effectLst/>
                        </a:rPr>
                        <a:t> </a:t>
                      </a:r>
                      <a:r>
                        <a:rPr lang="en-US" sz="1100" spc="-5" dirty="0">
                          <a:effectLst/>
                        </a:rPr>
                        <a:t>auditing /monitoring.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0" algn="ctr">
                        <a:lnSpc>
                          <a:spcPct val="107000"/>
                        </a:lnSpc>
                        <a:spcBef>
                          <a:spcPts val="0"/>
                        </a:spcBef>
                        <a:spcAft>
                          <a:spcPts val="0"/>
                        </a:spcAft>
                      </a:pPr>
                      <a:r>
                        <a:rPr lang="en-US" sz="1100">
                          <a:effectLst/>
                        </a:rPr>
                        <a:t>Mandatory Event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0" algn="ctr">
                        <a:lnSpc>
                          <a:spcPct val="107000"/>
                        </a:lnSpc>
                        <a:spcBef>
                          <a:spcPts val="0"/>
                        </a:spcBef>
                        <a:spcAft>
                          <a:spcPts val="0"/>
                        </a:spcAft>
                      </a:pPr>
                      <a:r>
                        <a:rPr lang="en-US" sz="1100" spc="-5" dirty="0">
                          <a:effectLst/>
                        </a:rPr>
                        <a:t>No</a:t>
                      </a:r>
                      <a:endParaRPr lang="en-US" sz="1100" dirty="0">
                        <a:effectLst/>
                        <a:latin typeface="Calibri" panose="020F0502020204030204" pitchFamily="34" charset="0"/>
                        <a:cs typeface="Times New Roman" panose="02020603050405020304" pitchFamily="18" charset="0"/>
                      </a:endParaRPr>
                    </a:p>
                  </a:txBody>
                  <a:tcPr marL="18415" marR="18415" marT="0" marB="0" anchor="ctr"/>
                </a:tc>
                <a:tc>
                  <a:txBody>
                    <a:bodyPr/>
                    <a:lstStyle/>
                    <a:p>
                      <a:pPr marL="0" marR="0" algn="ctr">
                        <a:lnSpc>
                          <a:spcPct val="107000"/>
                        </a:lnSpc>
                        <a:spcBef>
                          <a:spcPts val="0"/>
                        </a:spcBef>
                        <a:spcAft>
                          <a:spcPts val="0"/>
                        </a:spcAft>
                      </a:pPr>
                      <a:r>
                        <a:rPr lang="en-US" sz="1100" spc="-5" dirty="0">
                          <a:effectLst/>
                        </a:rPr>
                        <a:t>$1,333</a:t>
                      </a:r>
                      <a:endParaRPr lang="en-US" sz="1100" dirty="0">
                        <a:effectLst/>
                      </a:endParaRPr>
                    </a:p>
                    <a:p>
                      <a:pPr marL="0" marR="0" algn="ctr">
                        <a:lnSpc>
                          <a:spcPct val="107000"/>
                        </a:lnSpc>
                        <a:spcBef>
                          <a:spcPts val="0"/>
                        </a:spcBef>
                        <a:spcAft>
                          <a:spcPts val="0"/>
                        </a:spcAft>
                      </a:pPr>
                      <a:r>
                        <a:rPr lang="en-US" sz="1100" spc="-5" dirty="0">
                          <a:effectLst/>
                        </a:rPr>
                        <a:t>(per</a:t>
                      </a:r>
                      <a:r>
                        <a:rPr lang="en-US" sz="1100" spc="-10" dirty="0">
                          <a:effectLst/>
                        </a:rPr>
                        <a:t> </a:t>
                      </a:r>
                      <a:r>
                        <a:rPr lang="en-US" sz="1100" spc="-5" dirty="0">
                          <a:effectLst/>
                        </a:rPr>
                        <a:t>audit)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0" algn="ctr">
                        <a:lnSpc>
                          <a:spcPct val="107000"/>
                        </a:lnSpc>
                        <a:spcBef>
                          <a:spcPts val="0"/>
                        </a:spcBef>
                        <a:spcAft>
                          <a:spcPts val="0"/>
                        </a:spcAft>
                      </a:pPr>
                      <a:r>
                        <a:rPr lang="en-US" sz="1100" kern="1200" dirty="0">
                          <a:solidFill>
                            <a:schemeClr val="tx1"/>
                          </a:solidFill>
                          <a:effectLst/>
                          <a:latin typeface="+mn-lt"/>
                          <a:ea typeface="+mn-ea"/>
                          <a:cs typeface="+mn-cs"/>
                        </a:rPr>
                        <a:t>$1,333</a:t>
                      </a:r>
                    </a:p>
                    <a:p>
                      <a:pPr marL="0" marR="635" algn="ctr">
                        <a:lnSpc>
                          <a:spcPct val="107000"/>
                        </a:lnSpc>
                        <a:spcBef>
                          <a:spcPts val="0"/>
                        </a:spcBef>
                        <a:spcAft>
                          <a:spcPts val="0"/>
                        </a:spcAft>
                      </a:pPr>
                      <a:r>
                        <a:rPr lang="en-US" sz="1100" kern="1200" dirty="0">
                          <a:solidFill>
                            <a:schemeClr val="tx1"/>
                          </a:solidFill>
                          <a:effectLst/>
                          <a:latin typeface="+mn-lt"/>
                          <a:ea typeface="+mn-ea"/>
                          <a:cs typeface="+mn-cs"/>
                        </a:rPr>
                        <a:t>(per audit)</a:t>
                      </a:r>
                    </a:p>
                  </a:txBody>
                  <a:tcPr marL="18415" marR="18415" marT="0" marB="0" anchor="ctr">
                    <a:solidFill>
                      <a:schemeClr val="bg1">
                        <a:lumMod val="95000"/>
                      </a:schemeClr>
                    </a:solidFill>
                  </a:tcPr>
                </a:tc>
                <a:extLst>
                  <a:ext uri="{0D108BD9-81ED-4DB2-BD59-A6C34878D82A}">
                    <a16:rowId xmlns:a16="http://schemas.microsoft.com/office/drawing/2014/main" val="2309907631"/>
                  </a:ext>
                </a:extLst>
              </a:tr>
              <a:tr h="344617">
                <a:tc gridSpan="6">
                  <a:txBody>
                    <a:bodyPr/>
                    <a:lstStyle/>
                    <a:p>
                      <a:pPr marL="0" marR="0">
                        <a:lnSpc>
                          <a:spcPct val="90000"/>
                        </a:lnSpc>
                        <a:spcBef>
                          <a:spcPts val="0"/>
                        </a:spcBef>
                        <a:spcAft>
                          <a:spcPts val="800"/>
                        </a:spcAft>
                        <a:tabLst>
                          <a:tab pos="6372225" algn="l"/>
                        </a:tabLst>
                      </a:pPr>
                      <a:r>
                        <a:rPr lang="en-US" sz="1100" b="1" kern="1200" dirty="0">
                          <a:solidFill>
                            <a:schemeClr val="tx1"/>
                          </a:solidFill>
                          <a:effectLst/>
                          <a:latin typeface="+mn-lt"/>
                          <a:ea typeface="+mn-ea"/>
                          <a:cs typeface="+mn-cs"/>
                        </a:rPr>
                        <a:t>All sites will be audited a minimum of twice per year as recommended by the FDA for this study. Sites will be reimbursed for any extra effort associated with increased auditing at $1,333 per additional audit above the FDA recommendation.</a:t>
                      </a: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3995732"/>
                  </a:ext>
                </a:extLst>
              </a:tr>
            </a:tbl>
          </a:graphicData>
        </a:graphic>
      </p:graphicFrame>
      <p:sp>
        <p:nvSpPr>
          <p:cNvPr id="6" name="Content Placeholder 2">
            <a:extLst>
              <a:ext uri="{FF2B5EF4-FFF2-40B4-BE49-F238E27FC236}">
                <a16:creationId xmlns:a16="http://schemas.microsoft.com/office/drawing/2014/main" id="{5EF74782-52B3-D3F9-64EB-C5EAAF27115F}"/>
              </a:ext>
            </a:extLst>
          </p:cNvPr>
          <p:cNvSpPr txBox="1">
            <a:spLocks/>
          </p:cNvSpPr>
          <p:nvPr/>
        </p:nvSpPr>
        <p:spPr>
          <a:xfrm>
            <a:off x="656735" y="1574276"/>
            <a:ext cx="10498946" cy="1121664"/>
          </a:xfrm>
          <a:prstGeom prst="rect">
            <a:avLst/>
          </a:prstGeom>
        </p:spPr>
        <p:txBody>
          <a:bodyPr vert="horz" lIns="0" tIns="45720" rIns="0" bIns="45720" rtlCol="0">
            <a:no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5425" marR="0" lvl="0" indent="-225425" algn="l" defTabSz="914400" rtl="0" eaLnBrk="1" fontAlgn="auto" latinLnBrk="0" hangingPunct="1">
              <a:lnSpc>
                <a:spcPct val="90000"/>
              </a:lnSpc>
              <a:spcBef>
                <a:spcPts val="1200"/>
              </a:spcBef>
              <a:spcAft>
                <a:spcPts val="0"/>
              </a:spcAft>
              <a:buClr>
                <a:srgbClr val="B2B2B2">
                  <a:lumMod val="50000"/>
                </a:srgbClr>
              </a:buClr>
              <a:buSzPct val="100000"/>
              <a:buFont typeface="Arial" panose="020B0604020202020204" pitchFamily="34" charset="0"/>
              <a:buChar char="•"/>
              <a:tabLst/>
              <a:defRPr/>
            </a:pPr>
            <a:r>
              <a:rPr kumimoji="0" lang="en-US" sz="155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Capmatinib</a:t>
            </a:r>
            <a:r>
              <a:rPr kumimoji="0" lang="en-US" sz="155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and ramucirumab will be provided; </a:t>
            </a:r>
            <a:r>
              <a:rPr kumimoji="0" lang="en-US" sz="155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osimertinib</a:t>
            </a:r>
            <a:r>
              <a:rPr kumimoji="0" lang="en-US" sz="155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is commercially available and should be purchased by a third party.</a:t>
            </a:r>
          </a:p>
          <a:p>
            <a:pPr marL="225425" marR="0" lvl="0" indent="-225425" algn="l" defTabSz="914400" rtl="0" eaLnBrk="1" fontAlgn="auto" latinLnBrk="0" hangingPunct="1">
              <a:lnSpc>
                <a:spcPct val="90000"/>
              </a:lnSpc>
              <a:spcBef>
                <a:spcPts val="1200"/>
              </a:spcBef>
              <a:spcAft>
                <a:spcPts val="0"/>
              </a:spcAft>
              <a:buClr>
                <a:srgbClr val="B2B2B2">
                  <a:lumMod val="50000"/>
                </a:srgbClr>
              </a:buClr>
              <a:buSzPct val="100000"/>
              <a:buFont typeface="Arial" panose="020B0604020202020204" pitchFamily="34" charset="0"/>
              <a:buChar char="•"/>
              <a:tabLst/>
              <a:defRPr/>
            </a:pPr>
            <a:r>
              <a:rPr kumimoji="0" lang="en-US" sz="1550" b="0" i="0" u="none" strike="noStrike" kern="1200" cap="none" spc="0" normalizeH="0" baseline="0" noProof="0" dirty="0">
                <a:ln>
                  <a:noFill/>
                </a:ln>
                <a:solidFill>
                  <a:prstClr val="black">
                    <a:lumMod val="75000"/>
                    <a:lumOff val="25000"/>
                  </a:prstClr>
                </a:solidFill>
                <a:effectLst/>
                <a:uLnTx/>
                <a:uFillTx/>
                <a:latin typeface="Calibri"/>
                <a:ea typeface="Calibri" panose="020F0502020204030204" pitchFamily="34" charset="0"/>
                <a:cs typeface="Times New Roman" panose="02020603050405020304" pitchFamily="18" charset="0"/>
              </a:rPr>
              <a:t>Available site payments are included in the table below. </a:t>
            </a:r>
            <a:r>
              <a:rPr kumimoji="0" lang="en-US" sz="1550" b="0" i="0" u="none" strike="noStrike" kern="1200" cap="none" spc="0" normalizeH="0" baseline="0" noProof="0" dirty="0">
                <a:ln>
                  <a:noFill/>
                </a:ln>
                <a:solidFill>
                  <a:prstClr val="black">
                    <a:lumMod val="75000"/>
                    <a:lumOff val="25000"/>
                  </a:prstClr>
                </a:solidFill>
                <a:effectLst/>
                <a:uLnTx/>
                <a:uFillTx/>
                <a:latin typeface="Calibri"/>
                <a:ea typeface="+mn-ea"/>
                <a:cs typeface="Times New Roman" panose="02020603050405020304" pitchFamily="18" charset="0"/>
              </a:rPr>
              <a:t>Payments to offset the cost of research-directed laboratory tests are pending.  Complete and d</a:t>
            </a:r>
            <a:r>
              <a:rPr kumimoji="0" lang="en-US" sz="1550" b="0" i="0" u="none" strike="noStrike" kern="1200" cap="none" spc="0" normalizeH="0" baseline="0" noProof="0" dirty="0">
                <a:ln>
                  <a:noFill/>
                </a:ln>
                <a:solidFill>
                  <a:prstClr val="black">
                    <a:lumMod val="75000"/>
                    <a:lumOff val="25000"/>
                  </a:prstClr>
                </a:solidFill>
                <a:effectLst/>
                <a:uLnTx/>
                <a:uFillTx/>
                <a:latin typeface="Calibri"/>
                <a:ea typeface="Calibri" panose="020F0502020204030204" pitchFamily="34" charset="0"/>
                <a:cs typeface="Times New Roman" panose="02020603050405020304" pitchFamily="18" charset="0"/>
              </a:rPr>
              <a:t>etailed funding information, including Study-Specific Notes, will be available in the approved funding memorandum posted via CTSU.org at time of activation. </a:t>
            </a:r>
            <a:endParaRPr kumimoji="0" lang="en-US" sz="155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1802794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DE3B1-A086-41D9-89F0-40E00C344928}"/>
              </a:ext>
            </a:extLst>
          </p:cNvPr>
          <p:cNvSpPr>
            <a:spLocks noGrp="1"/>
          </p:cNvSpPr>
          <p:nvPr>
            <p:ph type="title"/>
          </p:nvPr>
        </p:nvSpPr>
        <p:spPr>
          <a:xfrm>
            <a:off x="476250" y="36083"/>
            <a:ext cx="10679430" cy="1456386"/>
          </a:xfrm>
        </p:spPr>
        <p:txBody>
          <a:bodyPr/>
          <a:lstStyle/>
          <a:p>
            <a:r>
              <a:rPr lang="en-US" dirty="0"/>
              <a:t>Resources and Materials</a:t>
            </a:r>
          </a:p>
        </p:txBody>
      </p:sp>
      <p:sp>
        <p:nvSpPr>
          <p:cNvPr id="3" name="Content Placeholder 2">
            <a:extLst>
              <a:ext uri="{FF2B5EF4-FFF2-40B4-BE49-F238E27FC236}">
                <a16:creationId xmlns:a16="http://schemas.microsoft.com/office/drawing/2014/main" id="{FDAE5035-361D-4C76-B86F-98D6C78FE4DF}"/>
              </a:ext>
            </a:extLst>
          </p:cNvPr>
          <p:cNvSpPr>
            <a:spLocks noGrp="1"/>
          </p:cNvSpPr>
          <p:nvPr>
            <p:ph idx="1"/>
          </p:nvPr>
        </p:nvSpPr>
        <p:spPr>
          <a:xfrm>
            <a:off x="609600" y="1943100"/>
            <a:ext cx="10546080" cy="4176346"/>
          </a:xfrm>
        </p:spPr>
        <p:txBody>
          <a:bodyPr>
            <a:normAutofit/>
          </a:bodyPr>
          <a:lstStyle/>
          <a:p>
            <a:pPr>
              <a:lnSpc>
                <a:spcPct val="100000"/>
              </a:lnSpc>
              <a:spcAft>
                <a:spcPts val="1200"/>
              </a:spcAft>
            </a:pPr>
            <a:r>
              <a:rPr lang="en-US" sz="1800" b="1" u="sng" dirty="0">
                <a:solidFill>
                  <a:srgbClr val="000000"/>
                </a:solidFill>
                <a:effectLst/>
                <a:latin typeface="Calibri" panose="020F0502020204030204" pitchFamily="34" charset="0"/>
                <a:ea typeface="Calibri" panose="020F0502020204030204" pitchFamily="34" charset="0"/>
              </a:rPr>
              <a:t>S1900G</a:t>
            </a:r>
            <a:r>
              <a:rPr lang="en-US" sz="1800" dirty="0">
                <a:solidFill>
                  <a:srgbClr val="000000"/>
                </a:solidFill>
                <a:effectLst/>
                <a:latin typeface="Calibri" panose="020F0502020204030204" pitchFamily="34" charset="0"/>
                <a:ea typeface="Calibri" panose="020F0502020204030204" pitchFamily="34" charset="0"/>
              </a:rPr>
              <a:t> patient-friendly plain language trial summary and accompanying social media toolkit (tweets and graphics).</a:t>
            </a:r>
            <a:endParaRPr lang="en-US" sz="1800" i="1" dirty="0">
              <a:solidFill>
                <a:srgbClr val="000000"/>
              </a:solidFill>
              <a:effectLst/>
              <a:latin typeface="Calibri" panose="020F0502020204030204" pitchFamily="34" charset="0"/>
              <a:ea typeface="Calibri" panose="020F0502020204030204" pitchFamily="34" charset="0"/>
            </a:endParaRPr>
          </a:p>
          <a:p>
            <a:pPr marL="501523" lvl="1" indent="-342900">
              <a:lnSpc>
                <a:spcPct val="100000"/>
              </a:lnSpc>
              <a:spcBef>
                <a:spcPts val="0"/>
              </a:spcBef>
              <a:spcAft>
                <a:spcPts val="1200"/>
              </a:spcAft>
              <a:buSzPts val="1000"/>
              <a:buFont typeface="Symbol" panose="05050102010706020507" pitchFamily="18" charset="2"/>
              <a:buChar char=""/>
              <a:tabLst>
                <a:tab pos="457200" algn="l"/>
              </a:tabLst>
            </a:pPr>
            <a:r>
              <a:rPr lang="en-US" sz="1600" dirty="0">
                <a:solidFill>
                  <a:srgbClr val="000000"/>
                </a:solidFill>
                <a:effectLst/>
                <a:latin typeface="Calibri" panose="020F0502020204030204" pitchFamily="34" charset="0"/>
                <a:ea typeface="Times New Roman" panose="02020603050405020304" pitchFamily="18" charset="0"/>
              </a:rPr>
              <a:t>The patient-friendly trial summary and social media toolkit will be </a:t>
            </a:r>
            <a:r>
              <a:rPr lang="en-US" sz="1600" dirty="0">
                <a:solidFill>
                  <a:srgbClr val="000000"/>
                </a:solidFill>
                <a:effectLst/>
                <a:latin typeface="Calibri" panose="020F0502020204030204" pitchFamily="34" charset="0"/>
                <a:ea typeface="Calibri" panose="020F0502020204030204" pitchFamily="34" charset="0"/>
              </a:rPr>
              <a:t>available for participating site use on SWOG.org and via the S1900G protocol abstract page on CTSU.org</a:t>
            </a:r>
            <a:r>
              <a:rPr lang="en-US" sz="1600" dirty="0">
                <a:solidFill>
                  <a:srgbClr val="000000"/>
                </a:solidFill>
                <a:effectLst/>
                <a:latin typeface="Calibri" panose="020F0502020204030204" pitchFamily="34" charset="0"/>
                <a:ea typeface="Times New Roman" panose="02020603050405020304" pitchFamily="18" charset="0"/>
              </a:rPr>
              <a:t>. </a:t>
            </a:r>
            <a:endParaRPr lang="en-US" sz="16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66599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8F4D-16DC-4105-BC5F-7688227CAD57}"/>
              </a:ext>
            </a:extLst>
          </p:cNvPr>
          <p:cNvSpPr>
            <a:spLocks noGrp="1"/>
          </p:cNvSpPr>
          <p:nvPr>
            <p:ph type="title"/>
          </p:nvPr>
        </p:nvSpPr>
        <p:spPr>
          <a:xfrm>
            <a:off x="476250" y="36083"/>
            <a:ext cx="10679430" cy="1456386"/>
          </a:xfrm>
        </p:spPr>
        <p:txBody>
          <a:bodyPr/>
          <a:lstStyle/>
          <a:p>
            <a:r>
              <a:rPr lang="en-US" dirty="0"/>
              <a:t>S1900G Contacts</a:t>
            </a:r>
          </a:p>
        </p:txBody>
      </p:sp>
      <p:sp>
        <p:nvSpPr>
          <p:cNvPr id="6" name="Content Placeholder 2">
            <a:extLst>
              <a:ext uri="{FF2B5EF4-FFF2-40B4-BE49-F238E27FC236}">
                <a16:creationId xmlns:a16="http://schemas.microsoft.com/office/drawing/2014/main" id="{1089EFE8-30B7-4AD9-8541-B83A79B259A6}"/>
              </a:ext>
            </a:extLst>
          </p:cNvPr>
          <p:cNvSpPr txBox="1">
            <a:spLocks/>
          </p:cNvSpPr>
          <p:nvPr/>
        </p:nvSpPr>
        <p:spPr>
          <a:xfrm>
            <a:off x="599090" y="1845735"/>
            <a:ext cx="5183700" cy="4023360"/>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Study Chairs:</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Dr. Sarah Goldberg (SWOG)</a:t>
            </a:r>
          </a:p>
          <a:p>
            <a:pPr marL="201168" marR="0" lvl="1" indent="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Yale School of Medicine</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225425" marR="0" lvl="0" indent="-225425" algn="l" defTabSz="914400" rtl="0" eaLnBrk="1" fontAlgn="auto" latinLnBrk="0" hangingPunct="1">
              <a:lnSpc>
                <a:spcPct val="10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Dr. Ross Camidge (SWOG)</a:t>
            </a:r>
          </a:p>
          <a:p>
            <a:pPr marL="201168" marR="0" lvl="1" indent="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University of Colorado School of Medicine</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7" name="Content Placeholder 4">
            <a:extLst>
              <a:ext uri="{FF2B5EF4-FFF2-40B4-BE49-F238E27FC236}">
                <a16:creationId xmlns:a16="http://schemas.microsoft.com/office/drawing/2014/main" id="{78376B48-1528-49C8-8558-3419187649AF}"/>
              </a:ext>
            </a:extLst>
          </p:cNvPr>
          <p:cNvSpPr txBox="1">
            <a:spLocks/>
          </p:cNvSpPr>
          <p:nvPr/>
        </p:nvSpPr>
        <p:spPr>
          <a:xfrm>
            <a:off x="6841066" y="1845735"/>
            <a:ext cx="4832125" cy="4023360"/>
          </a:xfrm>
          <a:prstGeom prst="rect">
            <a:avLst/>
          </a:prstGeom>
        </p:spPr>
        <p:txBody>
          <a:bodyPr>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Questions: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Medical Questions for Study Chairs: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2">
                  <a:extLst>
                    <a:ext uri="{A12FA001-AC4F-418D-AE19-62706E023703}">
                      <ahyp:hlinkClr xmlns:ahyp="http://schemas.microsoft.com/office/drawing/2018/hyperlinkcolor" val="tx"/>
                    </a:ext>
                  </a:extLst>
                </a:hlinkClick>
              </a:rPr>
              <a:t>S1900GMedicalQuery@swog.org</a:t>
            </a:r>
            <a:r>
              <a:rPr kumimoji="0" lang="en-US" sz="2400" b="0" i="0" u="none" strike="noStrike" kern="1200" cap="none" spc="0" normalizeH="0" baseline="0" noProof="0" dirty="0">
                <a:ln>
                  <a:noFill/>
                </a:ln>
                <a:solidFill>
                  <a:srgbClr val="0070C0"/>
                </a:solidFill>
                <a:effectLst/>
                <a:uLnTx/>
                <a:uFillTx/>
                <a:latin typeface="Calibri"/>
                <a:ea typeface="+mn-ea"/>
                <a:cs typeface="+mn-cs"/>
              </a:rPr>
              <a:t> </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Eligibility/Specimen/Data Submissions: </a:t>
            </a: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LUNGMAPquestion@crab.org</a:t>
            </a:r>
            <a:endParaRPr kumimoji="0" lang="en-US" sz="24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General Protocol/Regulatory:       </a:t>
            </a: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lgildner@swog.org</a:t>
            </a: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12858412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BDB6-7945-4C4F-AC44-36E4BDDF4C6C}"/>
              </a:ext>
            </a:extLst>
          </p:cNvPr>
          <p:cNvSpPr>
            <a:spLocks noGrp="1"/>
          </p:cNvSpPr>
          <p:nvPr>
            <p:ph type="ctrTitle"/>
          </p:nvPr>
        </p:nvSpPr>
        <p:spPr/>
        <p:txBody>
          <a:bodyPr/>
          <a:lstStyle/>
          <a:p>
            <a:r>
              <a:rPr lang="en-US" dirty="0"/>
              <a:t>LUNGMAP </a:t>
            </a:r>
            <a:br>
              <a:rPr lang="en-US" dirty="0"/>
            </a:br>
            <a:r>
              <a:rPr lang="en-US" dirty="0"/>
              <a:t>Revision #7</a:t>
            </a:r>
          </a:p>
        </p:txBody>
      </p:sp>
      <p:sp>
        <p:nvSpPr>
          <p:cNvPr id="5" name="Subtitle 4">
            <a:extLst>
              <a:ext uri="{FF2B5EF4-FFF2-40B4-BE49-F238E27FC236}">
                <a16:creationId xmlns:a16="http://schemas.microsoft.com/office/drawing/2014/main" id="{DDEA0D8F-A3D9-4D6E-AD28-075F500F1AEB}"/>
              </a:ext>
            </a:extLst>
          </p:cNvPr>
          <p:cNvSpPr>
            <a:spLocks noGrp="1"/>
          </p:cNvSpPr>
          <p:nvPr>
            <p:ph type="subTitle" idx="1"/>
          </p:nvPr>
        </p:nvSpPr>
        <p:spPr>
          <a:xfrm>
            <a:off x="1100051" y="4455621"/>
            <a:ext cx="10058400" cy="1459042"/>
          </a:xfrm>
        </p:spPr>
        <p:txBody>
          <a:bodyPr>
            <a:normAutofit lnSpcReduction="10000"/>
          </a:bodyPr>
          <a:lstStyle/>
          <a:p>
            <a:r>
              <a:rPr lang="en-US" dirty="0"/>
              <a:t>Jyoti Patel, MD</a:t>
            </a:r>
          </a:p>
          <a:p>
            <a:r>
              <a:rPr lang="en-US" dirty="0"/>
              <a:t>LUNGMAP Medical Oncology Chair/Champion</a:t>
            </a:r>
          </a:p>
          <a:p>
            <a:r>
              <a:rPr lang="en-US" dirty="0"/>
              <a:t>Alliance</a:t>
            </a:r>
          </a:p>
          <a:p>
            <a:endParaRPr lang="en-US" dirty="0"/>
          </a:p>
        </p:txBody>
      </p:sp>
      <p:sp>
        <p:nvSpPr>
          <p:cNvPr id="4" name="Slide Number Placeholder 3">
            <a:extLst>
              <a:ext uri="{FF2B5EF4-FFF2-40B4-BE49-F238E27FC236}">
                <a16:creationId xmlns:a16="http://schemas.microsoft.com/office/drawing/2014/main" id="{64963C95-565A-4EA1-9E98-CFB21B50FB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11559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a:xfrm>
            <a:off x="580289" y="261742"/>
            <a:ext cx="11031419" cy="3566160"/>
          </a:xfrm>
        </p:spPr>
        <p:txBody>
          <a:bodyPr>
            <a:normAutofit/>
          </a:bodyPr>
          <a:lstStyle/>
          <a:p>
            <a:r>
              <a:rPr lang="en-US" dirty="0"/>
              <a:t>S1900F</a:t>
            </a:r>
            <a:br>
              <a:rPr lang="en-US" dirty="0"/>
            </a:br>
            <a:br>
              <a:rPr lang="en-US" sz="2400" dirty="0">
                <a:solidFill>
                  <a:prstClr val="black">
                    <a:lumMod val="85000"/>
                    <a:lumOff val="15000"/>
                  </a:prstClr>
                </a:solidFill>
              </a:rPr>
            </a:br>
            <a:r>
              <a:rPr lang="en-US" sz="2400" dirty="0">
                <a:solidFill>
                  <a:prstClr val="black">
                    <a:lumMod val="85000"/>
                    <a:lumOff val="15000"/>
                  </a:prstClr>
                </a:solidFill>
              </a:rPr>
              <a:t>A Randomized Phase II Study of Carboplatin and Pemetrexed with or without Selpercatinib (LY3527723) in Participants with Non-Squamous RET Fusion-Positive Stage IV Non-Small Cell Lung Cancer and Progression of Disease on Prior RET Directed Therapy (Lung-MAP Sub-Study)</a:t>
            </a:r>
            <a:br>
              <a:rPr lang="en-US" sz="2400" dirty="0">
                <a:solidFill>
                  <a:schemeClr val="tx2">
                    <a:lumMod val="50000"/>
                  </a:schemeClr>
                </a:solidFill>
              </a:rPr>
            </a:br>
            <a:endParaRPr lang="en-US" sz="2200" dirty="0">
              <a:highlight>
                <a:srgbClr val="FFFF00"/>
              </a:highlight>
            </a:endParaRPr>
          </a:p>
        </p:txBody>
      </p:sp>
      <p:sp>
        <p:nvSpPr>
          <p:cNvPr id="6" name="Subtitle 5">
            <a:extLst>
              <a:ext uri="{FF2B5EF4-FFF2-40B4-BE49-F238E27FC236}">
                <a16:creationId xmlns:a16="http://schemas.microsoft.com/office/drawing/2014/main" id="{B11E666B-051F-42B2-9914-9D8157EA6C19}"/>
              </a:ext>
            </a:extLst>
          </p:cNvPr>
          <p:cNvSpPr>
            <a:spLocks noGrp="1"/>
          </p:cNvSpPr>
          <p:nvPr>
            <p:ph type="subTitle" idx="1"/>
          </p:nvPr>
        </p:nvSpPr>
        <p:spPr>
          <a:xfrm>
            <a:off x="575894" y="3680875"/>
            <a:ext cx="11139855" cy="1133838"/>
          </a:xfrm>
        </p:spPr>
        <p:txBody>
          <a:bodyPr numCol="3">
            <a:noAutofit/>
          </a:bodyPr>
          <a:lstStyle/>
          <a:p>
            <a:r>
              <a:rPr lang="en-US" sz="2000" b="1" dirty="0">
                <a:solidFill>
                  <a:schemeClr val="tx1">
                    <a:lumMod val="85000"/>
                    <a:lumOff val="15000"/>
                  </a:schemeClr>
                </a:solidFill>
              </a:rPr>
              <a:t>Jhanelle Gray, MD</a:t>
            </a:r>
          </a:p>
          <a:p>
            <a:pPr>
              <a:spcBef>
                <a:spcPts val="600"/>
              </a:spcBef>
              <a:spcAft>
                <a:spcPts val="0"/>
              </a:spcAft>
            </a:pPr>
            <a:r>
              <a:rPr lang="en-US" sz="1800" cap="none" dirty="0">
                <a:solidFill>
                  <a:schemeClr val="tx1">
                    <a:lumMod val="85000"/>
                    <a:lumOff val="15000"/>
                  </a:schemeClr>
                </a:solidFill>
              </a:rPr>
              <a:t>Study Chair (SWOG)</a:t>
            </a:r>
          </a:p>
          <a:p>
            <a:pPr>
              <a:spcBef>
                <a:spcPts val="600"/>
              </a:spcBef>
              <a:spcAft>
                <a:spcPts val="0"/>
              </a:spcAft>
            </a:pPr>
            <a:r>
              <a:rPr lang="en-US" sz="1800" cap="none" dirty="0">
                <a:solidFill>
                  <a:schemeClr val="tx1">
                    <a:lumMod val="85000"/>
                    <a:lumOff val="15000"/>
                  </a:schemeClr>
                </a:solidFill>
              </a:rPr>
              <a:t>Lung Committee Chair</a:t>
            </a:r>
            <a:endParaRPr lang="en-US" sz="500" cap="none" dirty="0">
              <a:solidFill>
                <a:schemeClr val="tx1">
                  <a:lumMod val="85000"/>
                  <a:lumOff val="15000"/>
                </a:schemeClr>
              </a:solidFill>
            </a:endParaRPr>
          </a:p>
          <a:p>
            <a:r>
              <a:rPr lang="en-US" sz="2000" b="1" dirty="0">
                <a:solidFill>
                  <a:schemeClr val="tx1">
                    <a:lumMod val="85000"/>
                    <a:lumOff val="15000"/>
                  </a:schemeClr>
                </a:solidFill>
              </a:rPr>
              <a:t>Yasir Elamin, MD</a:t>
            </a:r>
          </a:p>
          <a:p>
            <a:pPr>
              <a:spcBef>
                <a:spcPts val="600"/>
              </a:spcBef>
              <a:spcAft>
                <a:spcPts val="0"/>
              </a:spcAft>
            </a:pPr>
            <a:r>
              <a:rPr lang="en-US" sz="1800" cap="none" dirty="0">
                <a:solidFill>
                  <a:schemeClr val="tx1">
                    <a:lumMod val="85000"/>
                    <a:lumOff val="15000"/>
                  </a:schemeClr>
                </a:solidFill>
              </a:rPr>
              <a:t>Study Co-chair (SWOG)</a:t>
            </a:r>
          </a:p>
        </p:txBody>
      </p:sp>
      <p:sp>
        <p:nvSpPr>
          <p:cNvPr id="3" name="Slide Number Placeholder 2">
            <a:extLst>
              <a:ext uri="{FF2B5EF4-FFF2-40B4-BE49-F238E27FC236}">
                <a16:creationId xmlns:a16="http://schemas.microsoft.com/office/drawing/2014/main" id="{B30E7EE1-1697-4BD9-8585-B0B645C600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7FCDA037-B3EB-79AE-3FF9-102C68DD0C44}"/>
              </a:ext>
            </a:extLst>
          </p:cNvPr>
          <p:cNvSpPr txBox="1"/>
          <p:nvPr/>
        </p:nvSpPr>
        <p:spPr>
          <a:xfrm>
            <a:off x="575894" y="4814713"/>
            <a:ext cx="11139855" cy="926933"/>
          </a:xfrm>
          <a:prstGeom prst="rect">
            <a:avLst/>
          </a:prstGeom>
          <a:noFill/>
        </p:spPr>
        <p:txBody>
          <a:bodyPr wrap="square" numCol="3" rtlCol="0">
            <a:noAutofit/>
          </a:body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Tx/>
              <a:buNone/>
              <a:tabLst/>
              <a:defRPr/>
            </a:pPr>
            <a:r>
              <a:rPr kumimoji="0" lang="en-US" sz="2000" b="1" i="0" u="none" strike="noStrike" kern="1200" cap="all" spc="200" normalizeH="0" baseline="0" noProof="0" dirty="0">
                <a:ln>
                  <a:noFill/>
                </a:ln>
                <a:solidFill>
                  <a:prstClr val="black">
                    <a:lumMod val="85000"/>
                    <a:lumOff val="15000"/>
                  </a:prstClr>
                </a:solidFill>
                <a:effectLst/>
                <a:uLnTx/>
                <a:uFillTx/>
                <a:latin typeface="Calibri Light"/>
                <a:ea typeface="+mn-ea"/>
                <a:cs typeface="+mn-cs"/>
              </a:rPr>
              <a:t>David Gandara, MD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LUNGMAP Study Champion Lead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a:t>
            </a:r>
            <a:r>
              <a:rPr lang="en-US" sz="1600" spc="200" dirty="0">
                <a:solidFill>
                  <a:prstClr val="black">
                    <a:lumMod val="85000"/>
                    <a:lumOff val="15000"/>
                  </a:prstClr>
                </a:solidFill>
                <a:latin typeface="Calibri Light"/>
              </a:rPr>
              <a:t>SWOG</a:t>
            </a: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Mary Redman, PhD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Lead Statistician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(SWOG)</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7746057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3560-664D-41F8-91BC-C20DE0F81AE3}"/>
              </a:ext>
            </a:extLst>
          </p:cNvPr>
          <p:cNvSpPr>
            <a:spLocks noGrp="1"/>
          </p:cNvSpPr>
          <p:nvPr>
            <p:ph type="ctrTitle"/>
          </p:nvPr>
        </p:nvSpPr>
        <p:spPr>
          <a:xfrm>
            <a:off x="4202906" y="190500"/>
            <a:ext cx="4071938" cy="740301"/>
          </a:xfrm>
          <a:effectLst/>
        </p:spPr>
        <p:txBody>
          <a:bodyPr>
            <a:normAutofit/>
          </a:bodyPr>
          <a:lstStyle/>
          <a:p>
            <a:r>
              <a:rPr lang="en-US" sz="4800" dirty="0">
                <a:solidFill>
                  <a:schemeClr val="tx1">
                    <a:lumMod val="75000"/>
                    <a:lumOff val="25000"/>
                  </a:schemeClr>
                </a:solidFill>
              </a:rPr>
              <a:t>S1900F Schema</a:t>
            </a:r>
          </a:p>
        </p:txBody>
      </p:sp>
      <p:pic>
        <p:nvPicPr>
          <p:cNvPr id="8" name="Picture 7">
            <a:extLst>
              <a:ext uri="{FF2B5EF4-FFF2-40B4-BE49-F238E27FC236}">
                <a16:creationId xmlns:a16="http://schemas.microsoft.com/office/drawing/2014/main" id="{848C04C6-FA7D-A7CA-6C79-DFD211128D83}"/>
              </a:ext>
            </a:extLst>
          </p:cNvPr>
          <p:cNvPicPr>
            <a:picLocks noChangeAspect="1"/>
          </p:cNvPicPr>
          <p:nvPr/>
        </p:nvPicPr>
        <p:blipFill rotWithShape="1">
          <a:blip r:embed="rId2">
            <a:alphaModFix amt="86000"/>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Lst>
          </a:blip>
          <a:srcRect t="4440" b="3936"/>
          <a:stretch/>
        </p:blipFill>
        <p:spPr>
          <a:xfrm>
            <a:off x="3457575" y="930801"/>
            <a:ext cx="5562600" cy="5210175"/>
          </a:xfrm>
          <a:prstGeom prst="rect">
            <a:avLst/>
          </a:prstGeom>
          <a:ln w="5715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049471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D76B-34FA-4FA7-8FBF-B2C0AC1E6179}"/>
              </a:ext>
            </a:extLst>
          </p:cNvPr>
          <p:cNvSpPr>
            <a:spLocks noGrp="1"/>
          </p:cNvSpPr>
          <p:nvPr>
            <p:ph type="ctrTitle"/>
          </p:nvPr>
        </p:nvSpPr>
        <p:spPr/>
        <p:txBody>
          <a:bodyPr/>
          <a:lstStyle/>
          <a:p>
            <a:r>
              <a:rPr lang="en-US" dirty="0"/>
              <a:t>Lung-MAP Publications:</a:t>
            </a:r>
            <a:br>
              <a:rPr lang="en-US" dirty="0"/>
            </a:br>
            <a:r>
              <a:rPr lang="en-US" sz="4000" dirty="0">
                <a:solidFill>
                  <a:srgbClr val="0070C0"/>
                </a:solidFill>
              </a:rPr>
              <a:t>Manuscripts, Abstracts, and Presentations</a:t>
            </a:r>
          </a:p>
        </p:txBody>
      </p:sp>
      <p:sp>
        <p:nvSpPr>
          <p:cNvPr id="3" name="Subtitle 2">
            <a:extLst>
              <a:ext uri="{FF2B5EF4-FFF2-40B4-BE49-F238E27FC236}">
                <a16:creationId xmlns:a16="http://schemas.microsoft.com/office/drawing/2014/main" id="{72D2DDC6-D3D6-406C-AAAF-F2560B53AC20}"/>
              </a:ext>
            </a:extLst>
          </p:cNvPr>
          <p:cNvSpPr>
            <a:spLocks noGrp="1"/>
          </p:cNvSpPr>
          <p:nvPr>
            <p:ph type="subTitle" idx="1"/>
          </p:nvPr>
        </p:nvSpPr>
        <p:spPr/>
        <p:txBody>
          <a:bodyPr>
            <a:normAutofit fontScale="85000" lnSpcReduction="20000"/>
          </a:bodyPr>
          <a:lstStyle/>
          <a:p>
            <a:r>
              <a:rPr lang="en-US" dirty="0"/>
              <a:t>Mary Redman, PhD</a:t>
            </a:r>
          </a:p>
          <a:p>
            <a:r>
              <a:rPr lang="en-US" dirty="0"/>
              <a:t>Lead Statistician</a:t>
            </a:r>
          </a:p>
          <a:p>
            <a:r>
              <a:rPr lang="en-US" dirty="0"/>
              <a:t>SWOG</a:t>
            </a:r>
          </a:p>
        </p:txBody>
      </p:sp>
      <p:sp>
        <p:nvSpPr>
          <p:cNvPr id="50"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788" b="0" i="0" u="none" strike="noStrike" kern="1200" cap="none" spc="0" normalizeH="0" baseline="0" noProof="0">
                <a:ln>
                  <a:noFill/>
                </a:ln>
                <a:solidFill>
                  <a:prstClr val="black">
                    <a:lumMod val="85000"/>
                    <a:lumOff val="1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a:t>
            </a:fld>
            <a:endPar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4035439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8F4D-16DC-4105-BC5F-7688227CAD57}"/>
              </a:ext>
            </a:extLst>
          </p:cNvPr>
          <p:cNvSpPr>
            <a:spLocks noGrp="1"/>
          </p:cNvSpPr>
          <p:nvPr>
            <p:ph type="title"/>
          </p:nvPr>
        </p:nvSpPr>
        <p:spPr/>
        <p:txBody>
          <a:bodyPr/>
          <a:lstStyle/>
          <a:p>
            <a:r>
              <a:rPr lang="en-US" dirty="0"/>
              <a:t>S1900F Contacts</a:t>
            </a:r>
          </a:p>
        </p:txBody>
      </p:sp>
      <p:sp>
        <p:nvSpPr>
          <p:cNvPr id="6" name="Content Placeholder 2">
            <a:extLst>
              <a:ext uri="{FF2B5EF4-FFF2-40B4-BE49-F238E27FC236}">
                <a16:creationId xmlns:a16="http://schemas.microsoft.com/office/drawing/2014/main" id="{1089EFE8-30B7-4AD9-8541-B83A79B259A6}"/>
              </a:ext>
            </a:extLst>
          </p:cNvPr>
          <p:cNvSpPr txBox="1">
            <a:spLocks/>
          </p:cNvSpPr>
          <p:nvPr/>
        </p:nvSpPr>
        <p:spPr>
          <a:xfrm>
            <a:off x="599090" y="1845735"/>
            <a:ext cx="5183700" cy="4023360"/>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Study Chairs:</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Dr. Jhanelle E. Gray (SWOG)</a:t>
            </a:r>
          </a:p>
          <a:p>
            <a:pPr marL="384048" marR="0" lvl="1" indent="-18288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Moffit Cancer Center</a:t>
            </a:r>
          </a:p>
          <a:p>
            <a:pPr marL="384048" marR="0" lvl="1" indent="-18288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Char char="−"/>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Dr. Yasir Y. Elamin (SWOG)</a:t>
            </a:r>
          </a:p>
          <a:p>
            <a:pPr marL="384048" marR="0" lvl="1" indent="-18288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UT/MD Anderson Cancer Center</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7" name="Content Placeholder 4">
            <a:extLst>
              <a:ext uri="{FF2B5EF4-FFF2-40B4-BE49-F238E27FC236}">
                <a16:creationId xmlns:a16="http://schemas.microsoft.com/office/drawing/2014/main" id="{78376B48-1528-49C8-8558-3419187649AF}"/>
              </a:ext>
            </a:extLst>
          </p:cNvPr>
          <p:cNvSpPr txBox="1">
            <a:spLocks/>
          </p:cNvSpPr>
          <p:nvPr/>
        </p:nvSpPr>
        <p:spPr>
          <a:xfrm>
            <a:off x="6841066" y="1845735"/>
            <a:ext cx="4832125" cy="4023360"/>
          </a:xfrm>
          <a:prstGeom prst="rect">
            <a:avLst/>
          </a:prstGeom>
        </p:spPr>
        <p:txBody>
          <a:bodyPr>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Questions: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Medical Questions for Study Chairs: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2">
                  <a:extLst>
                    <a:ext uri="{A12FA001-AC4F-418D-AE19-62706E023703}">
                      <ahyp:hlinkClr xmlns:ahyp="http://schemas.microsoft.com/office/drawing/2018/hyperlinkcolor" val="tx"/>
                    </a:ext>
                  </a:extLst>
                </a:hlinkClick>
              </a:rPr>
              <a:t>S1900FMedicalQuery@swog.org</a:t>
            </a:r>
            <a:r>
              <a:rPr kumimoji="0" lang="en-US" sz="2400" b="0" i="0" u="none" strike="noStrike" kern="1200" cap="none" spc="0" normalizeH="0" baseline="0" noProof="0" dirty="0">
                <a:ln>
                  <a:noFill/>
                </a:ln>
                <a:solidFill>
                  <a:srgbClr val="0070C0"/>
                </a:solidFill>
                <a:effectLst/>
                <a:uLnTx/>
                <a:uFillTx/>
                <a:latin typeface="Calibri"/>
                <a:ea typeface="+mn-ea"/>
                <a:cs typeface="+mn-cs"/>
              </a:rPr>
              <a:t>   </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Eligibility/Specimen/Data Submissions: </a:t>
            </a: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LUNGMAPquestion@crab.org</a:t>
            </a:r>
            <a:endParaRPr kumimoji="0" lang="en-US" sz="24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General Protocol/Regulatory:       </a:t>
            </a: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jbeeler@swog.org</a:t>
            </a:r>
            <a:r>
              <a:rPr kumimoji="0" lang="en-US" sz="2400" b="0" i="0" u="none" strike="noStrike" kern="1200" cap="none" spc="0" normalizeH="0" baseline="0" noProof="0" dirty="0">
                <a:ln>
                  <a:noFill/>
                </a:ln>
                <a:solidFill>
                  <a:srgbClr val="0070C0"/>
                </a:solidFill>
                <a:effectLst/>
                <a:uLnTx/>
                <a:uFillTx/>
                <a:latin typeface="Calibri"/>
                <a:ea typeface="+mn-ea"/>
                <a:cs typeface="+mn-cs"/>
              </a:rPr>
              <a:t> </a:t>
            </a:r>
          </a:p>
          <a:p>
            <a:pPr marL="285750" marR="0" lvl="0" indent="-28575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Char char="o"/>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6886477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a:xfrm>
            <a:off x="580289" y="261742"/>
            <a:ext cx="11031419" cy="3566160"/>
          </a:xfrm>
        </p:spPr>
        <p:txBody>
          <a:bodyPr>
            <a:normAutofit/>
          </a:bodyPr>
          <a:lstStyle/>
          <a:p>
            <a:r>
              <a:rPr lang="en-US" dirty="0"/>
              <a:t>S1800D</a:t>
            </a:r>
            <a:br>
              <a:rPr lang="en-US" dirty="0"/>
            </a:br>
            <a:br>
              <a:rPr lang="en-US" sz="2400" dirty="0">
                <a:solidFill>
                  <a:prstClr val="black">
                    <a:lumMod val="85000"/>
                    <a:lumOff val="15000"/>
                  </a:prstClr>
                </a:solidFill>
              </a:rPr>
            </a:br>
            <a:r>
              <a:rPr lang="en-US" sz="2400" dirty="0">
                <a:solidFill>
                  <a:schemeClr val="tx2">
                    <a:lumMod val="50000"/>
                  </a:schemeClr>
                </a:solidFill>
              </a:rPr>
              <a:t>A Phase II/III Study of N-803 (ALT-803) plus Pembrolizumab versus Standard of Care in Participants with Stage IV or Recurrent Non-Small Cell Lung Cancer Previously Treated with Anti-PD-1 or Anti-PD-L1 Therapy (Lung-MAP Non-Match Sub-Study)</a:t>
            </a:r>
            <a:br>
              <a:rPr lang="en-US" sz="2400" dirty="0">
                <a:solidFill>
                  <a:schemeClr val="tx2">
                    <a:lumMod val="50000"/>
                  </a:schemeClr>
                </a:solidFill>
              </a:rPr>
            </a:br>
            <a:endParaRPr lang="en-US" sz="2200" dirty="0">
              <a:highlight>
                <a:srgbClr val="FFFF00"/>
              </a:highlight>
            </a:endParaRPr>
          </a:p>
        </p:txBody>
      </p:sp>
      <p:sp>
        <p:nvSpPr>
          <p:cNvPr id="6" name="Subtitle 5">
            <a:extLst>
              <a:ext uri="{FF2B5EF4-FFF2-40B4-BE49-F238E27FC236}">
                <a16:creationId xmlns:a16="http://schemas.microsoft.com/office/drawing/2014/main" id="{B11E666B-051F-42B2-9914-9D8157EA6C19}"/>
              </a:ext>
            </a:extLst>
          </p:cNvPr>
          <p:cNvSpPr>
            <a:spLocks noGrp="1"/>
          </p:cNvSpPr>
          <p:nvPr>
            <p:ph type="subTitle" idx="1"/>
          </p:nvPr>
        </p:nvSpPr>
        <p:spPr>
          <a:xfrm>
            <a:off x="575894" y="3680875"/>
            <a:ext cx="11139855" cy="810189"/>
          </a:xfrm>
        </p:spPr>
        <p:txBody>
          <a:bodyPr numCol="3">
            <a:noAutofit/>
          </a:bodyPr>
          <a:lstStyle/>
          <a:p>
            <a:pPr>
              <a:spcBef>
                <a:spcPts val="600"/>
              </a:spcBef>
              <a:spcAft>
                <a:spcPts val="0"/>
              </a:spcAft>
            </a:pPr>
            <a:r>
              <a:rPr lang="en-US" sz="2000" b="1" cap="none" dirty="0">
                <a:solidFill>
                  <a:schemeClr val="tx1">
                    <a:lumMod val="85000"/>
                    <a:lumOff val="15000"/>
                  </a:schemeClr>
                </a:solidFill>
              </a:rPr>
              <a:t>John Wrangle, MD, MPH</a:t>
            </a:r>
          </a:p>
          <a:p>
            <a:pPr>
              <a:spcBef>
                <a:spcPts val="600"/>
              </a:spcBef>
              <a:spcAft>
                <a:spcPts val="0"/>
              </a:spcAft>
            </a:pPr>
            <a:r>
              <a:rPr lang="en-US" sz="1800" cap="none" dirty="0">
                <a:solidFill>
                  <a:schemeClr val="tx1">
                    <a:lumMod val="85000"/>
                    <a:lumOff val="15000"/>
                  </a:schemeClr>
                </a:solidFill>
              </a:rPr>
              <a:t>Study Chair (SWOG)</a:t>
            </a:r>
            <a:endParaRPr lang="en-US" sz="500" cap="none" dirty="0">
              <a:solidFill>
                <a:schemeClr val="tx1">
                  <a:lumMod val="85000"/>
                  <a:lumOff val="15000"/>
                </a:schemeClr>
              </a:solidFill>
            </a:endParaRPr>
          </a:p>
          <a:p>
            <a:pPr>
              <a:spcBef>
                <a:spcPts val="600"/>
              </a:spcBef>
              <a:spcAft>
                <a:spcPts val="0"/>
              </a:spcAft>
            </a:pPr>
            <a:r>
              <a:rPr lang="en-US" sz="2000" b="1" cap="none" dirty="0">
                <a:solidFill>
                  <a:schemeClr val="tx1">
                    <a:lumMod val="85000"/>
                    <a:lumOff val="15000"/>
                  </a:schemeClr>
                </a:solidFill>
              </a:rPr>
              <a:t>Hatim Husain, MD</a:t>
            </a:r>
          </a:p>
          <a:p>
            <a:pPr>
              <a:spcBef>
                <a:spcPts val="600"/>
              </a:spcBef>
              <a:spcAft>
                <a:spcPts val="0"/>
              </a:spcAft>
            </a:pPr>
            <a:r>
              <a:rPr lang="en-US" sz="1800" cap="none" dirty="0">
                <a:solidFill>
                  <a:schemeClr val="tx1">
                    <a:lumMod val="85000"/>
                    <a:lumOff val="15000"/>
                  </a:schemeClr>
                </a:solidFill>
              </a:rPr>
              <a:t>Study Co-chair (SWOG)</a:t>
            </a:r>
          </a:p>
        </p:txBody>
      </p:sp>
      <p:sp>
        <p:nvSpPr>
          <p:cNvPr id="3" name="Slide Number Placeholder 2">
            <a:extLst>
              <a:ext uri="{FF2B5EF4-FFF2-40B4-BE49-F238E27FC236}">
                <a16:creationId xmlns:a16="http://schemas.microsoft.com/office/drawing/2014/main" id="{B30E7EE1-1697-4BD9-8585-B0B645C600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7FCDA037-B3EB-79AE-3FF9-102C68DD0C44}"/>
              </a:ext>
            </a:extLst>
          </p:cNvPr>
          <p:cNvSpPr txBox="1"/>
          <p:nvPr/>
        </p:nvSpPr>
        <p:spPr>
          <a:xfrm>
            <a:off x="575894" y="4603701"/>
            <a:ext cx="11139855" cy="926933"/>
          </a:xfrm>
          <a:prstGeom prst="rect">
            <a:avLst/>
          </a:prstGeom>
          <a:noFill/>
        </p:spPr>
        <p:txBody>
          <a:bodyPr wrap="square" numCol="3" rtlCol="0">
            <a:noAutofit/>
          </a:bodyPr>
          <a:lstStyle/>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Jhanelle E. Gray, MD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 Committee Chair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(SWOG)</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Roy Herbst, MD, PhD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LUNGMAP Study Champion Lead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(SWOG)</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Mary Redman, PhD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Lead Statistician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(SWOG)</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6303548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p:txBody>
          <a:bodyPr/>
          <a:lstStyle/>
          <a:p>
            <a:r>
              <a:rPr lang="en-US" dirty="0"/>
              <a:t>S1800D Schema</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p:txBody>
          <a:bodyPr/>
          <a:lstStyle/>
          <a:p>
            <a:pPr marL="0" indent="0">
              <a:buNone/>
            </a:pPr>
            <a:endParaRPr lang="en-US" dirty="0"/>
          </a:p>
          <a:p>
            <a:pPr marL="0" indent="0">
              <a:buNone/>
            </a:pPr>
            <a:r>
              <a:rPr lang="en-US" dirty="0"/>
              <a:t>	</a:t>
            </a:r>
          </a:p>
        </p:txBody>
      </p:sp>
      <p:sp>
        <p:nvSpPr>
          <p:cNvPr id="4" name="TextBox 34">
            <a:extLst>
              <a:ext uri="{FF2B5EF4-FFF2-40B4-BE49-F238E27FC236}">
                <a16:creationId xmlns:a16="http://schemas.microsoft.com/office/drawing/2014/main" id="{6037901F-77AF-4FE0-AD83-AD6C1A904918}"/>
              </a:ext>
            </a:extLst>
          </p:cNvPr>
          <p:cNvSpPr txBox="1"/>
          <p:nvPr/>
        </p:nvSpPr>
        <p:spPr>
          <a:xfrm flipH="1">
            <a:off x="609600" y="5831138"/>
            <a:ext cx="9021763" cy="338554"/>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Standard of Care Options: Docetaxel + Ramucirumab, Docetaxel, Gemcitabine, Pemetrexed</a:t>
            </a:r>
          </a:p>
        </p:txBody>
      </p:sp>
      <p:sp>
        <p:nvSpPr>
          <p:cNvPr id="28" name="Slide Number Placeholder 3">
            <a:extLst>
              <a:ext uri="{FF2B5EF4-FFF2-40B4-BE49-F238E27FC236}">
                <a16:creationId xmlns:a16="http://schemas.microsoft.com/office/drawing/2014/main" id="{E220CE4C-6641-4042-9808-9C2624F3A529}"/>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grpSp>
        <p:nvGrpSpPr>
          <p:cNvPr id="52" name="Group 51">
            <a:extLst>
              <a:ext uri="{FF2B5EF4-FFF2-40B4-BE49-F238E27FC236}">
                <a16:creationId xmlns:a16="http://schemas.microsoft.com/office/drawing/2014/main" id="{ECB138F1-60B4-C876-A6A2-334AC039D68F}"/>
              </a:ext>
            </a:extLst>
          </p:cNvPr>
          <p:cNvGrpSpPr/>
          <p:nvPr/>
        </p:nvGrpSpPr>
        <p:grpSpPr>
          <a:xfrm>
            <a:off x="2083957" y="2042660"/>
            <a:ext cx="8024087" cy="2810350"/>
            <a:chOff x="1986756" y="1042284"/>
            <a:chExt cx="9363233" cy="4369621"/>
          </a:xfrm>
        </p:grpSpPr>
        <p:sp>
          <p:nvSpPr>
            <p:cNvPr id="53" name="TextBox 27">
              <a:extLst>
                <a:ext uri="{FF2B5EF4-FFF2-40B4-BE49-F238E27FC236}">
                  <a16:creationId xmlns:a16="http://schemas.microsoft.com/office/drawing/2014/main" id="{7FAAE1F9-C162-D327-3E2A-4F74604425F4}"/>
                </a:ext>
              </a:extLst>
            </p:cNvPr>
            <p:cNvSpPr txBox="1"/>
            <p:nvPr/>
          </p:nvSpPr>
          <p:spPr>
            <a:xfrm>
              <a:off x="1986756" y="4392344"/>
              <a:ext cx="1798638" cy="394797"/>
            </a:xfrm>
            <a:prstGeom prst="rect">
              <a:avLst/>
            </a:prstGeom>
            <a:solidFill>
              <a:schemeClr val="bg1"/>
            </a:solidFill>
            <a:ln>
              <a:solidFill>
                <a:schemeClr val="tx1"/>
              </a:solid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050" dirty="0">
                  <a:latin typeface="+mj-lt"/>
                </a:rPr>
                <a:t>N-803+Pembrolizumab </a:t>
              </a:r>
            </a:p>
          </p:txBody>
        </p:sp>
        <p:grpSp>
          <p:nvGrpSpPr>
            <p:cNvPr id="54" name="Group 53">
              <a:extLst>
                <a:ext uri="{FF2B5EF4-FFF2-40B4-BE49-F238E27FC236}">
                  <a16:creationId xmlns:a16="http://schemas.microsoft.com/office/drawing/2014/main" id="{839BB8A1-791B-4449-4268-8800BD2425C2}"/>
                </a:ext>
              </a:extLst>
            </p:cNvPr>
            <p:cNvGrpSpPr/>
            <p:nvPr/>
          </p:nvGrpSpPr>
          <p:grpSpPr>
            <a:xfrm>
              <a:off x="2059940" y="1042284"/>
              <a:ext cx="9290049" cy="4369621"/>
              <a:chOff x="2007394" y="1030019"/>
              <a:chExt cx="9290049" cy="4369621"/>
            </a:xfrm>
          </p:grpSpPr>
          <p:sp>
            <p:nvSpPr>
              <p:cNvPr id="55" name="Rectangle: Rounded Corners 7">
                <a:extLst>
                  <a:ext uri="{FF2B5EF4-FFF2-40B4-BE49-F238E27FC236}">
                    <a16:creationId xmlns:a16="http://schemas.microsoft.com/office/drawing/2014/main" id="{E1CD1473-92DD-834A-7DDA-BE973978A85D}"/>
                  </a:ext>
                </a:extLst>
              </p:cNvPr>
              <p:cNvSpPr/>
              <p:nvPr/>
            </p:nvSpPr>
            <p:spPr bwMode="auto">
              <a:xfrm>
                <a:off x="5006181" y="1030019"/>
                <a:ext cx="2741613" cy="906463"/>
              </a:xfrm>
              <a:prstGeom prst="roundRect">
                <a:avLst/>
              </a:prstGeom>
              <a:solidFill>
                <a:srgbClr val="0070C0"/>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r>
                  <a:rPr lang="en-US" sz="1600" dirty="0">
                    <a:solidFill>
                      <a:schemeClr val="bg1"/>
                    </a:solidFill>
                    <a:latin typeface="+mj-lt"/>
                  </a:rPr>
                  <a:t>Prior Anti-PD-(L)1 and </a:t>
                </a:r>
              </a:p>
              <a:p>
                <a:pPr algn="ctr" eaLnBrk="1" hangingPunct="1">
                  <a:defRPr/>
                </a:pPr>
                <a:r>
                  <a:rPr lang="en-US" sz="1600" dirty="0">
                    <a:solidFill>
                      <a:schemeClr val="bg1"/>
                    </a:solidFill>
                    <a:latin typeface="+mj-lt"/>
                  </a:rPr>
                  <a:t>disease progression  </a:t>
                </a:r>
              </a:p>
            </p:txBody>
          </p:sp>
          <p:sp>
            <p:nvSpPr>
              <p:cNvPr id="56" name="Rectangle: Rounded Corners 8">
                <a:extLst>
                  <a:ext uri="{FF2B5EF4-FFF2-40B4-BE49-F238E27FC236}">
                    <a16:creationId xmlns:a16="http://schemas.microsoft.com/office/drawing/2014/main" id="{BF920518-3513-B66E-5C33-5C862136DFE9}"/>
                  </a:ext>
                </a:extLst>
              </p:cNvPr>
              <p:cNvSpPr/>
              <p:nvPr/>
            </p:nvSpPr>
            <p:spPr bwMode="auto">
              <a:xfrm>
                <a:off x="2440781" y="2379394"/>
                <a:ext cx="2741613" cy="906463"/>
              </a:xfrm>
              <a:prstGeom prst="roundRect">
                <a:avLst/>
              </a:prstGeom>
              <a:solidFill>
                <a:schemeClr val="accent5"/>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r>
                  <a:rPr lang="en-US" sz="1600" dirty="0">
                    <a:solidFill>
                      <a:schemeClr val="bg1"/>
                    </a:solidFill>
                    <a:latin typeface="+mj-lt"/>
                  </a:rPr>
                  <a:t>Primary Resistance </a:t>
                </a:r>
              </a:p>
              <a:p>
                <a:pPr algn="ctr" eaLnBrk="1" hangingPunct="1">
                  <a:defRPr/>
                </a:pPr>
                <a:r>
                  <a:rPr lang="en-US" sz="1600" dirty="0">
                    <a:solidFill>
                      <a:schemeClr val="bg1"/>
                    </a:solidFill>
                    <a:latin typeface="+mj-lt"/>
                  </a:rPr>
                  <a:t>Cohort </a:t>
                </a:r>
              </a:p>
            </p:txBody>
          </p:sp>
          <p:sp>
            <p:nvSpPr>
              <p:cNvPr id="57" name="Rectangle: Rounded Corners 9">
                <a:extLst>
                  <a:ext uri="{FF2B5EF4-FFF2-40B4-BE49-F238E27FC236}">
                    <a16:creationId xmlns:a16="http://schemas.microsoft.com/office/drawing/2014/main" id="{6FAA35B4-63F2-C879-40DD-EDEBD4DB7FBE}"/>
                  </a:ext>
                </a:extLst>
              </p:cNvPr>
              <p:cNvSpPr/>
              <p:nvPr/>
            </p:nvSpPr>
            <p:spPr bwMode="auto">
              <a:xfrm>
                <a:off x="7628731" y="2358757"/>
                <a:ext cx="2741613" cy="904875"/>
              </a:xfrm>
              <a:prstGeom prst="roundRect">
                <a:avLst/>
              </a:prstGeom>
              <a:solidFill>
                <a:srgbClr val="92D050"/>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r>
                  <a:rPr lang="en-US" sz="1600" dirty="0">
                    <a:solidFill>
                      <a:schemeClr val="bg1"/>
                    </a:solidFill>
                    <a:latin typeface="+mj-lt"/>
                  </a:rPr>
                  <a:t>Acquired Resistance </a:t>
                </a:r>
              </a:p>
              <a:p>
                <a:pPr algn="ctr" eaLnBrk="1" hangingPunct="1">
                  <a:defRPr/>
                </a:pPr>
                <a:r>
                  <a:rPr lang="en-US" sz="1600" dirty="0">
                    <a:solidFill>
                      <a:schemeClr val="bg1"/>
                    </a:solidFill>
                    <a:latin typeface="+mj-lt"/>
                  </a:rPr>
                  <a:t>Cohort </a:t>
                </a:r>
              </a:p>
            </p:txBody>
          </p:sp>
          <p:cxnSp>
            <p:nvCxnSpPr>
              <p:cNvPr id="58" name="Straight Arrow Connector 57">
                <a:extLst>
                  <a:ext uri="{FF2B5EF4-FFF2-40B4-BE49-F238E27FC236}">
                    <a16:creationId xmlns:a16="http://schemas.microsoft.com/office/drawing/2014/main" id="{97160D80-9CC5-280A-524D-96791A5E028B}"/>
                  </a:ext>
                </a:extLst>
              </p:cNvPr>
              <p:cNvCxnSpPr>
                <a:cxnSpLocks/>
              </p:cNvCxnSpPr>
              <p:nvPr/>
            </p:nvCxnSpPr>
            <p:spPr bwMode="auto">
              <a:xfrm flipH="1">
                <a:off x="4460384" y="2017444"/>
                <a:ext cx="722010" cy="280988"/>
              </a:xfrm>
              <a:prstGeom prst="straightConnector1">
                <a:avLst/>
              </a:prstGeom>
              <a:noFill/>
              <a:ln w="9525" algn="ctr">
                <a:solidFill>
                  <a:schemeClr val="tx1"/>
                </a:solidFill>
                <a:round/>
                <a:headEnd/>
                <a:tailEnd type="triangle" w="med" len="med"/>
              </a:ln>
            </p:spPr>
          </p:cxnSp>
          <p:cxnSp>
            <p:nvCxnSpPr>
              <p:cNvPr id="59" name="Straight Arrow Connector 58">
                <a:extLst>
                  <a:ext uri="{FF2B5EF4-FFF2-40B4-BE49-F238E27FC236}">
                    <a16:creationId xmlns:a16="http://schemas.microsoft.com/office/drawing/2014/main" id="{491EFB67-8AA6-0171-9105-33C575C1669B}"/>
                  </a:ext>
                </a:extLst>
              </p:cNvPr>
              <p:cNvCxnSpPr>
                <a:cxnSpLocks/>
              </p:cNvCxnSpPr>
              <p:nvPr/>
            </p:nvCxnSpPr>
            <p:spPr bwMode="auto">
              <a:xfrm>
                <a:off x="7628731" y="2017444"/>
                <a:ext cx="701675" cy="280988"/>
              </a:xfrm>
              <a:prstGeom prst="straightConnector1">
                <a:avLst/>
              </a:prstGeom>
              <a:noFill/>
              <a:ln w="9525" algn="ctr">
                <a:solidFill>
                  <a:schemeClr val="tx1"/>
                </a:solidFill>
                <a:round/>
                <a:headEnd/>
                <a:tailEnd type="triangle" w="med" len="med"/>
              </a:ln>
            </p:spPr>
          </p:cxnSp>
          <p:sp>
            <p:nvSpPr>
              <p:cNvPr id="60" name="TextBox 14">
                <a:extLst>
                  <a:ext uri="{FF2B5EF4-FFF2-40B4-BE49-F238E27FC236}">
                    <a16:creationId xmlns:a16="http://schemas.microsoft.com/office/drawing/2014/main" id="{FBB211EC-D766-EE88-557A-8D4E60F7599D}"/>
                  </a:ext>
                </a:extLst>
              </p:cNvPr>
              <p:cNvSpPr txBox="1"/>
              <p:nvPr/>
            </p:nvSpPr>
            <p:spPr>
              <a:xfrm>
                <a:off x="7862172" y="1803913"/>
                <a:ext cx="2178050" cy="646029"/>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050" dirty="0"/>
                  <a:t>PD on prior treatment </a:t>
                </a:r>
              </a:p>
              <a:p>
                <a:pPr algn="ctr">
                  <a:defRPr/>
                </a:pPr>
                <a:r>
                  <a:rPr lang="en-US" sz="1050" dirty="0"/>
                  <a:t>&gt; 12 weeks </a:t>
                </a:r>
              </a:p>
            </p:txBody>
          </p:sp>
          <p:sp>
            <p:nvSpPr>
              <p:cNvPr id="61" name="TextBox 15">
                <a:extLst>
                  <a:ext uri="{FF2B5EF4-FFF2-40B4-BE49-F238E27FC236}">
                    <a16:creationId xmlns:a16="http://schemas.microsoft.com/office/drawing/2014/main" id="{56659ACA-E5EF-42EB-91FD-F84757B9718E}"/>
                  </a:ext>
                </a:extLst>
              </p:cNvPr>
              <p:cNvSpPr txBox="1"/>
              <p:nvPr/>
            </p:nvSpPr>
            <p:spPr>
              <a:xfrm>
                <a:off x="2911474" y="3324460"/>
                <a:ext cx="1800225" cy="394797"/>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050" dirty="0">
                    <a:solidFill>
                      <a:srgbClr val="FF0000"/>
                    </a:solidFill>
                  </a:rPr>
                  <a:t>Stand-alone Phase II</a:t>
                </a:r>
              </a:p>
            </p:txBody>
          </p:sp>
          <p:sp>
            <p:nvSpPr>
              <p:cNvPr id="62" name="TextBox 16">
                <a:extLst>
                  <a:ext uri="{FF2B5EF4-FFF2-40B4-BE49-F238E27FC236}">
                    <a16:creationId xmlns:a16="http://schemas.microsoft.com/office/drawing/2014/main" id="{D612332C-0C82-B5D2-F081-4AF2E49D46CF}"/>
                  </a:ext>
                </a:extLst>
              </p:cNvPr>
              <p:cNvSpPr txBox="1"/>
              <p:nvPr/>
            </p:nvSpPr>
            <p:spPr>
              <a:xfrm>
                <a:off x="8158956" y="3240152"/>
                <a:ext cx="1800225" cy="394797"/>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050" dirty="0">
                    <a:solidFill>
                      <a:srgbClr val="FF0000"/>
                    </a:solidFill>
                  </a:rPr>
                  <a:t>Phase II/III</a:t>
                </a:r>
              </a:p>
            </p:txBody>
          </p:sp>
          <p:cxnSp>
            <p:nvCxnSpPr>
              <p:cNvPr id="63" name="Straight Arrow Connector 62">
                <a:extLst>
                  <a:ext uri="{FF2B5EF4-FFF2-40B4-BE49-F238E27FC236}">
                    <a16:creationId xmlns:a16="http://schemas.microsoft.com/office/drawing/2014/main" id="{4D33F31F-9A42-AE6D-4AB0-EE1023844120}"/>
                  </a:ext>
                </a:extLst>
              </p:cNvPr>
              <p:cNvCxnSpPr>
                <a:cxnSpLocks/>
              </p:cNvCxnSpPr>
              <p:nvPr/>
            </p:nvCxnSpPr>
            <p:spPr bwMode="auto">
              <a:xfrm>
                <a:off x="4150519" y="3644632"/>
                <a:ext cx="619125" cy="671512"/>
              </a:xfrm>
              <a:prstGeom prst="straightConnector1">
                <a:avLst/>
              </a:prstGeom>
              <a:noFill/>
              <a:ln w="9525" algn="ctr">
                <a:solidFill>
                  <a:schemeClr val="tx1"/>
                </a:solidFill>
                <a:round/>
                <a:headEnd/>
                <a:tailEnd type="triangle" w="med" len="med"/>
              </a:ln>
            </p:spPr>
          </p:cxnSp>
          <p:cxnSp>
            <p:nvCxnSpPr>
              <p:cNvPr id="64" name="Straight Arrow Connector 63">
                <a:extLst>
                  <a:ext uri="{FF2B5EF4-FFF2-40B4-BE49-F238E27FC236}">
                    <a16:creationId xmlns:a16="http://schemas.microsoft.com/office/drawing/2014/main" id="{1C93A729-25DA-2C8A-B8BE-3C109C8E415C}"/>
                  </a:ext>
                </a:extLst>
              </p:cNvPr>
              <p:cNvCxnSpPr>
                <a:cxnSpLocks/>
              </p:cNvCxnSpPr>
              <p:nvPr/>
            </p:nvCxnSpPr>
            <p:spPr bwMode="auto">
              <a:xfrm flipH="1">
                <a:off x="2839244" y="3636694"/>
                <a:ext cx="625475" cy="679450"/>
              </a:xfrm>
              <a:prstGeom prst="straightConnector1">
                <a:avLst/>
              </a:prstGeom>
              <a:noFill/>
              <a:ln w="9525" algn="ctr">
                <a:solidFill>
                  <a:schemeClr val="tx1"/>
                </a:solidFill>
                <a:round/>
                <a:headEnd/>
                <a:tailEnd type="triangle" w="med" len="med"/>
              </a:ln>
            </p:spPr>
          </p:cxnSp>
          <p:sp>
            <p:nvSpPr>
              <p:cNvPr id="65" name="TextBox 28">
                <a:extLst>
                  <a:ext uri="{FF2B5EF4-FFF2-40B4-BE49-F238E27FC236}">
                    <a16:creationId xmlns:a16="http://schemas.microsoft.com/office/drawing/2014/main" id="{BDBE37B8-7667-F2DA-C319-60CF82AFAFB7}"/>
                  </a:ext>
                </a:extLst>
              </p:cNvPr>
              <p:cNvSpPr txBox="1"/>
              <p:nvPr/>
            </p:nvSpPr>
            <p:spPr>
              <a:xfrm>
                <a:off x="2801779" y="1765793"/>
                <a:ext cx="1862139" cy="6460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050" dirty="0"/>
                  <a:t>PD on prior treatment</a:t>
                </a:r>
              </a:p>
              <a:p>
                <a:pPr algn="ctr">
                  <a:defRPr/>
                </a:pPr>
                <a:r>
                  <a:rPr lang="en-US" sz="1050" dirty="0"/>
                  <a:t> ≤ 12 weeks </a:t>
                </a:r>
              </a:p>
            </p:txBody>
          </p:sp>
          <p:sp>
            <p:nvSpPr>
              <p:cNvPr id="66" name="TextBox 29">
                <a:extLst>
                  <a:ext uri="{FF2B5EF4-FFF2-40B4-BE49-F238E27FC236}">
                    <a16:creationId xmlns:a16="http://schemas.microsoft.com/office/drawing/2014/main" id="{63B4EE3C-23B4-4184-1D6A-A41A83A86F1B}"/>
                  </a:ext>
                </a:extLst>
              </p:cNvPr>
              <p:cNvSpPr txBox="1"/>
              <p:nvPr/>
            </p:nvSpPr>
            <p:spPr>
              <a:xfrm>
                <a:off x="3985418" y="4400282"/>
                <a:ext cx="1800225" cy="394797"/>
              </a:xfrm>
              <a:prstGeom prst="rect">
                <a:avLst/>
              </a:prstGeom>
              <a:solidFill>
                <a:schemeClr val="bg1"/>
              </a:solidFill>
              <a:ln>
                <a:solidFill>
                  <a:schemeClr val="tx1"/>
                </a:solid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050" dirty="0">
                    <a:latin typeface="+mj-lt"/>
                  </a:rPr>
                  <a:t>Standard of Care  </a:t>
                </a:r>
              </a:p>
            </p:txBody>
          </p:sp>
          <p:sp>
            <p:nvSpPr>
              <p:cNvPr id="67" name="TextBox 30">
                <a:extLst>
                  <a:ext uri="{FF2B5EF4-FFF2-40B4-BE49-F238E27FC236}">
                    <a16:creationId xmlns:a16="http://schemas.microsoft.com/office/drawing/2014/main" id="{716FC6BB-7983-9584-3046-5BC3C5D4FD66}"/>
                  </a:ext>
                </a:extLst>
              </p:cNvPr>
              <p:cNvSpPr txBox="1"/>
              <p:nvPr/>
            </p:nvSpPr>
            <p:spPr>
              <a:xfrm>
                <a:off x="7498556" y="4382820"/>
                <a:ext cx="1798638" cy="394797"/>
              </a:xfrm>
              <a:prstGeom prst="rect">
                <a:avLst/>
              </a:prstGeom>
              <a:solidFill>
                <a:schemeClr val="bg1"/>
              </a:solidFill>
              <a:ln>
                <a:solidFill>
                  <a:schemeClr val="tx1"/>
                </a:solid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050" dirty="0">
                    <a:latin typeface="+mj-lt"/>
                  </a:rPr>
                  <a:t>N-803+Pembrolizumab </a:t>
                </a:r>
              </a:p>
            </p:txBody>
          </p:sp>
          <p:sp>
            <p:nvSpPr>
              <p:cNvPr id="68" name="TextBox 31">
                <a:extLst>
                  <a:ext uri="{FF2B5EF4-FFF2-40B4-BE49-F238E27FC236}">
                    <a16:creationId xmlns:a16="http://schemas.microsoft.com/office/drawing/2014/main" id="{2EB14D1A-2C6E-BB1B-1416-8EC1A0F7C189}"/>
                  </a:ext>
                </a:extLst>
              </p:cNvPr>
              <p:cNvSpPr txBox="1"/>
              <p:nvPr/>
            </p:nvSpPr>
            <p:spPr>
              <a:xfrm>
                <a:off x="9497218" y="4389170"/>
                <a:ext cx="1800225" cy="394797"/>
              </a:xfrm>
              <a:prstGeom prst="rect">
                <a:avLst/>
              </a:prstGeom>
              <a:solidFill>
                <a:schemeClr val="bg1"/>
              </a:solidFill>
              <a:ln>
                <a:solidFill>
                  <a:schemeClr val="tx1"/>
                </a:solid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050" dirty="0">
                    <a:latin typeface="+mj-lt"/>
                  </a:rPr>
                  <a:t>Standard of Care  </a:t>
                </a:r>
              </a:p>
            </p:txBody>
          </p:sp>
          <p:cxnSp>
            <p:nvCxnSpPr>
              <p:cNvPr id="69" name="Straight Arrow Connector 68">
                <a:extLst>
                  <a:ext uri="{FF2B5EF4-FFF2-40B4-BE49-F238E27FC236}">
                    <a16:creationId xmlns:a16="http://schemas.microsoft.com/office/drawing/2014/main" id="{113C6B82-05AB-2E37-762E-A13AD633DB5E}"/>
                  </a:ext>
                </a:extLst>
              </p:cNvPr>
              <p:cNvCxnSpPr>
                <a:cxnSpLocks/>
              </p:cNvCxnSpPr>
              <p:nvPr/>
            </p:nvCxnSpPr>
            <p:spPr bwMode="auto">
              <a:xfrm>
                <a:off x="9408319" y="3589069"/>
                <a:ext cx="620712" cy="669925"/>
              </a:xfrm>
              <a:prstGeom prst="straightConnector1">
                <a:avLst/>
              </a:prstGeom>
              <a:noFill/>
              <a:ln w="9525" algn="ctr">
                <a:solidFill>
                  <a:schemeClr val="tx1"/>
                </a:solidFill>
                <a:round/>
                <a:headEnd/>
                <a:tailEnd type="triangle" w="med" len="med"/>
              </a:ln>
            </p:spPr>
          </p:cxnSp>
          <p:cxnSp>
            <p:nvCxnSpPr>
              <p:cNvPr id="70" name="Straight Arrow Connector 69">
                <a:extLst>
                  <a:ext uri="{FF2B5EF4-FFF2-40B4-BE49-F238E27FC236}">
                    <a16:creationId xmlns:a16="http://schemas.microsoft.com/office/drawing/2014/main" id="{C74EBB7B-6CD4-2D6F-3BB2-E207E5C4911C}"/>
                  </a:ext>
                </a:extLst>
              </p:cNvPr>
              <p:cNvCxnSpPr>
                <a:cxnSpLocks/>
              </p:cNvCxnSpPr>
              <p:nvPr/>
            </p:nvCxnSpPr>
            <p:spPr bwMode="auto">
              <a:xfrm flipH="1">
                <a:off x="8097044" y="3581132"/>
                <a:ext cx="625475" cy="677862"/>
              </a:xfrm>
              <a:prstGeom prst="straightConnector1">
                <a:avLst/>
              </a:prstGeom>
              <a:noFill/>
              <a:ln w="9525" algn="ctr">
                <a:solidFill>
                  <a:schemeClr val="tx1"/>
                </a:solidFill>
                <a:round/>
                <a:headEnd/>
                <a:tailEnd type="triangle" w="med" len="med"/>
              </a:ln>
            </p:spPr>
          </p:cxnSp>
          <p:sp>
            <p:nvSpPr>
              <p:cNvPr id="71" name="TextBox 35">
                <a:extLst>
                  <a:ext uri="{FF2B5EF4-FFF2-40B4-BE49-F238E27FC236}">
                    <a16:creationId xmlns:a16="http://schemas.microsoft.com/office/drawing/2014/main" id="{E7D336E5-420C-79F3-8048-070332355C8C}"/>
                  </a:ext>
                </a:extLst>
              </p:cNvPr>
              <p:cNvSpPr txBox="1"/>
              <p:nvPr/>
            </p:nvSpPr>
            <p:spPr>
              <a:xfrm>
                <a:off x="2948781" y="3814495"/>
                <a:ext cx="1800225" cy="502467"/>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500" b="1" dirty="0">
                    <a:latin typeface="+mj-lt"/>
                  </a:rPr>
                  <a:t>N = 130 </a:t>
                </a:r>
              </a:p>
            </p:txBody>
          </p:sp>
          <p:sp>
            <p:nvSpPr>
              <p:cNvPr id="72" name="TextBox 36">
                <a:extLst>
                  <a:ext uri="{FF2B5EF4-FFF2-40B4-BE49-F238E27FC236}">
                    <a16:creationId xmlns:a16="http://schemas.microsoft.com/office/drawing/2014/main" id="{88379E8E-7F8A-61ED-8112-18759FBC1E57}"/>
                  </a:ext>
                </a:extLst>
              </p:cNvPr>
              <p:cNvSpPr txBox="1"/>
              <p:nvPr/>
            </p:nvSpPr>
            <p:spPr>
              <a:xfrm>
                <a:off x="8158956" y="3771633"/>
                <a:ext cx="1798638" cy="50246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500" b="1" dirty="0">
                    <a:latin typeface="+mj-lt"/>
                  </a:rPr>
                  <a:t>N = 300 </a:t>
                </a:r>
              </a:p>
            </p:txBody>
          </p:sp>
          <p:sp>
            <p:nvSpPr>
              <p:cNvPr id="73" name="TextBox 37">
                <a:extLst>
                  <a:ext uri="{FF2B5EF4-FFF2-40B4-BE49-F238E27FC236}">
                    <a16:creationId xmlns:a16="http://schemas.microsoft.com/office/drawing/2014/main" id="{5D8DBAD5-A359-30EC-4818-04DB56BDEE66}"/>
                  </a:ext>
                </a:extLst>
              </p:cNvPr>
              <p:cNvSpPr txBox="1"/>
              <p:nvPr/>
            </p:nvSpPr>
            <p:spPr>
              <a:xfrm>
                <a:off x="2007394" y="4974956"/>
                <a:ext cx="3697829" cy="3947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050" dirty="0"/>
                  <a:t>Primary Endpoint: Overall Survival </a:t>
                </a:r>
              </a:p>
            </p:txBody>
          </p:sp>
          <p:sp>
            <p:nvSpPr>
              <p:cNvPr id="74" name="TextBox 38">
                <a:extLst>
                  <a:ext uri="{FF2B5EF4-FFF2-40B4-BE49-F238E27FC236}">
                    <a16:creationId xmlns:a16="http://schemas.microsoft.com/office/drawing/2014/main" id="{0C7BA8C7-C5B1-11CE-F1AB-24944B265792}"/>
                  </a:ext>
                </a:extLst>
              </p:cNvPr>
              <p:cNvSpPr txBox="1"/>
              <p:nvPr/>
            </p:nvSpPr>
            <p:spPr>
              <a:xfrm>
                <a:off x="7498555" y="5004843"/>
                <a:ext cx="3732151" cy="3947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050" dirty="0"/>
                  <a:t>Primary Endpoint: Overall Survival </a:t>
                </a:r>
              </a:p>
            </p:txBody>
          </p:sp>
        </p:grpSp>
      </p:grpSp>
    </p:spTree>
    <p:extLst>
      <p:ext uri="{BB962C8B-B14F-4D97-AF65-F5344CB8AC3E}">
        <p14:creationId xmlns:p14="http://schemas.microsoft.com/office/powerpoint/2010/main" val="17461111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53AC13-49AD-ADB0-C35F-4055B0B0025B}"/>
              </a:ext>
            </a:extLst>
          </p:cNvPr>
          <p:cNvSpPr>
            <a:spLocks noGrp="1"/>
          </p:cNvSpPr>
          <p:nvPr>
            <p:ph type="sldNum" sz="quarter" idx="12"/>
          </p:nvPr>
        </p:nvSpPr>
        <p:spPr/>
        <p:txBody>
          <a:bodyPr/>
          <a:lstStyle/>
          <a:p>
            <a:r>
              <a:rPr lang="en-US"/>
              <a:t>Slide: </a:t>
            </a:r>
            <a:fld id="{629637A9-119A-49DA-BD12-AAC58B377D80}" type="slidenum">
              <a:rPr lang="en-US" smtClean="0"/>
              <a:pPr/>
              <a:t>53</a:t>
            </a:fld>
            <a:endParaRPr lang="en-US" dirty="0"/>
          </a:p>
        </p:txBody>
      </p:sp>
      <p:sp>
        <p:nvSpPr>
          <p:cNvPr id="5" name="TextBox 4">
            <a:extLst>
              <a:ext uri="{FF2B5EF4-FFF2-40B4-BE49-F238E27FC236}">
                <a16:creationId xmlns:a16="http://schemas.microsoft.com/office/drawing/2014/main" id="{7AA6D25D-5123-6E5C-3A2C-EEA909D2748C}"/>
              </a:ext>
            </a:extLst>
          </p:cNvPr>
          <p:cNvSpPr txBox="1"/>
          <p:nvPr/>
        </p:nvSpPr>
        <p:spPr>
          <a:xfrm>
            <a:off x="3987800" y="2616200"/>
            <a:ext cx="5037469" cy="1631216"/>
          </a:xfrm>
          <a:prstGeom prst="rect">
            <a:avLst/>
          </a:prstGeom>
          <a:noFill/>
        </p:spPr>
        <p:txBody>
          <a:bodyPr wrap="none" rtlCol="0">
            <a:spAutoFit/>
          </a:bodyPr>
          <a:lstStyle/>
          <a:p>
            <a:r>
              <a:rPr lang="en-US" sz="2800" dirty="0"/>
              <a:t>Accrual Update October 16, 2022</a:t>
            </a:r>
          </a:p>
          <a:p>
            <a:pPr marL="285750" indent="-285750">
              <a:buFontTx/>
              <a:buChar char="-"/>
            </a:pPr>
            <a:r>
              <a:rPr lang="en-US" dirty="0"/>
              <a:t>43 Total</a:t>
            </a:r>
          </a:p>
          <a:p>
            <a:pPr marL="285750" indent="-285750">
              <a:buFontTx/>
              <a:buChar char="-"/>
            </a:pPr>
            <a:r>
              <a:rPr lang="en-US" dirty="0"/>
              <a:t>7 in the las 30 days</a:t>
            </a:r>
          </a:p>
          <a:p>
            <a:pPr marL="285750" indent="-285750">
              <a:buFontTx/>
              <a:buChar char="-"/>
            </a:pPr>
            <a:r>
              <a:rPr lang="en-US" dirty="0"/>
              <a:t>5 to Primary Resistance Cohort</a:t>
            </a:r>
          </a:p>
          <a:p>
            <a:endParaRPr lang="en-US" dirty="0"/>
          </a:p>
        </p:txBody>
      </p:sp>
    </p:spTree>
    <p:extLst>
      <p:ext uri="{BB962C8B-B14F-4D97-AF65-F5344CB8AC3E}">
        <p14:creationId xmlns:p14="http://schemas.microsoft.com/office/powerpoint/2010/main" val="41501703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8F4D-16DC-4105-BC5F-7688227CAD57}"/>
              </a:ext>
            </a:extLst>
          </p:cNvPr>
          <p:cNvSpPr>
            <a:spLocks noGrp="1"/>
          </p:cNvSpPr>
          <p:nvPr>
            <p:ph type="title"/>
          </p:nvPr>
        </p:nvSpPr>
        <p:spPr/>
        <p:txBody>
          <a:bodyPr/>
          <a:lstStyle/>
          <a:p>
            <a:r>
              <a:rPr lang="en-US" dirty="0"/>
              <a:t>S1800D Contacts</a:t>
            </a:r>
          </a:p>
        </p:txBody>
      </p:sp>
      <p:sp>
        <p:nvSpPr>
          <p:cNvPr id="6" name="Content Placeholder 2">
            <a:extLst>
              <a:ext uri="{FF2B5EF4-FFF2-40B4-BE49-F238E27FC236}">
                <a16:creationId xmlns:a16="http://schemas.microsoft.com/office/drawing/2014/main" id="{1089EFE8-30B7-4AD9-8541-B83A79B259A6}"/>
              </a:ext>
            </a:extLst>
          </p:cNvPr>
          <p:cNvSpPr txBox="1">
            <a:spLocks/>
          </p:cNvSpPr>
          <p:nvPr/>
        </p:nvSpPr>
        <p:spPr>
          <a:xfrm>
            <a:off x="599090" y="1845735"/>
            <a:ext cx="5183700" cy="4023360"/>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Study Chairs:</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Dr. John Wrangle (SWOG)</a:t>
            </a:r>
          </a:p>
          <a:p>
            <a:pPr marL="384048" marR="0" lvl="1" indent="-18288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Medical University of South Carolina</a:t>
            </a:r>
          </a:p>
          <a:p>
            <a:pPr marL="384048" marR="0" lvl="1" indent="-18288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Char char="−"/>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Dr. Hatim Husain (SWOG)</a:t>
            </a:r>
          </a:p>
          <a:p>
            <a:pPr marL="384048" marR="0" lvl="1" indent="-18288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University of California San Diego</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7" name="Content Placeholder 4">
            <a:extLst>
              <a:ext uri="{FF2B5EF4-FFF2-40B4-BE49-F238E27FC236}">
                <a16:creationId xmlns:a16="http://schemas.microsoft.com/office/drawing/2014/main" id="{78376B48-1528-49C8-8558-3419187649AF}"/>
              </a:ext>
            </a:extLst>
          </p:cNvPr>
          <p:cNvSpPr txBox="1">
            <a:spLocks/>
          </p:cNvSpPr>
          <p:nvPr/>
        </p:nvSpPr>
        <p:spPr>
          <a:xfrm>
            <a:off x="6841066" y="1845735"/>
            <a:ext cx="4832125" cy="4023360"/>
          </a:xfrm>
          <a:prstGeom prst="rect">
            <a:avLst/>
          </a:prstGeom>
        </p:spPr>
        <p:txBody>
          <a:bodyPr>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Questions: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Medical Questions for Study Chairs: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2">
                  <a:extLst>
                    <a:ext uri="{A12FA001-AC4F-418D-AE19-62706E023703}">
                      <ahyp:hlinkClr xmlns:ahyp="http://schemas.microsoft.com/office/drawing/2018/hyperlinkcolor" val="tx"/>
                    </a:ext>
                  </a:extLst>
                </a:hlinkClick>
              </a:rPr>
              <a:t>S1800DMedicalQuery@swog.org</a:t>
            </a:r>
            <a:r>
              <a:rPr kumimoji="0" lang="en-US" sz="2400" b="0" i="0" u="none" strike="noStrike" kern="1200" cap="none" spc="0" normalizeH="0" baseline="0" noProof="0" dirty="0">
                <a:ln>
                  <a:noFill/>
                </a:ln>
                <a:solidFill>
                  <a:srgbClr val="0070C0"/>
                </a:solidFill>
                <a:effectLst/>
                <a:uLnTx/>
                <a:uFillTx/>
                <a:latin typeface="Calibri"/>
                <a:ea typeface="+mn-ea"/>
                <a:cs typeface="+mn-cs"/>
              </a:rPr>
              <a:t>   </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Eligibility/Specimen/Data Submissions: </a:t>
            </a: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LUNGMAPquestion@crab.org</a:t>
            </a:r>
            <a:endParaRPr kumimoji="0" lang="en-US" sz="24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General Protocol/Regulatory:       </a:t>
            </a:r>
            <a:r>
              <a:rPr lang="en-US" sz="2400" dirty="0">
                <a:solidFill>
                  <a:srgbClr val="0070C0"/>
                </a:solidFill>
                <a:latin typeface="Calibri"/>
                <a:hlinkClick r:id="rId4">
                  <a:extLst>
                    <a:ext uri="{A12FA001-AC4F-418D-AE19-62706E023703}">
                      <ahyp:hlinkClr xmlns:ahyp="http://schemas.microsoft.com/office/drawing/2018/hyperlinkcolor" val="tx"/>
                    </a:ext>
                  </a:extLst>
                </a:hlinkClick>
              </a:rPr>
              <a:t>lgildner@swog.org</a:t>
            </a:r>
            <a:r>
              <a:rPr lang="en-US" sz="2400" dirty="0">
                <a:solidFill>
                  <a:srgbClr val="0070C0"/>
                </a:solidFill>
                <a:latin typeface="Calibri"/>
              </a:rPr>
              <a:t> </a:t>
            </a:r>
          </a:p>
          <a:p>
            <a:pPr marL="285750" marR="0" lvl="0" indent="-28575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Char char="o"/>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26934571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a:xfrm>
            <a:off x="580289" y="261742"/>
            <a:ext cx="11031419" cy="3566160"/>
          </a:xfrm>
        </p:spPr>
        <p:txBody>
          <a:bodyPr>
            <a:normAutofit/>
          </a:bodyPr>
          <a:lstStyle/>
          <a:p>
            <a:r>
              <a:rPr lang="en-US" dirty="0"/>
              <a:t>S1900E</a:t>
            </a:r>
            <a:br>
              <a:rPr lang="en-US" dirty="0"/>
            </a:br>
            <a:br>
              <a:rPr lang="en-US" sz="2400" dirty="0">
                <a:solidFill>
                  <a:prstClr val="black">
                    <a:lumMod val="85000"/>
                    <a:lumOff val="15000"/>
                  </a:prstClr>
                </a:solidFill>
              </a:rPr>
            </a:br>
            <a:r>
              <a:rPr lang="en-US" sz="2400" dirty="0">
                <a:solidFill>
                  <a:schemeClr val="tx2">
                    <a:lumMod val="50000"/>
                  </a:schemeClr>
                </a:solidFill>
              </a:rPr>
              <a:t>A Phase II Study Of </a:t>
            </a:r>
            <a:r>
              <a:rPr lang="en-US" sz="2400" dirty="0" err="1">
                <a:solidFill>
                  <a:schemeClr val="tx2">
                    <a:lumMod val="50000"/>
                  </a:schemeClr>
                </a:solidFill>
              </a:rPr>
              <a:t>Sotorasib</a:t>
            </a:r>
            <a:r>
              <a:rPr lang="en-US" sz="2400" dirty="0">
                <a:solidFill>
                  <a:schemeClr val="tx2">
                    <a:lumMod val="50000"/>
                  </a:schemeClr>
                </a:solidFill>
              </a:rPr>
              <a:t> (AMG 510) In Participants With Previously Treated Stage IV Or Recurrent KRAS G12C Mutated Non-squamous Non-small Cell Lung Cancer (ECOG-ACRIN Lung-MAP Sub-study)</a:t>
            </a:r>
            <a:br>
              <a:rPr lang="en-US" sz="2400" dirty="0">
                <a:solidFill>
                  <a:schemeClr val="tx2">
                    <a:lumMod val="50000"/>
                  </a:schemeClr>
                </a:solidFill>
              </a:rPr>
            </a:br>
            <a:endParaRPr lang="en-US" sz="2200" dirty="0">
              <a:highlight>
                <a:srgbClr val="FFFF00"/>
              </a:highlight>
            </a:endParaRPr>
          </a:p>
        </p:txBody>
      </p:sp>
      <p:sp>
        <p:nvSpPr>
          <p:cNvPr id="6" name="Subtitle 5">
            <a:extLst>
              <a:ext uri="{FF2B5EF4-FFF2-40B4-BE49-F238E27FC236}">
                <a16:creationId xmlns:a16="http://schemas.microsoft.com/office/drawing/2014/main" id="{B11E666B-051F-42B2-9914-9D8157EA6C19}"/>
              </a:ext>
            </a:extLst>
          </p:cNvPr>
          <p:cNvSpPr>
            <a:spLocks noGrp="1"/>
          </p:cNvSpPr>
          <p:nvPr>
            <p:ph type="subTitle" idx="1"/>
          </p:nvPr>
        </p:nvSpPr>
        <p:spPr>
          <a:xfrm>
            <a:off x="575894" y="3680875"/>
            <a:ext cx="11139855" cy="810189"/>
          </a:xfrm>
        </p:spPr>
        <p:txBody>
          <a:bodyPr numCol="3">
            <a:noAutofit/>
          </a:bodyPr>
          <a:lstStyle/>
          <a:p>
            <a:pPr>
              <a:spcBef>
                <a:spcPts val="600"/>
              </a:spcBef>
              <a:spcAft>
                <a:spcPts val="0"/>
              </a:spcAft>
            </a:pPr>
            <a:r>
              <a:rPr lang="en-US" sz="2000" b="1" cap="none" dirty="0">
                <a:solidFill>
                  <a:schemeClr val="tx1">
                    <a:lumMod val="85000"/>
                    <a:lumOff val="15000"/>
                  </a:schemeClr>
                </a:solidFill>
              </a:rPr>
              <a:t>Sukhmani K. Padda, MD </a:t>
            </a:r>
          </a:p>
          <a:p>
            <a:pPr>
              <a:spcBef>
                <a:spcPts val="600"/>
              </a:spcBef>
              <a:spcAft>
                <a:spcPts val="0"/>
              </a:spcAft>
            </a:pPr>
            <a:r>
              <a:rPr lang="en-US" sz="1800" cap="none" dirty="0">
                <a:solidFill>
                  <a:schemeClr val="tx1">
                    <a:lumMod val="85000"/>
                    <a:lumOff val="15000"/>
                  </a:schemeClr>
                </a:solidFill>
              </a:rPr>
              <a:t>Study Chair (ECOG-ACRIN)</a:t>
            </a:r>
            <a:endParaRPr lang="en-US" sz="500" cap="none" dirty="0">
              <a:solidFill>
                <a:schemeClr val="tx1">
                  <a:lumMod val="85000"/>
                  <a:lumOff val="15000"/>
                </a:schemeClr>
              </a:solidFill>
            </a:endParaRPr>
          </a:p>
          <a:p>
            <a:pPr>
              <a:spcBef>
                <a:spcPts val="600"/>
              </a:spcBef>
              <a:spcAft>
                <a:spcPts val="0"/>
              </a:spcAft>
            </a:pPr>
            <a:r>
              <a:rPr lang="en-US" sz="2000" b="1" cap="none" dirty="0">
                <a:solidFill>
                  <a:schemeClr val="tx1">
                    <a:lumMod val="85000"/>
                    <a:lumOff val="15000"/>
                  </a:schemeClr>
                </a:solidFill>
              </a:rPr>
              <a:t>David Gerber, MD </a:t>
            </a:r>
          </a:p>
          <a:p>
            <a:pPr>
              <a:spcBef>
                <a:spcPts val="600"/>
              </a:spcBef>
              <a:spcAft>
                <a:spcPts val="0"/>
              </a:spcAft>
            </a:pPr>
            <a:r>
              <a:rPr lang="en-US" sz="1800" cap="none" dirty="0">
                <a:solidFill>
                  <a:schemeClr val="tx1">
                    <a:lumMod val="85000"/>
                    <a:lumOff val="15000"/>
                  </a:schemeClr>
                </a:solidFill>
              </a:rPr>
              <a:t>Study Co-chair (ECOG-ACRIN)</a:t>
            </a:r>
          </a:p>
        </p:txBody>
      </p:sp>
      <p:sp>
        <p:nvSpPr>
          <p:cNvPr id="3" name="Slide Number Placeholder 2">
            <a:extLst>
              <a:ext uri="{FF2B5EF4-FFF2-40B4-BE49-F238E27FC236}">
                <a16:creationId xmlns:a16="http://schemas.microsoft.com/office/drawing/2014/main" id="{B30E7EE1-1697-4BD9-8585-B0B645C600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7FCDA037-B3EB-79AE-3FF9-102C68DD0C44}"/>
              </a:ext>
            </a:extLst>
          </p:cNvPr>
          <p:cNvSpPr txBox="1"/>
          <p:nvPr/>
        </p:nvSpPr>
        <p:spPr>
          <a:xfrm>
            <a:off x="575894" y="4603701"/>
            <a:ext cx="11139855" cy="926933"/>
          </a:xfrm>
          <a:prstGeom prst="rect">
            <a:avLst/>
          </a:prstGeom>
          <a:noFill/>
        </p:spPr>
        <p:txBody>
          <a:bodyPr wrap="square" numCol="3" rtlCol="0">
            <a:noAutofit/>
          </a:bodyPr>
          <a:lstStyle/>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de-DE"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Julie R. Brahmer, MD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 Committee Chair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a:t>
            </a:r>
            <a:r>
              <a:rPr lang="en-US" sz="1600" spc="200" dirty="0">
                <a:solidFill>
                  <a:prstClr val="black">
                    <a:lumMod val="85000"/>
                    <a:lumOff val="15000"/>
                  </a:prstClr>
                </a:solidFill>
                <a:latin typeface="Calibri Light"/>
              </a:rPr>
              <a:t>ECOG-ACRIN</a:t>
            </a: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Joel Neal, MD, PhD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LUNGMAP Study Champion Lead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(ECOG-ACRIN)</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Mary Redman, PhD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Lead Statistician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(SWOG)</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7510335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BBEC8F3-4753-41C7-899C-C7207DE938E5}"/>
              </a:ext>
            </a:extLst>
          </p:cNvPr>
          <p:cNvSpPr>
            <a:spLocks noGrp="1"/>
          </p:cNvSpPr>
          <p:nvPr>
            <p:ph type="title"/>
          </p:nvPr>
        </p:nvSpPr>
        <p:spPr>
          <a:xfrm>
            <a:off x="60959" y="-581286"/>
            <a:ext cx="12192000" cy="1325563"/>
          </a:xfrm>
        </p:spPr>
        <p:txBody>
          <a:bodyPr>
            <a:normAutofit/>
          </a:bodyPr>
          <a:lstStyle/>
          <a:p>
            <a:r>
              <a:rPr lang="en-US" sz="4000" dirty="0" err="1">
                <a:solidFill>
                  <a:schemeClr val="tx1"/>
                </a:solidFill>
              </a:rPr>
              <a:t>Sotorasib</a:t>
            </a:r>
            <a:r>
              <a:rPr lang="en-US" sz="4000" dirty="0">
                <a:solidFill>
                  <a:schemeClr val="tx1"/>
                </a:solidFill>
              </a:rPr>
              <a:t> efficacy across </a:t>
            </a:r>
            <a:r>
              <a:rPr lang="en-US" sz="4000" i="1" dirty="0">
                <a:solidFill>
                  <a:schemeClr val="tx1"/>
                </a:solidFill>
              </a:rPr>
              <a:t>KRAS </a:t>
            </a:r>
            <a:r>
              <a:rPr lang="en-US" sz="4000" dirty="0">
                <a:solidFill>
                  <a:schemeClr val="tx1"/>
                </a:solidFill>
              </a:rPr>
              <a:t>G12C co-mutation subsets</a:t>
            </a:r>
          </a:p>
        </p:txBody>
      </p:sp>
      <p:pic>
        <p:nvPicPr>
          <p:cNvPr id="8" name="Picture 2">
            <a:extLst>
              <a:ext uri="{FF2B5EF4-FFF2-40B4-BE49-F238E27FC236}">
                <a16:creationId xmlns:a16="http://schemas.microsoft.com/office/drawing/2014/main" id="{D139F22E-7D6C-4942-8CFA-0F4AFA562D3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009" t="18871" b="24217"/>
          <a:stretch/>
        </p:blipFill>
        <p:spPr bwMode="auto">
          <a:xfrm>
            <a:off x="7339105" y="4038422"/>
            <a:ext cx="4096436" cy="2571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5958D605-CFA8-4769-896B-57EF306BCC7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294" r="52477" b="22469"/>
          <a:stretch/>
        </p:blipFill>
        <p:spPr bwMode="auto">
          <a:xfrm>
            <a:off x="6949434" y="638172"/>
            <a:ext cx="4646745" cy="336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38813B58-6CDD-4797-AED0-1FB8BA00924F}"/>
              </a:ext>
            </a:extLst>
          </p:cNvPr>
          <p:cNvSpPr/>
          <p:nvPr/>
        </p:nvSpPr>
        <p:spPr>
          <a:xfrm>
            <a:off x="8455936" y="1300954"/>
            <a:ext cx="741822" cy="26518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Shape 1">
            <a:extLst>
              <a:ext uri="{FF2B5EF4-FFF2-40B4-BE49-F238E27FC236}">
                <a16:creationId xmlns:a16="http://schemas.microsoft.com/office/drawing/2014/main" id="{D0F5A510-BE29-4EF6-B95C-8278C19DB240}"/>
              </a:ext>
            </a:extLst>
          </p:cNvPr>
          <p:cNvSpPr txBox="1"/>
          <p:nvPr/>
        </p:nvSpPr>
        <p:spPr>
          <a:xfrm>
            <a:off x="8502538" y="6642339"/>
            <a:ext cx="7020000" cy="164212"/>
          </a:xfrm>
          <a:prstGeom prst="rect">
            <a:avLst/>
          </a:prstGeom>
          <a:noFill/>
          <a:ln>
            <a:noFill/>
          </a:ln>
        </p:spPr>
        <p:txBody>
          <a:bodyPr lIns="0" tIns="0" rIns="0" bIns="0" anchor="ctr">
            <a:spAutoFit/>
          </a:bodyPr>
          <a:lstStyle/>
          <a:p>
            <a:pPr marL="0" marR="0" lvl="0" indent="0" algn="l" defTabSz="914400" rtl="0" eaLnBrk="1" fontAlgn="auto" latinLnBrk="0" hangingPunct="1">
              <a:lnSpc>
                <a:spcPct val="97000"/>
              </a:lnSpc>
              <a:spcBef>
                <a:spcPts val="0"/>
              </a:spcBef>
              <a:spcAft>
                <a:spcPts val="0"/>
              </a:spcAft>
              <a:buClrTx/>
              <a:buSzTx/>
              <a:buFontTx/>
              <a:buNone/>
              <a:tabLst/>
              <a:defRPr/>
            </a:pPr>
            <a:r>
              <a:rPr kumimoji="0" lang="en-US" sz="1100" b="0" i="0" u="none" strike="noStrike" kern="1200" cap="none" spc="-1" normalizeH="0" baseline="0" noProof="0" dirty="0">
                <a:ln>
                  <a:noFill/>
                </a:ln>
                <a:solidFill>
                  <a:prstClr val="black"/>
                </a:solidFill>
                <a:effectLst/>
                <a:uLnTx/>
                <a:uFillTx/>
                <a:latin typeface="Calibri"/>
                <a:ea typeface="Arial Unicode MS"/>
                <a:cs typeface="+mn-cs"/>
              </a:rPr>
              <a:t>F </a:t>
            </a:r>
            <a:r>
              <a:rPr kumimoji="0" lang="en-US" sz="1100" b="0" i="0" u="none" strike="noStrike" kern="1200" cap="none" spc="-1" normalizeH="0" baseline="0" noProof="0" dirty="0" err="1">
                <a:ln>
                  <a:noFill/>
                </a:ln>
                <a:solidFill>
                  <a:prstClr val="black"/>
                </a:solidFill>
                <a:effectLst/>
                <a:uLnTx/>
                <a:uFillTx/>
                <a:latin typeface="Calibri"/>
                <a:ea typeface="Arial Unicode MS"/>
                <a:cs typeface="+mn-cs"/>
              </a:rPr>
              <a:t>Skoulidis</a:t>
            </a:r>
            <a:r>
              <a:rPr kumimoji="0" lang="en-US" sz="1100" b="0" i="0" u="none" strike="noStrike" kern="1200" cap="none" spc="-1" normalizeH="0" baseline="0" noProof="0" dirty="0">
                <a:ln>
                  <a:noFill/>
                </a:ln>
                <a:solidFill>
                  <a:prstClr val="black"/>
                </a:solidFill>
                <a:effectLst/>
                <a:uLnTx/>
                <a:uFillTx/>
                <a:latin typeface="Calibri"/>
                <a:ea typeface="Arial Unicode MS"/>
                <a:cs typeface="+mn-cs"/>
              </a:rPr>
              <a:t> et al. ASCO 2021. N </a:t>
            </a:r>
            <a:r>
              <a:rPr kumimoji="0" lang="en-US" sz="1100" b="0" i="0" u="none" strike="noStrike" kern="1200" cap="none" spc="-1" normalizeH="0" baseline="0" noProof="0" dirty="0" err="1">
                <a:ln>
                  <a:noFill/>
                </a:ln>
                <a:solidFill>
                  <a:prstClr val="black"/>
                </a:solidFill>
                <a:effectLst/>
                <a:uLnTx/>
                <a:uFillTx/>
                <a:latin typeface="Calibri"/>
                <a:ea typeface="Arial Unicode MS"/>
                <a:cs typeface="+mn-cs"/>
              </a:rPr>
              <a:t>Engl</a:t>
            </a:r>
            <a:r>
              <a:rPr kumimoji="0" lang="en-US" sz="1100" b="0" i="0" u="none" strike="noStrike" kern="1200" cap="none" spc="-1" normalizeH="0" baseline="0" noProof="0" dirty="0">
                <a:ln>
                  <a:noFill/>
                </a:ln>
                <a:solidFill>
                  <a:prstClr val="black"/>
                </a:solidFill>
                <a:effectLst/>
                <a:uLnTx/>
                <a:uFillTx/>
                <a:latin typeface="Calibri"/>
                <a:ea typeface="Arial Unicode MS"/>
                <a:cs typeface="+mn-cs"/>
              </a:rPr>
              <a:t> J Med 2021;384:2371-2381.</a:t>
            </a:r>
            <a:endParaRPr kumimoji="0" lang="en-US" sz="1100" b="0" i="0" u="none" strike="noStrike" kern="1200" cap="none" spc="-1"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76173E3A-857F-4B14-A182-DDA4AF991871}"/>
              </a:ext>
            </a:extLst>
          </p:cNvPr>
          <p:cNvPicPr>
            <a:picLocks noChangeAspect="1"/>
          </p:cNvPicPr>
          <p:nvPr/>
        </p:nvPicPr>
        <p:blipFill>
          <a:blip r:embed="rId5"/>
          <a:stretch>
            <a:fillRect/>
          </a:stretch>
        </p:blipFill>
        <p:spPr>
          <a:xfrm>
            <a:off x="418397" y="1880297"/>
            <a:ext cx="5151690" cy="4534385"/>
          </a:xfrm>
          <a:prstGeom prst="rect">
            <a:avLst/>
          </a:prstGeom>
        </p:spPr>
      </p:pic>
      <p:sp>
        <p:nvSpPr>
          <p:cNvPr id="14" name="TextBox 13">
            <a:extLst>
              <a:ext uri="{FF2B5EF4-FFF2-40B4-BE49-F238E27FC236}">
                <a16:creationId xmlns:a16="http://schemas.microsoft.com/office/drawing/2014/main" id="{CA4AA52A-A0F4-4851-89BC-5C766CB12E19}"/>
              </a:ext>
            </a:extLst>
          </p:cNvPr>
          <p:cNvSpPr txBox="1"/>
          <p:nvPr/>
        </p:nvSpPr>
        <p:spPr>
          <a:xfrm>
            <a:off x="595821" y="956967"/>
            <a:ext cx="48747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FDA accelerated approval May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CodeBreaK</a:t>
            </a:r>
            <a:r>
              <a:rPr kumimoji="0" lang="en-US" sz="1800" b="1" i="0" u="none" strike="noStrike" kern="1200" cap="none" spc="0" normalizeH="0" baseline="0" noProof="0" dirty="0">
                <a:ln>
                  <a:noFill/>
                </a:ln>
                <a:solidFill>
                  <a:prstClr val="black"/>
                </a:solidFill>
                <a:effectLst/>
                <a:uLnTx/>
                <a:uFillTx/>
                <a:latin typeface="Calibri"/>
                <a:ea typeface="+mn-ea"/>
                <a:cs typeface="+mn-cs"/>
              </a:rPr>
              <a:t> 100 (n=126)</a:t>
            </a:r>
            <a:r>
              <a:rPr kumimoji="0" lang="en-US" sz="1800" b="0" i="0" u="none" strike="noStrike" kern="1200" cap="none" spc="0" normalizeH="0" baseline="0" noProof="0" dirty="0">
                <a:ln>
                  <a:noFill/>
                </a:ln>
                <a:solidFill>
                  <a:prstClr val="black"/>
                </a:solidFill>
                <a:effectLst/>
                <a:uLnTx/>
                <a:uFillTx/>
                <a:latin typeface="Calibri"/>
                <a:ea typeface="+mn-ea"/>
                <a:cs typeface="+mn-cs"/>
              </a:rPr>
              <a:t>: ORR 37.1%, DCR 80.6%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mDOR</a:t>
            </a:r>
            <a:r>
              <a:rPr kumimoji="0" lang="en-US" sz="1800" b="0" i="0" u="none" strike="noStrike" kern="1200" cap="none" spc="0" normalizeH="0" baseline="0" noProof="0" dirty="0">
                <a:ln>
                  <a:noFill/>
                </a:ln>
                <a:solidFill>
                  <a:prstClr val="black"/>
                </a:solidFill>
                <a:effectLst/>
                <a:uLnTx/>
                <a:uFillTx/>
                <a:latin typeface="Calibri"/>
                <a:ea typeface="+mn-ea"/>
                <a:cs typeface="+mn-cs"/>
              </a:rPr>
              <a:t> 11.1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mo</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mPFS</a:t>
            </a:r>
            <a:r>
              <a:rPr kumimoji="0" lang="en-US" sz="1800" b="0" i="0" u="none" strike="noStrike" kern="1200" cap="none" spc="0" normalizeH="0" baseline="0" noProof="0" dirty="0">
                <a:ln>
                  <a:noFill/>
                </a:ln>
                <a:solidFill>
                  <a:prstClr val="black"/>
                </a:solidFill>
                <a:effectLst/>
                <a:uLnTx/>
                <a:uFillTx/>
                <a:latin typeface="Calibri"/>
                <a:ea typeface="+mn-ea"/>
                <a:cs typeface="+mn-cs"/>
              </a:rPr>
              <a:t> 6.8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mo</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mOS</a:t>
            </a:r>
            <a:r>
              <a:rPr kumimoji="0" lang="en-US" sz="1800" b="0" i="0" u="none" strike="noStrike" kern="1200" cap="none" spc="0" normalizeH="0" baseline="0" noProof="0" dirty="0">
                <a:ln>
                  <a:noFill/>
                </a:ln>
                <a:solidFill>
                  <a:prstClr val="black"/>
                </a:solidFill>
                <a:effectLst/>
                <a:uLnTx/>
                <a:uFillTx/>
                <a:latin typeface="Calibri"/>
                <a:ea typeface="+mn-ea"/>
                <a:cs typeface="+mn-cs"/>
              </a:rPr>
              <a:t> 12.5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mo</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6043292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92528-B99C-4570-A464-F35F71B9CB0F}"/>
              </a:ext>
            </a:extLst>
          </p:cNvPr>
          <p:cNvSpPr>
            <a:spLocks noGrp="1"/>
          </p:cNvSpPr>
          <p:nvPr>
            <p:ph type="title"/>
          </p:nvPr>
        </p:nvSpPr>
        <p:spPr>
          <a:xfrm>
            <a:off x="-84221" y="-224166"/>
            <a:ext cx="12609095" cy="1325563"/>
          </a:xfrm>
        </p:spPr>
        <p:txBody>
          <a:bodyPr>
            <a:normAutofit/>
          </a:bodyPr>
          <a:lstStyle/>
          <a:p>
            <a:pPr algn="ctr"/>
            <a:r>
              <a:rPr lang="en-US" sz="3600" dirty="0" err="1"/>
              <a:t>CodeBreaK</a:t>
            </a:r>
            <a:r>
              <a:rPr lang="en-US" sz="3600" dirty="0"/>
              <a:t> 200 RP3 Study </a:t>
            </a:r>
            <a:r>
              <a:rPr lang="en-US" sz="3600" dirty="0" err="1"/>
              <a:t>Sotorasib</a:t>
            </a:r>
            <a:r>
              <a:rPr lang="en-US" sz="3600" dirty="0"/>
              <a:t> vs. Docetaxel </a:t>
            </a:r>
            <a:br>
              <a:rPr lang="en-US" sz="3600" dirty="0"/>
            </a:br>
            <a:r>
              <a:rPr lang="en-US" sz="3600" dirty="0"/>
              <a:t>Previously Treated </a:t>
            </a:r>
            <a:r>
              <a:rPr lang="en-US" sz="3600" i="1" dirty="0"/>
              <a:t>KRAS</a:t>
            </a:r>
            <a:r>
              <a:rPr lang="en-US" sz="3600" dirty="0"/>
              <a:t> G12C NSCLC</a:t>
            </a:r>
          </a:p>
        </p:txBody>
      </p:sp>
      <p:pic>
        <p:nvPicPr>
          <p:cNvPr id="4" name="Picture 3">
            <a:extLst>
              <a:ext uri="{FF2B5EF4-FFF2-40B4-BE49-F238E27FC236}">
                <a16:creationId xmlns:a16="http://schemas.microsoft.com/office/drawing/2014/main" id="{AEB891D4-489E-4A7C-9DD9-846C6A5E8919}"/>
              </a:ext>
            </a:extLst>
          </p:cNvPr>
          <p:cNvPicPr>
            <a:picLocks noChangeAspect="1"/>
          </p:cNvPicPr>
          <p:nvPr/>
        </p:nvPicPr>
        <p:blipFill>
          <a:blip r:embed="rId3"/>
          <a:stretch>
            <a:fillRect/>
          </a:stretch>
        </p:blipFill>
        <p:spPr>
          <a:xfrm>
            <a:off x="578244" y="1293902"/>
            <a:ext cx="10651046" cy="4032921"/>
          </a:xfrm>
          <a:prstGeom prst="rect">
            <a:avLst/>
          </a:prstGeom>
        </p:spPr>
      </p:pic>
      <p:sp>
        <p:nvSpPr>
          <p:cNvPr id="5" name="Rectangle 4">
            <a:extLst>
              <a:ext uri="{FF2B5EF4-FFF2-40B4-BE49-F238E27FC236}">
                <a16:creationId xmlns:a16="http://schemas.microsoft.com/office/drawing/2014/main" id="{AB87E3F4-E621-4997-95B2-647C739CB8BA}"/>
              </a:ext>
            </a:extLst>
          </p:cNvPr>
          <p:cNvSpPr/>
          <p:nvPr/>
        </p:nvSpPr>
        <p:spPr>
          <a:xfrm>
            <a:off x="220371" y="1094874"/>
            <a:ext cx="11595391" cy="267755"/>
          </a:xfrm>
          <a:prstGeom prst="rect">
            <a:avLst/>
          </a:prstGeom>
          <a:solidFill>
            <a:srgbClr val="0070C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PRIMARY ENDPOINT: PFS by BICR</a:t>
            </a:r>
          </a:p>
        </p:txBody>
      </p:sp>
      <p:sp>
        <p:nvSpPr>
          <p:cNvPr id="17" name="TextBox 16">
            <a:extLst>
              <a:ext uri="{FF2B5EF4-FFF2-40B4-BE49-F238E27FC236}">
                <a16:creationId xmlns:a16="http://schemas.microsoft.com/office/drawing/2014/main" id="{3A25FC5D-03CC-416C-B75C-636C56341F40}"/>
              </a:ext>
            </a:extLst>
          </p:cNvPr>
          <p:cNvSpPr txBox="1"/>
          <p:nvPr/>
        </p:nvSpPr>
        <p:spPr>
          <a:xfrm>
            <a:off x="9762617" y="6550223"/>
            <a:ext cx="194636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Johnson ML et al. ESMO 2022. </a:t>
            </a:r>
          </a:p>
        </p:txBody>
      </p:sp>
      <p:sp>
        <p:nvSpPr>
          <p:cNvPr id="21" name="TextBox 20">
            <a:extLst>
              <a:ext uri="{FF2B5EF4-FFF2-40B4-BE49-F238E27FC236}">
                <a16:creationId xmlns:a16="http://schemas.microsoft.com/office/drawing/2014/main" id="{F8008CD8-47AB-47EB-9E18-218AAE243699}"/>
              </a:ext>
            </a:extLst>
          </p:cNvPr>
          <p:cNvSpPr txBox="1"/>
          <p:nvPr/>
        </p:nvSpPr>
        <p:spPr>
          <a:xfrm>
            <a:off x="8924819" y="2594338"/>
            <a:ext cx="254127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ORR 28.1% vs. 13.2%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DCR 82.5% vs. 60.3%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a:ea typeface="+mn-ea"/>
                <a:cs typeface="+mn-cs"/>
              </a:rPr>
              <a:t>mDOR</a:t>
            </a:r>
            <a:r>
              <a:rPr kumimoji="0" lang="en-US" sz="1600" b="1" i="0" u="none" strike="noStrike" kern="1200" cap="none" spc="0" normalizeH="0" baseline="0" noProof="0" dirty="0">
                <a:ln>
                  <a:noFill/>
                </a:ln>
                <a:solidFill>
                  <a:prstClr val="black"/>
                </a:solidFill>
                <a:effectLst/>
                <a:uLnTx/>
                <a:uFillTx/>
                <a:latin typeface="Calibri"/>
                <a:ea typeface="+mn-ea"/>
                <a:cs typeface="+mn-cs"/>
              </a:rPr>
              <a:t> 8.6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mo</a:t>
            </a:r>
            <a:r>
              <a:rPr kumimoji="0" lang="en-US" sz="1600" b="1" i="0" u="none" strike="noStrike" kern="1200" cap="none" spc="0" normalizeH="0" baseline="0" noProof="0" dirty="0">
                <a:ln>
                  <a:noFill/>
                </a:ln>
                <a:solidFill>
                  <a:prstClr val="black"/>
                </a:solidFill>
                <a:effectLst/>
                <a:uLnTx/>
                <a:uFillTx/>
                <a:latin typeface="Calibri"/>
                <a:ea typeface="+mn-ea"/>
                <a:cs typeface="+mn-cs"/>
              </a:rPr>
              <a:t> vs. 6.8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mo</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86FABEA7-4517-4636-844C-6763BA4A5219}"/>
              </a:ext>
            </a:extLst>
          </p:cNvPr>
          <p:cNvSpPr/>
          <p:nvPr/>
        </p:nvSpPr>
        <p:spPr>
          <a:xfrm>
            <a:off x="578244" y="5440151"/>
            <a:ext cx="5243367" cy="133867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No difference in OS </a:t>
            </a:r>
            <a:r>
              <a:rPr kumimoji="0" lang="en-US" sz="2000" b="1" i="0" u="none" strike="noStrike" kern="1200" cap="none" spc="0" normalizeH="0" baseline="0" noProof="0" dirty="0" err="1">
                <a:ln>
                  <a:noFill/>
                </a:ln>
                <a:solidFill>
                  <a:prstClr val="white"/>
                </a:solidFill>
                <a:effectLst/>
                <a:uLnTx/>
                <a:uFillTx/>
                <a:latin typeface="Calibri"/>
                <a:ea typeface="+mn-ea"/>
                <a:cs typeface="+mn-cs"/>
              </a:rPr>
              <a:t>sotorasib</a:t>
            </a:r>
            <a:r>
              <a:rPr kumimoji="0" lang="en-US" sz="2000" b="1" i="0" u="none" strike="noStrike" kern="1200" cap="none" spc="0" normalizeH="0" baseline="0" noProof="0" dirty="0">
                <a:ln>
                  <a:noFill/>
                </a:ln>
                <a:solidFill>
                  <a:prstClr val="white"/>
                </a:solidFill>
                <a:effectLst/>
                <a:uLnTx/>
                <a:uFillTx/>
                <a:latin typeface="Calibri"/>
                <a:ea typeface="+mn-ea"/>
                <a:cs typeface="+mn-cs"/>
              </a:rPr>
              <a:t> vs. docetaxel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 HR 1.01 (95% CI 0.77-1.33); P=0.53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Median 10.6 </a:t>
            </a:r>
            <a:r>
              <a:rPr kumimoji="0" lang="en-US" sz="2000" b="0" i="0" u="none" strike="noStrike" kern="1200" cap="none" spc="0" normalizeH="0" baseline="0" noProof="0" dirty="0" err="1">
                <a:ln>
                  <a:noFill/>
                </a:ln>
                <a:solidFill>
                  <a:prstClr val="white"/>
                </a:solidFill>
                <a:effectLst/>
                <a:uLnTx/>
                <a:uFillTx/>
                <a:latin typeface="Calibri"/>
                <a:ea typeface="+mn-ea"/>
                <a:cs typeface="+mn-cs"/>
              </a:rPr>
              <a:t>mo</a:t>
            </a:r>
            <a:r>
              <a:rPr kumimoji="0" lang="en-US" sz="2000" b="0" i="0" u="none" strike="noStrike" kern="1200" cap="none" spc="0" normalizeH="0" baseline="0" noProof="0" dirty="0">
                <a:ln>
                  <a:noFill/>
                </a:ln>
                <a:solidFill>
                  <a:prstClr val="white"/>
                </a:solidFill>
                <a:effectLst/>
                <a:uLnTx/>
                <a:uFillTx/>
                <a:latin typeface="Calibri"/>
                <a:ea typeface="+mn-ea"/>
                <a:cs typeface="+mn-cs"/>
              </a:rPr>
              <a:t> vs. 11.3 </a:t>
            </a:r>
            <a:r>
              <a:rPr kumimoji="0" lang="en-US" sz="2000" b="0" i="0" u="none" strike="noStrike" kern="1200" cap="none" spc="0" normalizeH="0" baseline="0" noProof="0" dirty="0" err="1">
                <a:ln>
                  <a:noFill/>
                </a:ln>
                <a:solidFill>
                  <a:prstClr val="white"/>
                </a:solidFill>
                <a:effectLst/>
                <a:uLnTx/>
                <a:uFillTx/>
                <a:latin typeface="Calibri"/>
                <a:ea typeface="+mn-ea"/>
                <a:cs typeface="+mn-cs"/>
              </a:rPr>
              <a:t>mo</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34% Crossover docetaxel to </a:t>
            </a:r>
            <a:r>
              <a:rPr kumimoji="0" lang="en-US" sz="2000" b="0" i="0" u="none" strike="noStrike" kern="1200" cap="none" spc="0" normalizeH="0" baseline="0" noProof="0" dirty="0" err="1">
                <a:ln>
                  <a:noFill/>
                </a:ln>
                <a:solidFill>
                  <a:prstClr val="white"/>
                </a:solidFill>
                <a:effectLst/>
                <a:uLnTx/>
                <a:uFillTx/>
                <a:latin typeface="Calibri"/>
                <a:ea typeface="+mn-ea"/>
                <a:cs typeface="+mn-cs"/>
              </a:rPr>
              <a:t>sotorasib</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4584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EC0F78-30E0-4889-A8CA-45779623840E}"/>
              </a:ext>
            </a:extLst>
          </p:cNvPr>
          <p:cNvSpPr>
            <a:spLocks noGrp="1"/>
          </p:cNvSpPr>
          <p:nvPr>
            <p:ph type="sldNum" sz="quarter" idx="12"/>
          </p:nvPr>
        </p:nvSpPr>
        <p:spPr>
          <a:xfrm>
            <a:off x="110832" y="5852591"/>
            <a:ext cx="9459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4A2B1B1E-DE3A-4FD6-B7AF-54D5CABA105E}"/>
              </a:ext>
            </a:extLst>
          </p:cNvPr>
          <p:cNvSpPr/>
          <p:nvPr/>
        </p:nvSpPr>
        <p:spPr>
          <a:xfrm>
            <a:off x="601819" y="1331348"/>
            <a:ext cx="2811231" cy="2097652"/>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S1900E </a:t>
            </a:r>
            <a:r>
              <a:rPr kumimoji="0" lang="en-US" sz="2000" b="1" i="0" u="none" strike="noStrike" kern="0" cap="none" spc="0" normalizeH="0" baseline="0" noProof="0" dirty="0" err="1">
                <a:ln>
                  <a:noFill/>
                </a:ln>
                <a:solidFill>
                  <a:prstClr val="white"/>
                </a:solidFill>
                <a:effectLst/>
                <a:uLnTx/>
                <a:uFillTx/>
                <a:latin typeface="Calibri" panose="020F0502020204030204"/>
                <a:ea typeface="+mn-ea"/>
                <a:cs typeface="+mn-cs"/>
              </a:rPr>
              <a:t>Substudy</a:t>
            </a:r>
            <a:endPar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Recurrent or metastatic </a:t>
            </a: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 mutated non-squamous NSCLC</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Received at least one prior systemic therapy</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No uncontrolled brain metastasis</a:t>
            </a:r>
          </a:p>
        </p:txBody>
      </p:sp>
      <p:cxnSp>
        <p:nvCxnSpPr>
          <p:cNvPr id="36" name="Straight Connector 35">
            <a:extLst>
              <a:ext uri="{FF2B5EF4-FFF2-40B4-BE49-F238E27FC236}">
                <a16:creationId xmlns:a16="http://schemas.microsoft.com/office/drawing/2014/main" id="{89566BE1-1E96-4623-AA9A-73AD69063150}"/>
              </a:ext>
            </a:extLst>
          </p:cNvPr>
          <p:cNvCxnSpPr>
            <a:cxnSpLocks/>
          </p:cNvCxnSpPr>
          <p:nvPr/>
        </p:nvCxnSpPr>
        <p:spPr>
          <a:xfrm flipV="1">
            <a:off x="4154890" y="2380174"/>
            <a:ext cx="423138" cy="1"/>
          </a:xfrm>
          <a:prstGeom prst="line">
            <a:avLst/>
          </a:prstGeom>
          <a:noFill/>
          <a:ln w="6350" cap="flat" cmpd="sng" algn="ctr">
            <a:solidFill>
              <a:sysClr val="windowText" lastClr="000000"/>
            </a:solidFill>
            <a:prstDash val="solid"/>
            <a:miter lim="800000"/>
          </a:ln>
          <a:effectLst/>
        </p:spPr>
      </p:cxnSp>
      <p:cxnSp>
        <p:nvCxnSpPr>
          <p:cNvPr id="37" name="Straight Connector 36">
            <a:extLst>
              <a:ext uri="{FF2B5EF4-FFF2-40B4-BE49-F238E27FC236}">
                <a16:creationId xmlns:a16="http://schemas.microsoft.com/office/drawing/2014/main" id="{426ADEA1-7573-4343-A738-67A0C2B2F80F}"/>
              </a:ext>
            </a:extLst>
          </p:cNvPr>
          <p:cNvCxnSpPr>
            <a:cxnSpLocks/>
          </p:cNvCxnSpPr>
          <p:nvPr/>
        </p:nvCxnSpPr>
        <p:spPr>
          <a:xfrm flipH="1" flipV="1">
            <a:off x="4606447" y="1242567"/>
            <a:ext cx="5324" cy="1312362"/>
          </a:xfrm>
          <a:prstGeom prst="line">
            <a:avLst/>
          </a:prstGeom>
          <a:noFill/>
          <a:ln w="6350" cap="flat" cmpd="sng" algn="ctr">
            <a:solidFill>
              <a:sysClr val="windowText" lastClr="000000"/>
            </a:solidFill>
            <a:prstDash val="solid"/>
            <a:miter lim="800000"/>
          </a:ln>
          <a:effectLst/>
        </p:spPr>
      </p:cxnSp>
      <p:cxnSp>
        <p:nvCxnSpPr>
          <p:cNvPr id="38" name="Straight Connector 37">
            <a:extLst>
              <a:ext uri="{FF2B5EF4-FFF2-40B4-BE49-F238E27FC236}">
                <a16:creationId xmlns:a16="http://schemas.microsoft.com/office/drawing/2014/main" id="{11E6E809-8CB8-4103-8586-67652CE40FDA}"/>
              </a:ext>
            </a:extLst>
          </p:cNvPr>
          <p:cNvCxnSpPr>
            <a:cxnSpLocks/>
          </p:cNvCxnSpPr>
          <p:nvPr/>
        </p:nvCxnSpPr>
        <p:spPr>
          <a:xfrm flipH="1" flipV="1">
            <a:off x="4611241" y="2553271"/>
            <a:ext cx="530" cy="934878"/>
          </a:xfrm>
          <a:prstGeom prst="line">
            <a:avLst/>
          </a:prstGeom>
          <a:noFill/>
          <a:ln w="6350" cap="flat" cmpd="sng" algn="ctr">
            <a:solidFill>
              <a:sysClr val="windowText" lastClr="000000"/>
            </a:solidFill>
            <a:prstDash val="solid"/>
            <a:miter lim="800000"/>
          </a:ln>
          <a:effectLst/>
        </p:spPr>
      </p:cxnSp>
      <p:sp>
        <p:nvSpPr>
          <p:cNvPr id="39" name="Rectangle 38">
            <a:extLst>
              <a:ext uri="{FF2B5EF4-FFF2-40B4-BE49-F238E27FC236}">
                <a16:creationId xmlns:a16="http://schemas.microsoft.com/office/drawing/2014/main" id="{5D39411B-9275-4C34-8C4C-AAEFAFCFF881}"/>
              </a:ext>
            </a:extLst>
          </p:cNvPr>
          <p:cNvSpPr/>
          <p:nvPr/>
        </p:nvSpPr>
        <p:spPr>
          <a:xfrm>
            <a:off x="5045164" y="837470"/>
            <a:ext cx="2203704" cy="877824"/>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TP53</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MUT</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Target N=40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D315B9BD-EEB1-4C57-BAE8-7BC1F9EBC642}"/>
              </a:ext>
            </a:extLst>
          </p:cNvPr>
          <p:cNvSpPr/>
          <p:nvPr/>
        </p:nvSpPr>
        <p:spPr>
          <a:xfrm>
            <a:off x="5042877" y="1942725"/>
            <a:ext cx="2205991" cy="879081"/>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STK11</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MUT</a:t>
            </a:r>
            <a:endPar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Target N=25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3D34CF29-3488-4D9B-8CDB-8032EDE357A5}"/>
              </a:ext>
            </a:extLst>
          </p:cNvPr>
          <p:cNvSpPr/>
          <p:nvPr/>
        </p:nvSpPr>
        <p:spPr>
          <a:xfrm>
            <a:off x="5041009" y="3049237"/>
            <a:ext cx="2203704" cy="877824"/>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/Other </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a</a:t>
            </a:r>
            <a:endPar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Target N=40</a:t>
            </a:r>
          </a:p>
        </p:txBody>
      </p:sp>
      <p:sp>
        <p:nvSpPr>
          <p:cNvPr id="42" name="Rectangle 41">
            <a:extLst>
              <a:ext uri="{FF2B5EF4-FFF2-40B4-BE49-F238E27FC236}">
                <a16:creationId xmlns:a16="http://schemas.microsoft.com/office/drawing/2014/main" id="{D2EEC980-B887-4D86-B382-82E8F22F73A2}"/>
              </a:ext>
            </a:extLst>
          </p:cNvPr>
          <p:cNvSpPr/>
          <p:nvPr/>
        </p:nvSpPr>
        <p:spPr>
          <a:xfrm>
            <a:off x="7668690" y="843239"/>
            <a:ext cx="2203704" cy="877824"/>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AMG 510/</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Sotorasib</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960 mg QD</a:t>
            </a:r>
          </a:p>
        </p:txBody>
      </p:sp>
      <p:sp>
        <p:nvSpPr>
          <p:cNvPr id="43" name="Rectangle 42">
            <a:extLst>
              <a:ext uri="{FF2B5EF4-FFF2-40B4-BE49-F238E27FC236}">
                <a16:creationId xmlns:a16="http://schemas.microsoft.com/office/drawing/2014/main" id="{4F9138B4-14B6-4E7A-AFF6-FDEAA0FC68B9}"/>
              </a:ext>
            </a:extLst>
          </p:cNvPr>
          <p:cNvSpPr/>
          <p:nvPr/>
        </p:nvSpPr>
        <p:spPr>
          <a:xfrm>
            <a:off x="7685886" y="1971376"/>
            <a:ext cx="2203704" cy="877824"/>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AMG 510/</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Sotorasib</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960 mg QD</a:t>
            </a:r>
          </a:p>
        </p:txBody>
      </p:sp>
      <p:sp>
        <p:nvSpPr>
          <p:cNvPr id="44" name="Rectangle 43">
            <a:extLst>
              <a:ext uri="{FF2B5EF4-FFF2-40B4-BE49-F238E27FC236}">
                <a16:creationId xmlns:a16="http://schemas.microsoft.com/office/drawing/2014/main" id="{3146568F-A2EA-47ED-9298-316E4E25769C}"/>
              </a:ext>
            </a:extLst>
          </p:cNvPr>
          <p:cNvSpPr/>
          <p:nvPr/>
        </p:nvSpPr>
        <p:spPr>
          <a:xfrm>
            <a:off x="7677814" y="3098044"/>
            <a:ext cx="2203704" cy="877824"/>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AMG 510/</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Sotorasib</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960 mg QD</a:t>
            </a:r>
          </a:p>
        </p:txBody>
      </p:sp>
      <p:sp>
        <p:nvSpPr>
          <p:cNvPr id="45" name="Rectangle 44">
            <a:extLst>
              <a:ext uri="{FF2B5EF4-FFF2-40B4-BE49-F238E27FC236}">
                <a16:creationId xmlns:a16="http://schemas.microsoft.com/office/drawing/2014/main" id="{2E1E7775-9EF1-4B56-949A-91E5211EEDEC}"/>
              </a:ext>
            </a:extLst>
          </p:cNvPr>
          <p:cNvSpPr/>
          <p:nvPr/>
        </p:nvSpPr>
        <p:spPr>
          <a:xfrm rot="16200000">
            <a:off x="2847748" y="2242669"/>
            <a:ext cx="2343476" cy="343272"/>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Enrollment</a:t>
            </a:r>
          </a:p>
        </p:txBody>
      </p:sp>
      <p:cxnSp>
        <p:nvCxnSpPr>
          <p:cNvPr id="46" name="Straight Arrow Connector 45">
            <a:extLst>
              <a:ext uri="{FF2B5EF4-FFF2-40B4-BE49-F238E27FC236}">
                <a16:creationId xmlns:a16="http://schemas.microsoft.com/office/drawing/2014/main" id="{F7EEED49-A4BA-4C72-90E1-E8629CE6900C}"/>
              </a:ext>
            </a:extLst>
          </p:cNvPr>
          <p:cNvCxnSpPr>
            <a:cxnSpLocks/>
          </p:cNvCxnSpPr>
          <p:nvPr/>
        </p:nvCxnSpPr>
        <p:spPr>
          <a:xfrm>
            <a:off x="7731753" y="4257094"/>
            <a:ext cx="2023655" cy="0"/>
          </a:xfrm>
          <a:prstGeom prst="straightConnector1">
            <a:avLst/>
          </a:prstGeom>
          <a:noFill/>
          <a:ln w="19050" cap="flat" cmpd="sng" algn="ctr">
            <a:solidFill>
              <a:srgbClr val="00B050"/>
            </a:solidFill>
            <a:prstDash val="solid"/>
            <a:miter lim="800000"/>
            <a:tailEnd type="triangle"/>
          </a:ln>
          <a:effectLst/>
        </p:spPr>
      </p:cxnSp>
      <p:sp>
        <p:nvSpPr>
          <p:cNvPr id="47" name="TextBox 46">
            <a:extLst>
              <a:ext uri="{FF2B5EF4-FFF2-40B4-BE49-F238E27FC236}">
                <a16:creationId xmlns:a16="http://schemas.microsoft.com/office/drawing/2014/main" id="{58B1C3AA-429A-461F-9BC2-2CDDCA0C4165}"/>
              </a:ext>
            </a:extLst>
          </p:cNvPr>
          <p:cNvSpPr txBox="1"/>
          <p:nvPr/>
        </p:nvSpPr>
        <p:spPr>
          <a:xfrm>
            <a:off x="7470405" y="4295488"/>
            <a:ext cx="2514889"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472C4">
                    <a:lumMod val="75000"/>
                  </a:srgbClr>
                </a:solidFill>
                <a:effectLst/>
                <a:uLnTx/>
                <a:uFillTx/>
                <a:latin typeface="Calibri"/>
                <a:ea typeface="+mn-ea"/>
                <a:cs typeface="+mn-cs"/>
              </a:rPr>
              <a:t>Treatment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472C4">
                    <a:lumMod val="75000"/>
                  </a:srgbClr>
                </a:solidFill>
                <a:effectLst/>
                <a:uLnTx/>
                <a:uFillTx/>
                <a:latin typeface="Calibri"/>
                <a:ea typeface="+mn-ea"/>
                <a:cs typeface="+mn-cs"/>
              </a:rPr>
              <a:t>until disease progression, intolerance, or consent withdrawal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472C4">
                    <a:lumMod val="75000"/>
                  </a:srgbClr>
                </a:solidFill>
                <a:effectLst/>
                <a:uLnTx/>
                <a:uFillTx/>
                <a:latin typeface="Calibri"/>
                <a:ea typeface="+mn-ea"/>
                <a:cs typeface="+mn-cs"/>
              </a:rPr>
              <a:t>Clinic visits/labs every 3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472C4">
                    <a:lumMod val="75000"/>
                  </a:srgbClr>
                </a:solidFill>
                <a:effectLst/>
                <a:uLnTx/>
                <a:uFillTx/>
                <a:latin typeface="Calibri"/>
                <a:ea typeface="+mn-ea"/>
                <a:cs typeface="+mn-cs"/>
              </a:rPr>
              <a:t>Imaging every 6 weeks </a:t>
            </a:r>
            <a:endParaRPr kumimoji="0" lang="en-US" sz="1200" b="1" i="0" u="none" strike="noStrike" kern="0" cap="none" spc="0" normalizeH="0" baseline="0" noProof="0" dirty="0">
              <a:ln>
                <a:noFill/>
              </a:ln>
              <a:solidFill>
                <a:srgbClr val="4472C4">
                  <a:lumMod val="75000"/>
                </a:srgbClr>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3E7FE6D8-D6CE-496D-9D50-79E71C7DE680}"/>
              </a:ext>
            </a:extLst>
          </p:cNvPr>
          <p:cNvSpPr txBox="1"/>
          <p:nvPr/>
        </p:nvSpPr>
        <p:spPr>
          <a:xfrm>
            <a:off x="10345177" y="4267199"/>
            <a:ext cx="1846823"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472C4">
                    <a:lumMod val="75000"/>
                  </a:srgbClr>
                </a:solidFill>
                <a:effectLst/>
                <a:uLnTx/>
                <a:uFillTx/>
                <a:latin typeface="Calibri"/>
                <a:ea typeface="+mn-ea"/>
                <a:cs typeface="+mn-cs"/>
              </a:rPr>
              <a:t>If Progression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472C4">
                    <a:lumMod val="75000"/>
                  </a:srgbClr>
                </a:solidFill>
                <a:effectLst/>
                <a:uLnTx/>
                <a:uFillTx/>
                <a:latin typeface="Calibri"/>
                <a:ea typeface="+mn-ea"/>
                <a:cs typeface="+mn-cs"/>
              </a:rPr>
              <a:t>Liquid biopsy to determine resistance mechanism </a:t>
            </a:r>
            <a:endParaRPr kumimoji="0" lang="en-US" sz="1200" b="1" i="0" u="none" strike="noStrike" kern="0" cap="none" spc="0" normalizeH="0" baseline="0" noProof="0" dirty="0">
              <a:ln>
                <a:noFill/>
              </a:ln>
              <a:solidFill>
                <a:srgbClr val="4472C4">
                  <a:lumMod val="75000"/>
                </a:srgbClr>
              </a:solidFill>
              <a:effectLst/>
              <a:uLnTx/>
              <a:uFillTx/>
              <a:latin typeface="Calibri"/>
              <a:ea typeface="+mn-ea"/>
              <a:cs typeface="+mn-cs"/>
            </a:endParaRPr>
          </a:p>
        </p:txBody>
      </p:sp>
      <p:cxnSp>
        <p:nvCxnSpPr>
          <p:cNvPr id="49" name="Straight Arrow Connector 48">
            <a:extLst>
              <a:ext uri="{FF2B5EF4-FFF2-40B4-BE49-F238E27FC236}">
                <a16:creationId xmlns:a16="http://schemas.microsoft.com/office/drawing/2014/main" id="{B9C6F3AE-2E83-4645-9AA9-3A04C6305778}"/>
              </a:ext>
            </a:extLst>
          </p:cNvPr>
          <p:cNvCxnSpPr/>
          <p:nvPr/>
        </p:nvCxnSpPr>
        <p:spPr>
          <a:xfrm>
            <a:off x="7244713" y="3485012"/>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50" name="Straight Arrow Connector 49">
            <a:extLst>
              <a:ext uri="{FF2B5EF4-FFF2-40B4-BE49-F238E27FC236}">
                <a16:creationId xmlns:a16="http://schemas.microsoft.com/office/drawing/2014/main" id="{8F1C304E-3B55-4723-9FB1-6F97CD26D27F}"/>
              </a:ext>
            </a:extLst>
          </p:cNvPr>
          <p:cNvCxnSpPr/>
          <p:nvPr/>
        </p:nvCxnSpPr>
        <p:spPr>
          <a:xfrm>
            <a:off x="7256118" y="2336014"/>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51" name="Straight Arrow Connector 50">
            <a:extLst>
              <a:ext uri="{FF2B5EF4-FFF2-40B4-BE49-F238E27FC236}">
                <a16:creationId xmlns:a16="http://schemas.microsoft.com/office/drawing/2014/main" id="{C3FD1F34-E04B-4631-849E-C037FE25131C}"/>
              </a:ext>
            </a:extLst>
          </p:cNvPr>
          <p:cNvCxnSpPr/>
          <p:nvPr/>
        </p:nvCxnSpPr>
        <p:spPr>
          <a:xfrm>
            <a:off x="7249179" y="1275770"/>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52" name="Straight Arrow Connector 51">
            <a:extLst>
              <a:ext uri="{FF2B5EF4-FFF2-40B4-BE49-F238E27FC236}">
                <a16:creationId xmlns:a16="http://schemas.microsoft.com/office/drawing/2014/main" id="{9344DA42-E83F-4043-85B0-F949ECDA2481}"/>
              </a:ext>
            </a:extLst>
          </p:cNvPr>
          <p:cNvCxnSpPr/>
          <p:nvPr/>
        </p:nvCxnSpPr>
        <p:spPr>
          <a:xfrm>
            <a:off x="4606447" y="1242567"/>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53" name="Straight Arrow Connector 52">
            <a:extLst>
              <a:ext uri="{FF2B5EF4-FFF2-40B4-BE49-F238E27FC236}">
                <a16:creationId xmlns:a16="http://schemas.microsoft.com/office/drawing/2014/main" id="{A36B17A1-1163-4DE2-8705-50E4A7EE5576}"/>
              </a:ext>
            </a:extLst>
          </p:cNvPr>
          <p:cNvCxnSpPr/>
          <p:nvPr/>
        </p:nvCxnSpPr>
        <p:spPr>
          <a:xfrm>
            <a:off x="4624513" y="3488149"/>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54" name="Straight Arrow Connector 53">
            <a:extLst>
              <a:ext uri="{FF2B5EF4-FFF2-40B4-BE49-F238E27FC236}">
                <a16:creationId xmlns:a16="http://schemas.microsoft.com/office/drawing/2014/main" id="{968C178C-514A-41F3-A343-F26169FA2F3F}"/>
              </a:ext>
            </a:extLst>
          </p:cNvPr>
          <p:cNvCxnSpPr/>
          <p:nvPr/>
        </p:nvCxnSpPr>
        <p:spPr>
          <a:xfrm>
            <a:off x="4611241" y="2368998"/>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55" name="Straight Arrow Connector 54">
            <a:extLst>
              <a:ext uri="{FF2B5EF4-FFF2-40B4-BE49-F238E27FC236}">
                <a16:creationId xmlns:a16="http://schemas.microsoft.com/office/drawing/2014/main" id="{8315EC2A-E8EF-485F-908F-0D2BD0B8825D}"/>
              </a:ext>
            </a:extLst>
          </p:cNvPr>
          <p:cNvCxnSpPr/>
          <p:nvPr/>
        </p:nvCxnSpPr>
        <p:spPr>
          <a:xfrm>
            <a:off x="3403343" y="2422594"/>
            <a:ext cx="429768" cy="0"/>
          </a:xfrm>
          <a:prstGeom prst="straightConnector1">
            <a:avLst/>
          </a:prstGeom>
          <a:noFill/>
          <a:ln w="6350" cap="flat" cmpd="sng" algn="ctr">
            <a:solidFill>
              <a:sysClr val="windowText" lastClr="000000"/>
            </a:solidFill>
            <a:prstDash val="solid"/>
            <a:miter lim="800000"/>
            <a:tailEnd type="triangle"/>
          </a:ln>
          <a:effectLst/>
        </p:spPr>
      </p:cxnSp>
      <p:sp>
        <p:nvSpPr>
          <p:cNvPr id="56" name="Rectangle 55">
            <a:extLst>
              <a:ext uri="{FF2B5EF4-FFF2-40B4-BE49-F238E27FC236}">
                <a16:creationId xmlns:a16="http://schemas.microsoft.com/office/drawing/2014/main" id="{7280DD3F-6276-4930-9098-F32A6BE95C75}"/>
              </a:ext>
            </a:extLst>
          </p:cNvPr>
          <p:cNvSpPr/>
          <p:nvPr/>
        </p:nvSpPr>
        <p:spPr>
          <a:xfrm rot="16200000">
            <a:off x="9747393" y="2017462"/>
            <a:ext cx="3216021" cy="89339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End of Treatment</a:t>
            </a:r>
          </a:p>
        </p:txBody>
      </p:sp>
      <p:sp>
        <p:nvSpPr>
          <p:cNvPr id="57" name="TextBox 56">
            <a:extLst>
              <a:ext uri="{FF2B5EF4-FFF2-40B4-BE49-F238E27FC236}">
                <a16:creationId xmlns:a16="http://schemas.microsoft.com/office/drawing/2014/main" id="{1C72AC4E-FA85-4B8F-BC33-6663FA16732C}"/>
              </a:ext>
            </a:extLst>
          </p:cNvPr>
          <p:cNvSpPr txBox="1"/>
          <p:nvPr/>
        </p:nvSpPr>
        <p:spPr>
          <a:xfrm>
            <a:off x="55833" y="5853178"/>
            <a:ext cx="1164222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1" u="none" strike="noStrike" kern="0" cap="none" spc="0" normalizeH="0" baseline="30000" noProof="0" dirty="0" err="1">
                <a:ln>
                  <a:noFill/>
                </a:ln>
                <a:solidFill>
                  <a:srgbClr val="4472C4">
                    <a:lumMod val="75000"/>
                  </a:srgbClr>
                </a:solidFill>
                <a:effectLst/>
                <a:uLnTx/>
                <a:uFillTx/>
                <a:latin typeface="Calibri"/>
                <a:ea typeface="+mn-ea"/>
                <a:cs typeface="+mn-cs"/>
              </a:rPr>
              <a:t>a</a:t>
            </a:r>
            <a:r>
              <a:rPr kumimoji="0" lang="en-US" sz="1500" b="1" i="0" u="none" strike="noStrike" kern="0" cap="none" spc="0" normalizeH="0" baseline="0" noProof="0" dirty="0" err="1">
                <a:ln>
                  <a:noFill/>
                </a:ln>
                <a:solidFill>
                  <a:srgbClr val="4472C4">
                    <a:lumMod val="75000"/>
                  </a:srgbClr>
                </a:solidFill>
                <a:effectLst/>
                <a:uLnTx/>
                <a:uFillTx/>
                <a:latin typeface="Calibri"/>
                <a:ea typeface="+mn-ea"/>
                <a:cs typeface="+mn-cs"/>
              </a:rPr>
              <a:t>other</a:t>
            </a:r>
            <a:r>
              <a:rPr kumimoji="0" lang="en-US" sz="1500" b="1" i="0" u="none" strike="noStrike" kern="0" cap="none" spc="0" normalizeH="0" baseline="0" noProof="0" dirty="0">
                <a:ln>
                  <a:noFill/>
                </a:ln>
                <a:solidFill>
                  <a:srgbClr val="4472C4">
                    <a:lumMod val="75000"/>
                  </a:srgbClr>
                </a:solidFill>
                <a:effectLst/>
                <a:uLnTx/>
                <a:uFillTx/>
                <a:latin typeface="Calibri"/>
                <a:ea typeface="+mn-ea"/>
                <a:cs typeface="+mn-cs"/>
              </a:rPr>
              <a:t> co-mutations (e.g., </a:t>
            </a:r>
            <a:r>
              <a:rPr kumimoji="0" lang="en-US" sz="1500" b="1" i="1" u="none" strike="noStrike" kern="0" cap="none" spc="0" normalizeH="0" baseline="0" noProof="0" dirty="0">
                <a:ln>
                  <a:noFill/>
                </a:ln>
                <a:solidFill>
                  <a:srgbClr val="4472C4">
                    <a:lumMod val="75000"/>
                  </a:srgbClr>
                </a:solidFill>
                <a:effectLst/>
                <a:uLnTx/>
                <a:uFillTx/>
                <a:latin typeface="Calibri"/>
                <a:ea typeface="+mn-ea"/>
                <a:cs typeface="+mn-cs"/>
              </a:rPr>
              <a:t>KEAP1, NFE2L2, CUL3</a:t>
            </a:r>
            <a:r>
              <a:rPr kumimoji="0" lang="en-US" sz="1500" b="1" i="0" u="none" strike="noStrike" kern="0" cap="none" spc="0" normalizeH="0" baseline="0" noProof="0" dirty="0">
                <a:ln>
                  <a:noFill/>
                </a:ln>
                <a:solidFill>
                  <a:srgbClr val="4472C4">
                    <a:lumMod val="75000"/>
                  </a:srgbClr>
                </a:solidFill>
                <a:effectLst/>
                <a:uLnTx/>
                <a:uFillTx/>
                <a:latin typeface="Calibri"/>
                <a:ea typeface="+mn-ea"/>
                <a:cs typeface="+mn-cs"/>
              </a:rPr>
              <a:t>), double or triple co-mutations (e.g., </a:t>
            </a:r>
            <a:r>
              <a:rPr kumimoji="0" lang="en-US" sz="1500" b="1" i="1" u="none" strike="noStrike" kern="0" cap="none" spc="0" normalizeH="0" baseline="0" noProof="0" dirty="0">
                <a:ln>
                  <a:noFill/>
                </a:ln>
                <a:solidFill>
                  <a:srgbClr val="4472C4">
                    <a:lumMod val="75000"/>
                  </a:srgbClr>
                </a:solidFill>
                <a:effectLst/>
                <a:uLnTx/>
                <a:uFillTx/>
                <a:latin typeface="Calibri"/>
                <a:ea typeface="+mn-ea"/>
                <a:cs typeface="+mn-cs"/>
              </a:rPr>
              <a:t>STK11/TP53, STK11/TP53/KEAP1</a:t>
            </a:r>
            <a:r>
              <a:rPr kumimoji="0" lang="en-US" sz="1500" b="1" i="0" u="none" strike="noStrike" kern="0" cap="none" spc="0" normalizeH="0" baseline="0" noProof="0" dirty="0">
                <a:ln>
                  <a:noFill/>
                </a:ln>
                <a:solidFill>
                  <a:srgbClr val="4472C4">
                    <a:lumMod val="75000"/>
                  </a:srgbClr>
                </a:solidFill>
                <a:effectLst/>
                <a:uLnTx/>
                <a:uFillTx/>
                <a:latin typeface="Calibri"/>
                <a:ea typeface="+mn-ea"/>
                <a:cs typeface="+mn-cs"/>
              </a:rPr>
              <a:t>), or no co-mutations</a:t>
            </a:r>
          </a:p>
        </p:txBody>
      </p:sp>
      <p:cxnSp>
        <p:nvCxnSpPr>
          <p:cNvPr id="58" name="Straight Arrow Connector 57">
            <a:extLst>
              <a:ext uri="{FF2B5EF4-FFF2-40B4-BE49-F238E27FC236}">
                <a16:creationId xmlns:a16="http://schemas.microsoft.com/office/drawing/2014/main" id="{893D6D42-8742-4C0C-92C0-133302A7560F}"/>
              </a:ext>
            </a:extLst>
          </p:cNvPr>
          <p:cNvCxnSpPr>
            <a:cxnSpLocks/>
          </p:cNvCxnSpPr>
          <p:nvPr/>
        </p:nvCxnSpPr>
        <p:spPr>
          <a:xfrm>
            <a:off x="10465354" y="4253004"/>
            <a:ext cx="1606470" cy="0"/>
          </a:xfrm>
          <a:prstGeom prst="straightConnector1">
            <a:avLst/>
          </a:prstGeom>
          <a:noFill/>
          <a:ln w="19050" cap="flat" cmpd="sng" algn="ctr">
            <a:solidFill>
              <a:srgbClr val="00B050"/>
            </a:solidFill>
            <a:prstDash val="solid"/>
            <a:miter lim="800000"/>
            <a:tailEnd type="triangle"/>
          </a:ln>
          <a:effectLst/>
        </p:spPr>
      </p:cxnSp>
      <p:sp>
        <p:nvSpPr>
          <p:cNvPr id="59" name="Title 1">
            <a:extLst>
              <a:ext uri="{FF2B5EF4-FFF2-40B4-BE49-F238E27FC236}">
                <a16:creationId xmlns:a16="http://schemas.microsoft.com/office/drawing/2014/main" id="{488BA7BA-7712-4FF7-8905-BF590E87125B}"/>
              </a:ext>
            </a:extLst>
          </p:cNvPr>
          <p:cNvSpPr txBox="1">
            <a:spLocks/>
          </p:cNvSpPr>
          <p:nvPr/>
        </p:nvSpPr>
        <p:spPr>
          <a:xfrm>
            <a:off x="171159" y="176386"/>
            <a:ext cx="118436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S1900E Schema </a:t>
            </a:r>
            <a:b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br>
            <a:endPar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60" name="TextBox 59">
            <a:extLst>
              <a:ext uri="{FF2B5EF4-FFF2-40B4-BE49-F238E27FC236}">
                <a16:creationId xmlns:a16="http://schemas.microsoft.com/office/drawing/2014/main" id="{4AF9670C-D7A3-4921-949E-FE7166ABB60F}"/>
              </a:ext>
            </a:extLst>
          </p:cNvPr>
          <p:cNvSpPr txBox="1"/>
          <p:nvPr/>
        </p:nvSpPr>
        <p:spPr>
          <a:xfrm>
            <a:off x="494178" y="3653836"/>
            <a:ext cx="27432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srgbClr val="4472C4">
                    <a:lumMod val="75000"/>
                  </a:srgbClr>
                </a:solidFill>
                <a:effectLst/>
                <a:uLnTx/>
                <a:uFillTx/>
                <a:latin typeface="Calibri"/>
                <a:ea typeface="+mn-ea"/>
                <a:cs typeface="+mn-cs"/>
              </a:rPr>
              <a:t>Primary Endpoint</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800" b="1" i="0" u="none" strike="noStrike" kern="0" cap="none" spc="0" normalizeH="0" baseline="0" noProof="0" dirty="0">
                <a:ln>
                  <a:noFill/>
                </a:ln>
                <a:solidFill>
                  <a:srgbClr val="4472C4">
                    <a:lumMod val="75000"/>
                  </a:srgbClr>
                </a:solidFill>
                <a:effectLst/>
                <a:uLnTx/>
                <a:uFillTx/>
                <a:latin typeface="Calibri"/>
                <a:ea typeface="+mn-ea"/>
                <a:cs typeface="+mn-cs"/>
              </a:rPr>
              <a:t>Objective response 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srgbClr val="4472C4">
                    <a:lumMod val="75000"/>
                  </a:srgbClr>
                </a:solidFill>
                <a:effectLst/>
                <a:uLnTx/>
                <a:uFillTx/>
                <a:latin typeface="Calibri"/>
                <a:ea typeface="+mn-ea"/>
                <a:cs typeface="+mn-cs"/>
              </a:rPr>
              <a:t>Secondary Endpoints</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0" cap="none" spc="0" normalizeH="0" baseline="0" noProof="0" dirty="0">
                <a:ln>
                  <a:noFill/>
                </a:ln>
                <a:solidFill>
                  <a:srgbClr val="4472C4">
                    <a:lumMod val="75000"/>
                  </a:srgbClr>
                </a:solidFill>
                <a:effectLst/>
                <a:uLnTx/>
                <a:uFillTx/>
                <a:latin typeface="Calibri"/>
                <a:ea typeface="+mn-ea"/>
                <a:cs typeface="+mn-cs"/>
              </a:rPr>
              <a:t>Duration of response</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0" cap="none" spc="0" normalizeH="0" baseline="0" noProof="0" dirty="0">
                <a:ln>
                  <a:noFill/>
                </a:ln>
                <a:solidFill>
                  <a:srgbClr val="4472C4">
                    <a:lumMod val="75000"/>
                  </a:srgbClr>
                </a:solidFill>
                <a:effectLst/>
                <a:uLnTx/>
                <a:uFillTx/>
                <a:latin typeface="Calibri"/>
                <a:ea typeface="+mn-ea"/>
                <a:cs typeface="+mn-cs"/>
              </a:rPr>
              <a:t>Progression free survival</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0" cap="none" spc="0" normalizeH="0" baseline="0" noProof="0" dirty="0">
                <a:ln>
                  <a:noFill/>
                </a:ln>
                <a:solidFill>
                  <a:srgbClr val="4472C4">
                    <a:lumMod val="75000"/>
                  </a:srgbClr>
                </a:solidFill>
                <a:effectLst/>
                <a:uLnTx/>
                <a:uFillTx/>
                <a:latin typeface="Calibri"/>
                <a:ea typeface="+mn-ea"/>
                <a:cs typeface="+mn-cs"/>
              </a:rPr>
              <a:t>Overall survival</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0" cap="none" spc="0" normalizeH="0" baseline="0" noProof="0" dirty="0">
                <a:ln>
                  <a:noFill/>
                </a:ln>
                <a:solidFill>
                  <a:srgbClr val="4472C4">
                    <a:lumMod val="75000"/>
                  </a:srgbClr>
                </a:solidFill>
                <a:effectLst/>
                <a:uLnTx/>
                <a:uFillTx/>
                <a:latin typeface="Calibri"/>
                <a:ea typeface="+mn-ea"/>
                <a:cs typeface="+mn-cs"/>
              </a:rPr>
              <a:t>Safety</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endParaRPr kumimoji="0" lang="en-US" sz="1800" b="1" i="0" u="none" strike="noStrike" kern="0" cap="none" spc="0" normalizeH="0" baseline="0" noProof="0" dirty="0">
              <a:ln>
                <a:noFill/>
              </a:ln>
              <a:solidFill>
                <a:srgbClr val="4472C4">
                  <a:lumMod val="75000"/>
                </a:srgbClr>
              </a:solidFill>
              <a:effectLst/>
              <a:uLnTx/>
              <a:uFillTx/>
              <a:latin typeface="Calibri"/>
              <a:ea typeface="+mn-ea"/>
              <a:cs typeface="+mn-cs"/>
            </a:endParaRPr>
          </a:p>
        </p:txBody>
      </p:sp>
      <p:cxnSp>
        <p:nvCxnSpPr>
          <p:cNvPr id="61" name="Straight Arrow Connector 60">
            <a:extLst>
              <a:ext uri="{FF2B5EF4-FFF2-40B4-BE49-F238E27FC236}">
                <a16:creationId xmlns:a16="http://schemas.microsoft.com/office/drawing/2014/main" id="{D11BC44B-3507-4473-9C0C-DF17BAC33453}"/>
              </a:ext>
            </a:extLst>
          </p:cNvPr>
          <p:cNvCxnSpPr>
            <a:cxnSpLocks/>
          </p:cNvCxnSpPr>
          <p:nvPr/>
        </p:nvCxnSpPr>
        <p:spPr>
          <a:xfrm>
            <a:off x="9985294" y="2364824"/>
            <a:ext cx="854543" cy="0"/>
          </a:xfrm>
          <a:prstGeom prst="straightConnector1">
            <a:avLst/>
          </a:prstGeom>
          <a:noFill/>
          <a:ln w="19050" cap="flat" cmpd="sng" algn="ctr">
            <a:solidFill>
              <a:srgbClr val="00B050"/>
            </a:solidFill>
            <a:prstDash val="solid"/>
            <a:miter lim="800000"/>
            <a:tailEnd type="triangle"/>
          </a:ln>
          <a:effectLst/>
        </p:spPr>
      </p:cxnSp>
    </p:spTree>
    <p:extLst>
      <p:ext uri="{BB962C8B-B14F-4D97-AF65-F5344CB8AC3E}">
        <p14:creationId xmlns:p14="http://schemas.microsoft.com/office/powerpoint/2010/main" val="499443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17A6-0437-4BAD-80BF-CA1C04FCE5E2}"/>
              </a:ext>
            </a:extLst>
          </p:cNvPr>
          <p:cNvSpPr>
            <a:spLocks noGrp="1"/>
          </p:cNvSpPr>
          <p:nvPr>
            <p:ph type="title"/>
          </p:nvPr>
        </p:nvSpPr>
        <p:spPr>
          <a:xfrm>
            <a:off x="346881" y="-345856"/>
            <a:ext cx="10515600" cy="1325563"/>
          </a:xfrm>
        </p:spPr>
        <p:txBody>
          <a:bodyPr>
            <a:normAutofit/>
          </a:bodyPr>
          <a:lstStyle/>
          <a:p>
            <a:r>
              <a:rPr lang="en-US" sz="4000" b="1" dirty="0"/>
              <a:t>Status Update</a:t>
            </a:r>
          </a:p>
        </p:txBody>
      </p:sp>
      <p:sp>
        <p:nvSpPr>
          <p:cNvPr id="3" name="Content Placeholder 2">
            <a:extLst>
              <a:ext uri="{FF2B5EF4-FFF2-40B4-BE49-F238E27FC236}">
                <a16:creationId xmlns:a16="http://schemas.microsoft.com/office/drawing/2014/main" id="{B6B52F06-2877-4918-9A06-7DA0947A787C}"/>
              </a:ext>
            </a:extLst>
          </p:cNvPr>
          <p:cNvSpPr>
            <a:spLocks noGrp="1"/>
          </p:cNvSpPr>
          <p:nvPr>
            <p:ph idx="1"/>
          </p:nvPr>
        </p:nvSpPr>
        <p:spPr>
          <a:xfrm>
            <a:off x="518615" y="1334550"/>
            <a:ext cx="11488478" cy="6035932"/>
          </a:xfrm>
        </p:spPr>
        <p:txBody>
          <a:bodyPr>
            <a:normAutofit/>
          </a:bodyPr>
          <a:lstStyle/>
          <a:p>
            <a:r>
              <a:rPr lang="en-US" sz="2400" b="1" dirty="0"/>
              <a:t>72/116 </a:t>
            </a:r>
            <a:r>
              <a:rPr lang="en-US" sz="2400" dirty="0"/>
              <a:t>participants enrolled (</a:t>
            </a:r>
            <a:r>
              <a:rPr lang="en-US" sz="2400" b="1" dirty="0"/>
              <a:t>32</a:t>
            </a:r>
            <a:r>
              <a:rPr lang="en-US" sz="2400" dirty="0"/>
              <a:t> </a:t>
            </a:r>
            <a:r>
              <a:rPr lang="en-US" sz="2400" i="1" dirty="0"/>
              <a:t>TP53</a:t>
            </a:r>
            <a:r>
              <a:rPr lang="en-US" sz="2400" dirty="0"/>
              <a:t>, </a:t>
            </a:r>
            <a:r>
              <a:rPr lang="en-US" sz="2400" b="1" dirty="0"/>
              <a:t>16</a:t>
            </a:r>
            <a:r>
              <a:rPr lang="en-US" sz="2400" dirty="0"/>
              <a:t> </a:t>
            </a:r>
            <a:r>
              <a:rPr lang="en-US" sz="2400" i="1" dirty="0"/>
              <a:t>STK11</a:t>
            </a:r>
            <a:r>
              <a:rPr lang="en-US" sz="2400" dirty="0"/>
              <a:t>, </a:t>
            </a:r>
            <a:r>
              <a:rPr lang="en-US" sz="2400" b="1" dirty="0"/>
              <a:t>24</a:t>
            </a:r>
            <a:r>
              <a:rPr lang="en-US" sz="2400" dirty="0"/>
              <a:t> Others) since 04/02/2021 activation</a:t>
            </a:r>
          </a:p>
          <a:p>
            <a:pPr lvl="1"/>
            <a:r>
              <a:rPr lang="en-US" sz="2000" dirty="0"/>
              <a:t>4 in last 30 days; 0 in last 7 days as of 10/04/2022</a:t>
            </a:r>
          </a:p>
          <a:p>
            <a:pPr lvl="1"/>
            <a:r>
              <a:rPr lang="en-US" sz="2000" i="1" dirty="0"/>
              <a:t>TP53 &amp; STK11- </a:t>
            </a:r>
            <a:r>
              <a:rPr lang="en-US" sz="2000" dirty="0"/>
              <a:t>meeting accrual goals (15-25 pts/year &amp; 6-11 pts/year)</a:t>
            </a:r>
          </a:p>
          <a:p>
            <a:pPr lvl="1"/>
            <a:r>
              <a:rPr lang="en-US" sz="2000" i="1" dirty="0"/>
              <a:t>Others- </a:t>
            </a:r>
            <a:r>
              <a:rPr lang="en-US" sz="2000" dirty="0"/>
              <a:t>meeting conservative accrual goals (14-24 pts/year)</a:t>
            </a:r>
            <a:endParaRPr lang="en-US" sz="2000" i="1" dirty="0"/>
          </a:p>
          <a:p>
            <a:pPr lvl="1"/>
            <a:endParaRPr lang="en-US" sz="2000" i="1" dirty="0"/>
          </a:p>
          <a:p>
            <a:r>
              <a:rPr lang="en-US" sz="2400" dirty="0"/>
              <a:t>Re-assessment…</a:t>
            </a:r>
          </a:p>
          <a:p>
            <a:pPr lvl="1"/>
            <a:r>
              <a:rPr lang="en-US" sz="2000" dirty="0"/>
              <a:t>Re-examining further liberalization of protocol after Revision #3 Amendment (CIRB &amp; NCI CTEP Approved)</a:t>
            </a:r>
          </a:p>
          <a:p>
            <a:pPr lvl="1"/>
            <a:r>
              <a:rPr lang="en-US" sz="2000" dirty="0"/>
              <a:t>Social media tool kit &amp; patient language friendly handouts</a:t>
            </a:r>
          </a:p>
          <a:p>
            <a:pPr lvl="2"/>
            <a:r>
              <a:rPr lang="en-US" sz="1600" dirty="0"/>
              <a:t>Led by Amanda </a:t>
            </a:r>
            <a:r>
              <a:rPr lang="en-US" sz="1600" dirty="0" err="1"/>
              <a:t>Stamplis</a:t>
            </a:r>
            <a:r>
              <a:rPr lang="en-US" sz="1600" dirty="0"/>
              <a:t> and Frank </a:t>
            </a:r>
            <a:r>
              <a:rPr lang="en-US" sz="1600" dirty="0" err="1"/>
              <a:t>DeSanto</a:t>
            </a:r>
            <a:r>
              <a:rPr lang="en-US" sz="1600" dirty="0"/>
              <a:t> (SWOG Communications)</a:t>
            </a:r>
          </a:p>
          <a:p>
            <a:pPr lvl="2"/>
            <a:r>
              <a:rPr lang="en-US" sz="1600" dirty="0"/>
              <a:t>Also partner with </a:t>
            </a:r>
            <a:r>
              <a:rPr lang="en-US" sz="1600" dirty="0" err="1"/>
              <a:t>Upal</a:t>
            </a:r>
            <a:r>
              <a:rPr lang="en-US" sz="1600" dirty="0"/>
              <a:t> </a:t>
            </a:r>
            <a:r>
              <a:rPr lang="en-US" sz="1600" dirty="0" err="1"/>
              <a:t>Basu</a:t>
            </a:r>
            <a:r>
              <a:rPr lang="en-US" sz="1600" dirty="0"/>
              <a:t> Roy PhD from </a:t>
            </a:r>
            <a:r>
              <a:rPr lang="en-US" sz="1600" dirty="0" err="1"/>
              <a:t>LUNGevity</a:t>
            </a:r>
            <a:r>
              <a:rPr lang="en-US" sz="1600" dirty="0"/>
              <a:t> and Kim Norris from Lung Cancer Foundation of America</a:t>
            </a:r>
          </a:p>
          <a:p>
            <a:pPr lvl="1"/>
            <a:r>
              <a:rPr lang="en-US" sz="2000" dirty="0"/>
              <a:t>Seeking further input on </a:t>
            </a:r>
            <a:r>
              <a:rPr lang="en-US" sz="2000" dirty="0" err="1"/>
              <a:t>pt</a:t>
            </a:r>
            <a:r>
              <a:rPr lang="en-US" sz="2000" dirty="0"/>
              <a:t> concerns from Judy Johnson (Patient Advocate SWOG)</a:t>
            </a:r>
          </a:p>
          <a:p>
            <a:pPr lvl="1"/>
            <a:r>
              <a:rPr lang="en-US" sz="2000" dirty="0"/>
              <a:t>Review by SWOG ops office and SWOG </a:t>
            </a:r>
            <a:r>
              <a:rPr lang="en-US" sz="2000" b="0" i="0" dirty="0">
                <a:solidFill>
                  <a:srgbClr val="242424"/>
                </a:solidFill>
                <a:effectLst/>
                <a:latin typeface="Calibri" panose="020F0502020204030204" pitchFamily="34" charset="0"/>
              </a:rPr>
              <a:t>Site Coordinators Committee to address any logistical issues</a:t>
            </a:r>
            <a:endParaRPr lang="en-US" sz="2000" dirty="0"/>
          </a:p>
        </p:txBody>
      </p:sp>
    </p:spTree>
    <p:extLst>
      <p:ext uri="{BB962C8B-B14F-4D97-AF65-F5344CB8AC3E}">
        <p14:creationId xmlns:p14="http://schemas.microsoft.com/office/powerpoint/2010/main" val="3726933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2C1D87-B6AF-4D6E-8AD9-AB458A2B496C}"/>
              </a:ext>
            </a:extLst>
          </p:cNvPr>
          <p:cNvSpPr>
            <a:spLocks noGrp="1"/>
          </p:cNvSpPr>
          <p:nvPr>
            <p:ph type="title"/>
          </p:nvPr>
        </p:nvSpPr>
        <p:spPr/>
        <p:txBody>
          <a:bodyPr/>
          <a:lstStyle/>
          <a:p>
            <a:r>
              <a:rPr lang="en-US" dirty="0">
                <a:latin typeface="+mn-lt"/>
              </a:rPr>
              <a:t>Lung-MAP Publications Fall 2021-2022</a:t>
            </a:r>
          </a:p>
        </p:txBody>
      </p:sp>
      <p:sp>
        <p:nvSpPr>
          <p:cNvPr id="6" name="Content Placeholder 5">
            <a:extLst>
              <a:ext uri="{FF2B5EF4-FFF2-40B4-BE49-F238E27FC236}">
                <a16:creationId xmlns:a16="http://schemas.microsoft.com/office/drawing/2014/main" id="{87033271-542C-40FF-9C1D-B6ADA43D576B}"/>
              </a:ext>
            </a:extLst>
          </p:cNvPr>
          <p:cNvSpPr>
            <a:spLocks noGrp="1"/>
          </p:cNvSpPr>
          <p:nvPr>
            <p:ph idx="1"/>
          </p:nvPr>
        </p:nvSpPr>
        <p:spPr/>
        <p:txBody>
          <a:bodyPr/>
          <a:lstStyle/>
          <a:p>
            <a:r>
              <a:rPr lang="en-US" b="1" u="sng" dirty="0">
                <a:solidFill>
                  <a:srgbClr val="0070C0"/>
                </a:solidFill>
              </a:rPr>
              <a:t>S1800A</a:t>
            </a:r>
            <a:r>
              <a:rPr lang="en-US" dirty="0"/>
              <a:t>: A </a:t>
            </a:r>
            <a:r>
              <a:rPr lang="en-US" sz="1800" dirty="0">
                <a:solidFill>
                  <a:srgbClr val="000000"/>
                </a:solidFill>
                <a:effectLst/>
                <a:ea typeface="Times New Roman" panose="02020603050405020304" pitchFamily="18" charset="0"/>
              </a:rPr>
              <a:t>Phase II Randomized Study of Ramucirumab and Pembrolizumab Versus Standard of Care in Advanced Non-Small-Cell Lung Cancer Previously Treated With Immunotherapy-Lung-MAP S1800A.</a:t>
            </a:r>
            <a:r>
              <a:rPr lang="en-US" sz="1500" dirty="0">
                <a:solidFill>
                  <a:srgbClr val="000000"/>
                </a:solidFill>
                <a:effectLst/>
                <a:ea typeface="Times New Roman" panose="02020603050405020304" pitchFamily="18" charset="0"/>
              </a:rPr>
              <a:t> Reckamp KL, Redman MW, Dragnev KH, Minichiello K, Villaruz LC, Faller B, Al Baghdadi T, Hines S, Everhart L, </a:t>
            </a:r>
            <a:r>
              <a:rPr lang="en-US" sz="1500" dirty="0" err="1">
                <a:solidFill>
                  <a:srgbClr val="000000"/>
                </a:solidFill>
                <a:effectLst/>
                <a:ea typeface="Times New Roman" panose="02020603050405020304" pitchFamily="18" charset="0"/>
              </a:rPr>
              <a:t>Highleyman</a:t>
            </a:r>
            <a:r>
              <a:rPr lang="en-US" sz="1500" dirty="0">
                <a:solidFill>
                  <a:srgbClr val="000000"/>
                </a:solidFill>
                <a:effectLst/>
                <a:ea typeface="Times New Roman" panose="02020603050405020304" pitchFamily="18" charset="0"/>
              </a:rPr>
              <a:t> L, Papadimitrakopoulou V, Gandara DR, Kelly K, Herbst RS. J Clin Oncol 2022</a:t>
            </a:r>
          </a:p>
          <a:p>
            <a:pPr lvl="1"/>
            <a:r>
              <a:rPr lang="en-US" sz="1500" dirty="0">
                <a:solidFill>
                  <a:srgbClr val="0070C0"/>
                </a:solidFill>
                <a:effectLst/>
                <a:ea typeface="Times New Roman" panose="02020603050405020304" pitchFamily="18" charset="0"/>
              </a:rPr>
              <a:t>Presented at ASCO and co-</a:t>
            </a:r>
            <a:r>
              <a:rPr lang="en-US" sz="1500" dirty="0">
                <a:solidFill>
                  <a:srgbClr val="0070C0"/>
                </a:solidFill>
                <a:ea typeface="Times New Roman" panose="02020603050405020304" pitchFamily="18" charset="0"/>
              </a:rPr>
              <a:t>published in JCO, June 2022. </a:t>
            </a:r>
          </a:p>
          <a:p>
            <a:endParaRPr lang="en-US" sz="1800" dirty="0">
              <a:solidFill>
                <a:srgbClr val="000000"/>
              </a:solidFill>
              <a:ea typeface="Times New Roman" panose="02020603050405020304" pitchFamily="18" charset="0"/>
            </a:endParaRPr>
          </a:p>
          <a:p>
            <a:pPr lvl="1"/>
            <a:endParaRPr lang="en-US" dirty="0"/>
          </a:p>
        </p:txBody>
      </p:sp>
      <p:sp>
        <p:nvSpPr>
          <p:cNvPr id="4" name="Slide Number Placeholder 3">
            <a:extLst>
              <a:ext uri="{FF2B5EF4-FFF2-40B4-BE49-F238E27FC236}">
                <a16:creationId xmlns:a16="http://schemas.microsoft.com/office/drawing/2014/main" id="{D1EC0F78-30E0-4889-A8CA-4577962384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5611702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8F4D-16DC-4105-BC5F-7688227CAD57}"/>
              </a:ext>
            </a:extLst>
          </p:cNvPr>
          <p:cNvSpPr>
            <a:spLocks noGrp="1"/>
          </p:cNvSpPr>
          <p:nvPr>
            <p:ph type="title"/>
          </p:nvPr>
        </p:nvSpPr>
        <p:spPr/>
        <p:txBody>
          <a:bodyPr/>
          <a:lstStyle/>
          <a:p>
            <a:r>
              <a:rPr lang="en-US" dirty="0"/>
              <a:t>S1900E Contacts</a:t>
            </a:r>
          </a:p>
        </p:txBody>
      </p:sp>
      <p:sp>
        <p:nvSpPr>
          <p:cNvPr id="6" name="Content Placeholder 2">
            <a:extLst>
              <a:ext uri="{FF2B5EF4-FFF2-40B4-BE49-F238E27FC236}">
                <a16:creationId xmlns:a16="http://schemas.microsoft.com/office/drawing/2014/main" id="{1089EFE8-30B7-4AD9-8541-B83A79B259A6}"/>
              </a:ext>
            </a:extLst>
          </p:cNvPr>
          <p:cNvSpPr txBox="1">
            <a:spLocks/>
          </p:cNvSpPr>
          <p:nvPr/>
        </p:nvSpPr>
        <p:spPr>
          <a:xfrm>
            <a:off x="599090" y="1845735"/>
            <a:ext cx="5183700" cy="4023360"/>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Study Chairs:</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Dr. Sukhmani K. Padda (ECOG-ACRIN)</a:t>
            </a:r>
          </a:p>
          <a:p>
            <a:pPr marL="384048" marR="0" lvl="1" indent="-18288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Char char="−"/>
              <a:tabLst/>
              <a:defRPr/>
            </a:pPr>
            <a:r>
              <a:rPr lang="en-US" sz="1800" dirty="0">
                <a:effectLst/>
                <a:latin typeface="Arial" panose="020B0604020202020204" pitchFamily="34" charset="0"/>
                <a:ea typeface="Times New Roman" panose="02020603050405020304" pitchFamily="18" charset="0"/>
              </a:rPr>
              <a:t>Cedars-Sinai Medical Center</a:t>
            </a:r>
          </a:p>
          <a:p>
            <a:pPr marL="201168" marR="0" lvl="1" indent="0" algn="l" defTabSz="914400" rtl="0" eaLnBrk="1" fontAlgn="auto" latinLnBrk="0" hangingPunct="1">
              <a:lnSpc>
                <a:spcPct val="100000"/>
              </a:lnSpc>
              <a:spcBef>
                <a:spcPts val="200"/>
              </a:spcBef>
              <a:spcAft>
                <a:spcPts val="400"/>
              </a:spcAft>
              <a:buClr>
                <a:srgbClr val="B2B2B2">
                  <a:lumMod val="50000"/>
                </a:srgbClr>
              </a:buClr>
              <a:buSzTx/>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Dr. David E. Gerber (ECOG-ACRIN)</a:t>
            </a:r>
          </a:p>
          <a:p>
            <a:pPr marL="384048" marR="0" lvl="1" indent="-18288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Char char="−"/>
              <a:tabLst/>
              <a:defRPr/>
            </a:pPr>
            <a:r>
              <a:rPr lang="en-US" sz="1800" dirty="0">
                <a:effectLst/>
                <a:latin typeface="Arial" panose="020B0604020202020204" pitchFamily="34" charset="0"/>
                <a:ea typeface="Times New Roman" panose="02020603050405020304" pitchFamily="18" charset="0"/>
              </a:rPr>
              <a:t>UT Southwestern Medical Center</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7" name="Content Placeholder 4">
            <a:extLst>
              <a:ext uri="{FF2B5EF4-FFF2-40B4-BE49-F238E27FC236}">
                <a16:creationId xmlns:a16="http://schemas.microsoft.com/office/drawing/2014/main" id="{78376B48-1528-49C8-8558-3419187649AF}"/>
              </a:ext>
            </a:extLst>
          </p:cNvPr>
          <p:cNvSpPr txBox="1">
            <a:spLocks/>
          </p:cNvSpPr>
          <p:nvPr/>
        </p:nvSpPr>
        <p:spPr>
          <a:xfrm>
            <a:off x="6841066" y="1845735"/>
            <a:ext cx="4832125" cy="4023360"/>
          </a:xfrm>
          <a:prstGeom prst="rect">
            <a:avLst/>
          </a:prstGeom>
        </p:spPr>
        <p:txBody>
          <a:bodyPr>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Questions: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Medical Questions for Study Chairs:</a:t>
            </a:r>
          </a:p>
          <a:p>
            <a:pPr marL="0" indent="0">
              <a:buClr>
                <a:srgbClr val="B2B2B2">
                  <a:lumMod val="50000"/>
                </a:srgbClr>
              </a:buClr>
              <a:buNone/>
              <a:defRPr/>
            </a:pPr>
            <a:r>
              <a:rPr lang="en-US" sz="2400" dirty="0">
                <a:solidFill>
                  <a:srgbClr val="0070C0"/>
                </a:solidFill>
                <a:latin typeface="Calibri"/>
                <a:hlinkClick r:id="rId2">
                  <a:extLst>
                    <a:ext uri="{A12FA001-AC4F-418D-AE19-62706E023703}">
                      <ahyp:hlinkClr xmlns:ahyp="http://schemas.microsoft.com/office/drawing/2018/hyperlinkcolor" val="tx"/>
                    </a:ext>
                  </a:extLst>
                </a:hlinkClick>
              </a:rPr>
              <a:t>S1900EMedicalQuery@swog.org</a:t>
            </a:r>
            <a:r>
              <a:rPr lang="en-US" sz="2400" dirty="0">
                <a:solidFill>
                  <a:srgbClr val="0070C0"/>
                </a:solidFill>
                <a:latin typeface="Calibri"/>
              </a:rPr>
              <a:t>   </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Eligibility/Specimen/Data Submissions: </a:t>
            </a: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LUNGMAPquestion@crab.org</a:t>
            </a:r>
            <a:endParaRPr kumimoji="0" lang="en-US" sz="24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General Protocol/Regulatory:       </a:t>
            </a:r>
            <a:r>
              <a:rPr lang="en-US" sz="2400" dirty="0">
                <a:solidFill>
                  <a:srgbClr val="0070C0"/>
                </a:solidFill>
                <a:latin typeface="Calibri"/>
                <a:hlinkClick r:id="rId4">
                  <a:extLst>
                    <a:ext uri="{A12FA001-AC4F-418D-AE19-62706E023703}">
                      <ahyp:hlinkClr xmlns:ahyp="http://schemas.microsoft.com/office/drawing/2018/hyperlinkcolor" val="tx"/>
                    </a:ext>
                  </a:extLst>
                </a:hlinkClick>
              </a:rPr>
              <a:t>jbeeler@swog.org</a:t>
            </a:r>
            <a:r>
              <a:rPr lang="en-US" sz="2400" dirty="0">
                <a:solidFill>
                  <a:srgbClr val="0070C0"/>
                </a:solidFill>
                <a:latin typeface="Calibri"/>
              </a:rPr>
              <a:t> </a:t>
            </a:r>
          </a:p>
          <a:p>
            <a:pPr marL="285750" marR="0" lvl="0" indent="-28575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Char char="o"/>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11934897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17B58-AB27-49B9-965A-8E1901711959}"/>
              </a:ext>
            </a:extLst>
          </p:cNvPr>
          <p:cNvSpPr>
            <a:spLocks noGrp="1"/>
          </p:cNvSpPr>
          <p:nvPr>
            <p:ph type="ctrTitle"/>
          </p:nvPr>
        </p:nvSpPr>
        <p:spPr/>
        <p:txBody>
          <a:bodyPr>
            <a:normAutofit/>
          </a:bodyPr>
          <a:lstStyle/>
          <a:p>
            <a:r>
              <a:rPr lang="en-US" dirty="0"/>
              <a:t>Lung-MAP Translational Medicine</a:t>
            </a:r>
          </a:p>
        </p:txBody>
      </p:sp>
      <p:sp>
        <p:nvSpPr>
          <p:cNvPr id="3" name="Subtitle 2">
            <a:extLst>
              <a:ext uri="{FF2B5EF4-FFF2-40B4-BE49-F238E27FC236}">
                <a16:creationId xmlns:a16="http://schemas.microsoft.com/office/drawing/2014/main" id="{6E4986C1-26C2-4D74-A999-AD76ACA612F8}"/>
              </a:ext>
            </a:extLst>
          </p:cNvPr>
          <p:cNvSpPr>
            <a:spLocks noGrp="1"/>
          </p:cNvSpPr>
          <p:nvPr>
            <p:ph type="subTitle" idx="1"/>
          </p:nvPr>
        </p:nvSpPr>
        <p:spPr/>
        <p:txBody>
          <a:bodyPr>
            <a:normAutofit fontScale="85000" lnSpcReduction="20000"/>
          </a:bodyPr>
          <a:lstStyle/>
          <a:p>
            <a:r>
              <a:rPr lang="en-US" dirty="0"/>
              <a:t>David Kozono, Md, PhD</a:t>
            </a:r>
          </a:p>
          <a:p>
            <a:r>
              <a:rPr lang="en-US" dirty="0"/>
              <a:t>Translational Medicine  &amp; Scientific Leadership Committee Chair</a:t>
            </a:r>
          </a:p>
          <a:p>
            <a:r>
              <a:rPr lang="en-US" dirty="0"/>
              <a:t>Alliance</a:t>
            </a:r>
          </a:p>
        </p:txBody>
      </p:sp>
    </p:spTree>
    <p:extLst>
      <p:ext uri="{BB962C8B-B14F-4D97-AF65-F5344CB8AC3E}">
        <p14:creationId xmlns:p14="http://schemas.microsoft.com/office/powerpoint/2010/main" val="14540341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44731-672F-404D-BFC3-9FC52931340E}"/>
              </a:ext>
            </a:extLst>
          </p:cNvPr>
          <p:cNvSpPr>
            <a:spLocks noGrp="1"/>
          </p:cNvSpPr>
          <p:nvPr>
            <p:ph type="title"/>
          </p:nvPr>
        </p:nvSpPr>
        <p:spPr/>
        <p:txBody>
          <a:bodyPr/>
          <a:lstStyle/>
          <a:p>
            <a:r>
              <a:rPr lang="en-US" dirty="0">
                <a:solidFill>
                  <a:schemeClr val="tx1"/>
                </a:solidFill>
              </a:rPr>
              <a:t>Teleconferences</a:t>
            </a:r>
          </a:p>
        </p:txBody>
      </p:sp>
      <p:sp>
        <p:nvSpPr>
          <p:cNvPr id="3" name="Content Placeholder 2">
            <a:extLst>
              <a:ext uri="{FF2B5EF4-FFF2-40B4-BE49-F238E27FC236}">
                <a16:creationId xmlns:a16="http://schemas.microsoft.com/office/drawing/2014/main" id="{46ECDCC0-BEBF-45E1-9726-793E2FD8714C}"/>
              </a:ext>
            </a:extLst>
          </p:cNvPr>
          <p:cNvSpPr>
            <a:spLocks noGrp="1"/>
          </p:cNvSpPr>
          <p:nvPr>
            <p:ph idx="1"/>
          </p:nvPr>
        </p:nvSpPr>
        <p:spPr/>
        <p:txBody>
          <a:bodyPr>
            <a:normAutofit fontScale="92500"/>
          </a:bodyPr>
          <a:lstStyle/>
          <a:p>
            <a:r>
              <a:rPr lang="en-US" sz="2800" dirty="0">
                <a:solidFill>
                  <a:schemeClr val="tx1"/>
                </a:solidFill>
                <a:latin typeface="Helvetica" panose="020B0604020202020204" pitchFamily="34" charset="0"/>
                <a:cs typeface="Helvetica" panose="020B0604020202020204" pitchFamily="34" charset="0"/>
              </a:rPr>
              <a:t>Monthly, 3</a:t>
            </a:r>
            <a:r>
              <a:rPr lang="en-US" sz="2800" baseline="30000" dirty="0">
                <a:solidFill>
                  <a:schemeClr val="tx1"/>
                </a:solidFill>
                <a:latin typeface="Helvetica" panose="020B0604020202020204" pitchFamily="34" charset="0"/>
                <a:cs typeface="Helvetica" panose="020B0604020202020204" pitchFamily="34" charset="0"/>
              </a:rPr>
              <a:t>rd</a:t>
            </a:r>
            <a:r>
              <a:rPr lang="en-US" sz="2800" dirty="0">
                <a:solidFill>
                  <a:schemeClr val="tx1"/>
                </a:solidFill>
                <a:latin typeface="Helvetica" panose="020B0604020202020204" pitchFamily="34" charset="0"/>
                <a:cs typeface="Helvetica" panose="020B0604020202020204" pitchFamily="34" charset="0"/>
              </a:rPr>
              <a:t> Tuesday at 11 am PT / 2 pm ET</a:t>
            </a:r>
          </a:p>
          <a:p>
            <a:pPr marL="465138" lvl="1" indent="-265113">
              <a:buFont typeface="Courier New" panose="02070309020205020404" pitchFamily="49" charset="0"/>
              <a:buChar char="o"/>
            </a:pPr>
            <a:r>
              <a:rPr lang="en-US" sz="2600" dirty="0">
                <a:solidFill>
                  <a:schemeClr val="tx1"/>
                </a:solidFill>
                <a:latin typeface="Helvetica" panose="020B0604020202020204" pitchFamily="34" charset="0"/>
                <a:cs typeface="Helvetica" panose="020B0604020202020204" pitchFamily="34" charset="0"/>
              </a:rPr>
              <a:t>Recent topics: </a:t>
            </a:r>
            <a:r>
              <a:rPr lang="en-US" sz="2600" dirty="0" err="1">
                <a:solidFill>
                  <a:schemeClr val="tx1"/>
                </a:solidFill>
                <a:latin typeface="Helvetica" panose="020B0604020202020204" pitchFamily="34" charset="0"/>
                <a:cs typeface="Helvetica" panose="020B0604020202020204" pitchFamily="34" charset="0"/>
              </a:rPr>
              <a:t>FoundationOne</a:t>
            </a:r>
            <a:r>
              <a:rPr lang="en-US" sz="2600" dirty="0">
                <a:solidFill>
                  <a:schemeClr val="tx1"/>
                </a:solidFill>
                <a:latin typeface="Helvetica" panose="020B0604020202020204" pitchFamily="34" charset="0"/>
                <a:cs typeface="Helvetica" panose="020B0604020202020204" pitchFamily="34" charset="0"/>
              </a:rPr>
              <a:t> </a:t>
            </a:r>
            <a:r>
              <a:rPr lang="en-US" sz="2600" dirty="0" err="1">
                <a:solidFill>
                  <a:schemeClr val="tx1"/>
                </a:solidFill>
                <a:latin typeface="Helvetica" panose="020B0604020202020204" pitchFamily="34" charset="0"/>
                <a:cs typeface="Helvetica" panose="020B0604020202020204" pitchFamily="34" charset="0"/>
              </a:rPr>
              <a:t>CDx</a:t>
            </a:r>
            <a:r>
              <a:rPr lang="en-US" sz="2600" dirty="0">
                <a:solidFill>
                  <a:schemeClr val="tx1"/>
                </a:solidFill>
                <a:latin typeface="Helvetica" panose="020B0604020202020204" pitchFamily="34" charset="0"/>
                <a:cs typeface="Helvetica" panose="020B0604020202020204" pitchFamily="34" charset="0"/>
              </a:rPr>
              <a:t> Tissue </a:t>
            </a:r>
            <a:r>
              <a:rPr lang="en-US" sz="2600" dirty="0" err="1">
                <a:solidFill>
                  <a:schemeClr val="tx1"/>
                </a:solidFill>
                <a:latin typeface="Helvetica" panose="020B0604020202020204" pitchFamily="34" charset="0"/>
                <a:cs typeface="Helvetica" panose="020B0604020202020204" pitchFamily="34" charset="0"/>
              </a:rPr>
              <a:t>Baitset</a:t>
            </a:r>
            <a:r>
              <a:rPr lang="en-US" sz="2600" dirty="0">
                <a:solidFill>
                  <a:schemeClr val="tx1"/>
                </a:solidFill>
                <a:latin typeface="Helvetica" panose="020B0604020202020204" pitchFamily="34" charset="0"/>
                <a:cs typeface="Helvetica" panose="020B0604020202020204" pitchFamily="34" charset="0"/>
              </a:rPr>
              <a:t> Update (June), S1900F biomarker definitions update (March), prevalence of co-mutations (Jan)</a:t>
            </a:r>
          </a:p>
          <a:p>
            <a:pPr marL="465138" lvl="1" indent="-265113">
              <a:buFont typeface="Courier New" panose="02070309020205020404" pitchFamily="49" charset="0"/>
              <a:buChar char="o"/>
            </a:pPr>
            <a:r>
              <a:rPr lang="en-US" sz="2600" dirty="0">
                <a:solidFill>
                  <a:schemeClr val="tx1"/>
                </a:solidFill>
                <a:latin typeface="Helvetica" panose="020B0604020202020204" pitchFamily="34" charset="0"/>
                <a:cs typeface="Helvetica" panose="020B0604020202020204" pitchFamily="34" charset="0"/>
              </a:rPr>
              <a:t>Sub-study discussions: S1900G study team (May), S1900C study team (April)</a:t>
            </a:r>
          </a:p>
          <a:p>
            <a:pPr marL="465138" lvl="1" indent="-265113">
              <a:buFont typeface="Courier New" panose="02070309020205020404" pitchFamily="49" charset="0"/>
              <a:buChar char="o"/>
            </a:pPr>
            <a:r>
              <a:rPr lang="en-US" sz="2600" dirty="0">
                <a:solidFill>
                  <a:schemeClr val="tx1"/>
                </a:solidFill>
                <a:latin typeface="Helvetica" panose="020B0604020202020204" pitchFamily="34" charset="0"/>
                <a:cs typeface="Helvetica" panose="020B0604020202020204" pitchFamily="34" charset="0"/>
              </a:rPr>
              <a:t>Guests: Ionpath: proteomic assays/IO benefit (July), </a:t>
            </a:r>
            <a:r>
              <a:rPr lang="en-US" sz="2600" dirty="0" err="1">
                <a:solidFill>
                  <a:schemeClr val="tx1"/>
                </a:solidFill>
                <a:latin typeface="Helvetica" panose="020B0604020202020204" pitchFamily="34" charset="0"/>
                <a:cs typeface="Helvetica" panose="020B0604020202020204" pitchFamily="34" charset="0"/>
              </a:rPr>
              <a:t>GenPro</a:t>
            </a:r>
            <a:r>
              <a:rPr lang="en-US" sz="2600" dirty="0">
                <a:solidFill>
                  <a:schemeClr val="tx1"/>
                </a:solidFill>
                <a:latin typeface="Helvetica" panose="020B0604020202020204" pitchFamily="34" charset="0"/>
                <a:cs typeface="Helvetica" panose="020B0604020202020204" pitchFamily="34" charset="0"/>
              </a:rPr>
              <a:t>: immuno-methylome </a:t>
            </a:r>
            <a:r>
              <a:rPr lang="en-US" sz="2600" dirty="0" err="1">
                <a:solidFill>
                  <a:schemeClr val="tx1"/>
                </a:solidFill>
                <a:latin typeface="Helvetica" panose="020B0604020202020204" pitchFamily="34" charset="0"/>
                <a:cs typeface="Helvetica" panose="020B0604020202020204" pitchFamily="34" charset="0"/>
              </a:rPr>
              <a:t>epimarkers</a:t>
            </a:r>
            <a:r>
              <a:rPr lang="en-US" sz="2600" dirty="0">
                <a:solidFill>
                  <a:schemeClr val="tx1"/>
                </a:solidFill>
                <a:latin typeface="Helvetica" panose="020B0604020202020204" pitchFamily="34" charset="0"/>
                <a:cs typeface="Helvetica" panose="020B0604020202020204" pitchFamily="34" charset="0"/>
              </a:rPr>
              <a:t> (Feb), </a:t>
            </a:r>
            <a:r>
              <a:rPr lang="en-US" sz="2600" dirty="0" err="1">
                <a:solidFill>
                  <a:schemeClr val="tx1"/>
                </a:solidFill>
                <a:latin typeface="Helvetica" panose="020B0604020202020204" pitchFamily="34" charset="0"/>
                <a:cs typeface="Helvetica" panose="020B0604020202020204" pitchFamily="34" charset="0"/>
              </a:rPr>
              <a:t>Nucleai</a:t>
            </a:r>
            <a:r>
              <a:rPr lang="en-US" sz="2600" dirty="0">
                <a:solidFill>
                  <a:schemeClr val="tx1"/>
                </a:solidFill>
                <a:latin typeface="Helvetica" panose="020B0604020202020204" pitchFamily="34" charset="0"/>
                <a:cs typeface="Helvetica" panose="020B0604020202020204" pitchFamily="34" charset="0"/>
              </a:rPr>
              <a:t>: H&amp;E slide image analysis (Jan)</a:t>
            </a:r>
          </a:p>
          <a:p>
            <a:r>
              <a:rPr lang="en-US" sz="2800" dirty="0">
                <a:solidFill>
                  <a:schemeClr val="tx1"/>
                </a:solidFill>
                <a:latin typeface="Helvetica" panose="020B0604020202020204" pitchFamily="34" charset="0"/>
                <a:cs typeface="Helvetica" panose="020B0604020202020204" pitchFamily="34" charset="0"/>
              </a:rPr>
              <a:t>Smaller meetings to discuss specific initiatives, projects, and publications</a:t>
            </a:r>
          </a:p>
          <a:p>
            <a:endParaRPr lang="en-US" dirty="0"/>
          </a:p>
        </p:txBody>
      </p:sp>
    </p:spTree>
    <p:extLst>
      <p:ext uri="{BB962C8B-B14F-4D97-AF65-F5344CB8AC3E}">
        <p14:creationId xmlns:p14="http://schemas.microsoft.com/office/powerpoint/2010/main" val="30076414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8">
            <a:extLst>
              <a:ext uri="{FF2B5EF4-FFF2-40B4-BE49-F238E27FC236}">
                <a16:creationId xmlns:a16="http://schemas.microsoft.com/office/drawing/2014/main" id="{B7467D51-E92A-44C2-9978-673D48351652}"/>
              </a:ext>
            </a:extLst>
          </p:cNvPr>
          <p:cNvSpPr txBox="1">
            <a:spLocks/>
          </p:cNvSpPr>
          <p:nvPr/>
        </p:nvSpPr>
        <p:spPr>
          <a:xfrm>
            <a:off x="0" y="5919767"/>
            <a:ext cx="12192000" cy="946603"/>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Light"/>
              <a:ea typeface="+mj-ea"/>
              <a:cs typeface="+mj-cs"/>
            </a:endParaRPr>
          </a:p>
        </p:txBody>
      </p:sp>
      <p:sp>
        <p:nvSpPr>
          <p:cNvPr id="2" name="Title 1">
            <a:extLst>
              <a:ext uri="{FF2B5EF4-FFF2-40B4-BE49-F238E27FC236}">
                <a16:creationId xmlns:a16="http://schemas.microsoft.com/office/drawing/2014/main" id="{973ECEE5-E35F-4E82-9CD9-5FBB9A4F1CCB}"/>
              </a:ext>
            </a:extLst>
          </p:cNvPr>
          <p:cNvSpPr>
            <a:spLocks noGrp="1"/>
          </p:cNvSpPr>
          <p:nvPr>
            <p:ph type="title"/>
          </p:nvPr>
        </p:nvSpPr>
        <p:spPr/>
        <p:txBody>
          <a:bodyPr/>
          <a:lstStyle/>
          <a:p>
            <a:r>
              <a:rPr lang="en-US" dirty="0">
                <a:solidFill>
                  <a:schemeClr val="tx1"/>
                </a:solidFill>
              </a:rPr>
              <a:t>Letter of Intent</a:t>
            </a:r>
          </a:p>
        </p:txBody>
      </p:sp>
      <p:sp>
        <p:nvSpPr>
          <p:cNvPr id="3" name="Content Placeholder 2">
            <a:extLst>
              <a:ext uri="{FF2B5EF4-FFF2-40B4-BE49-F238E27FC236}">
                <a16:creationId xmlns:a16="http://schemas.microsoft.com/office/drawing/2014/main" id="{F406B0ED-43EA-4529-8466-C015043EE6D0}"/>
              </a:ext>
            </a:extLst>
          </p:cNvPr>
          <p:cNvSpPr>
            <a:spLocks noGrp="1"/>
          </p:cNvSpPr>
          <p:nvPr>
            <p:ph idx="1"/>
          </p:nvPr>
        </p:nvSpPr>
        <p:spPr>
          <a:xfrm>
            <a:off x="838200" y="1825625"/>
            <a:ext cx="5257800" cy="4351338"/>
          </a:xfrm>
        </p:spPr>
        <p:txBody>
          <a:bodyPr>
            <a:normAutofit/>
          </a:bodyPr>
          <a:lstStyle/>
          <a:p>
            <a:r>
              <a:rPr lang="en-US" sz="2800" dirty="0">
                <a:solidFill>
                  <a:schemeClr val="tx1"/>
                </a:solidFill>
                <a:latin typeface="Helvetica" panose="020B0604020202020204" pitchFamily="34" charset="0"/>
                <a:cs typeface="Helvetica" panose="020B0604020202020204" pitchFamily="34" charset="0"/>
              </a:rPr>
              <a:t>Goal: to promote TM research by simplifying initial inquiries</a:t>
            </a:r>
          </a:p>
          <a:p>
            <a:r>
              <a:rPr lang="en-US" sz="2800" dirty="0">
                <a:solidFill>
                  <a:schemeClr val="tx1"/>
                </a:solidFill>
                <a:latin typeface="Helvetica" panose="020B0604020202020204" pitchFamily="34" charset="0"/>
                <a:cs typeface="Helvetica" panose="020B0604020202020204" pitchFamily="34" charset="0"/>
              </a:rPr>
              <a:t>One to two pages</a:t>
            </a:r>
          </a:p>
          <a:p>
            <a:r>
              <a:rPr lang="en-US" sz="2800" dirty="0">
                <a:solidFill>
                  <a:schemeClr val="tx1"/>
                </a:solidFill>
                <a:latin typeface="Helvetica" panose="020B0604020202020204" pitchFamily="34" charset="0"/>
                <a:cs typeface="Helvetica" panose="020B0604020202020204" pitchFamily="34" charset="0"/>
              </a:rPr>
              <a:t>Preliminary information on proposed retrospective use of banked specimens and/or data</a:t>
            </a:r>
          </a:p>
          <a:p>
            <a:r>
              <a:rPr lang="en-US" sz="2800" dirty="0">
                <a:solidFill>
                  <a:schemeClr val="tx1"/>
                </a:solidFill>
                <a:latin typeface="Helvetica" panose="020B0604020202020204" pitchFamily="34" charset="0"/>
                <a:cs typeface="Helvetica" panose="020B0604020202020204" pitchFamily="34" charset="0"/>
              </a:rPr>
              <a:t>Send to TM committee chair for review and advice: lungmaptm@gmail.com</a:t>
            </a:r>
          </a:p>
        </p:txBody>
      </p:sp>
      <p:pic>
        <p:nvPicPr>
          <p:cNvPr id="5" name="Picture 4">
            <a:extLst>
              <a:ext uri="{FF2B5EF4-FFF2-40B4-BE49-F238E27FC236}">
                <a16:creationId xmlns:a16="http://schemas.microsoft.com/office/drawing/2014/main" id="{E962A96D-A6B6-4727-9914-5B160CF35C8B}"/>
              </a:ext>
            </a:extLst>
          </p:cNvPr>
          <p:cNvPicPr>
            <a:picLocks noChangeAspect="1"/>
          </p:cNvPicPr>
          <p:nvPr/>
        </p:nvPicPr>
        <p:blipFill>
          <a:blip r:embed="rId2"/>
          <a:stretch>
            <a:fillRect/>
          </a:stretch>
        </p:blipFill>
        <p:spPr>
          <a:xfrm>
            <a:off x="6399241" y="0"/>
            <a:ext cx="5307567" cy="6858000"/>
          </a:xfrm>
          <a:prstGeom prst="rect">
            <a:avLst/>
          </a:prstGeom>
        </p:spPr>
      </p:pic>
    </p:spTree>
    <p:extLst>
      <p:ext uri="{BB962C8B-B14F-4D97-AF65-F5344CB8AC3E}">
        <p14:creationId xmlns:p14="http://schemas.microsoft.com/office/powerpoint/2010/main" val="35961749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28">
            <a:extLst>
              <a:ext uri="{FF2B5EF4-FFF2-40B4-BE49-F238E27FC236}">
                <a16:creationId xmlns:a16="http://schemas.microsoft.com/office/drawing/2014/main" id="{0762E26E-66A4-46DD-B175-B04DCF1CDC78}"/>
              </a:ext>
            </a:extLst>
          </p:cNvPr>
          <p:cNvSpPr txBox="1">
            <a:spLocks/>
          </p:cNvSpPr>
          <p:nvPr/>
        </p:nvSpPr>
        <p:spPr>
          <a:xfrm>
            <a:off x="0" y="5919767"/>
            <a:ext cx="12192000" cy="946603"/>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Light"/>
              <a:ea typeface="+mj-ea"/>
              <a:cs typeface="+mj-cs"/>
            </a:endParaRPr>
          </a:p>
        </p:txBody>
      </p:sp>
      <p:sp>
        <p:nvSpPr>
          <p:cNvPr id="29" name="TextBox 28">
            <a:extLst>
              <a:ext uri="{FF2B5EF4-FFF2-40B4-BE49-F238E27FC236}">
                <a16:creationId xmlns:a16="http://schemas.microsoft.com/office/drawing/2014/main" id="{6B9E5203-FC8F-4A21-9667-9936069A7BED}"/>
              </a:ext>
            </a:extLst>
          </p:cNvPr>
          <p:cNvSpPr txBox="1"/>
          <p:nvPr/>
        </p:nvSpPr>
        <p:spPr>
          <a:xfrm>
            <a:off x="3050848" y="631791"/>
            <a:ext cx="40820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3. Submit completed TM Proposal Form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TM/SL Committee + Stats.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Present at TM/SL meeting.</a:t>
            </a:r>
          </a:p>
        </p:txBody>
      </p:sp>
      <p:sp>
        <p:nvSpPr>
          <p:cNvPr id="4" name="Rectangle 3">
            <a:extLst>
              <a:ext uri="{FF2B5EF4-FFF2-40B4-BE49-F238E27FC236}">
                <a16:creationId xmlns:a16="http://schemas.microsoft.com/office/drawing/2014/main" id="{BB28A2EB-6C0E-4B9C-8ACE-EBAEB91BCFC6}"/>
              </a:ext>
            </a:extLst>
          </p:cNvPr>
          <p:cNvSpPr/>
          <p:nvPr/>
        </p:nvSpPr>
        <p:spPr>
          <a:xfrm>
            <a:off x="7214765" y="577984"/>
            <a:ext cx="2050991" cy="1382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Translational Medicine &amp; Scientific Leadership Committee</a:t>
            </a:r>
          </a:p>
        </p:txBody>
      </p:sp>
      <p:sp>
        <p:nvSpPr>
          <p:cNvPr id="6" name="Rectangle 5">
            <a:extLst>
              <a:ext uri="{FF2B5EF4-FFF2-40B4-BE49-F238E27FC236}">
                <a16:creationId xmlns:a16="http://schemas.microsoft.com/office/drawing/2014/main" id="{10838C58-57A5-4208-9B27-390BAD1C5460}"/>
              </a:ext>
            </a:extLst>
          </p:cNvPr>
          <p:cNvSpPr/>
          <p:nvPr/>
        </p:nvSpPr>
        <p:spPr>
          <a:xfrm>
            <a:off x="868114" y="531600"/>
            <a:ext cx="2126479" cy="142922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Translational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Principal Investigator</a:t>
            </a:r>
          </a:p>
        </p:txBody>
      </p:sp>
      <p:cxnSp>
        <p:nvCxnSpPr>
          <p:cNvPr id="8" name="Straight Arrow Connector 7">
            <a:extLst>
              <a:ext uri="{FF2B5EF4-FFF2-40B4-BE49-F238E27FC236}">
                <a16:creationId xmlns:a16="http://schemas.microsoft.com/office/drawing/2014/main" id="{78FE7792-E693-42F4-8B7A-468BE66EC84A}"/>
              </a:ext>
            </a:extLst>
          </p:cNvPr>
          <p:cNvCxnSpPr>
            <a:cxnSpLocks/>
          </p:cNvCxnSpPr>
          <p:nvPr/>
        </p:nvCxnSpPr>
        <p:spPr>
          <a:xfrm flipV="1">
            <a:off x="3083607" y="577984"/>
            <a:ext cx="4067797" cy="1303"/>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D24A111-15FD-46C5-AD2B-957C91AB4FFA}"/>
              </a:ext>
            </a:extLst>
          </p:cNvPr>
          <p:cNvSpPr/>
          <p:nvPr/>
        </p:nvSpPr>
        <p:spPr>
          <a:xfrm>
            <a:off x="4130799" y="2151713"/>
            <a:ext cx="2179177" cy="656558"/>
          </a:xfrm>
          <a:prstGeom prst="rect">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SWOG Ops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Protocol Project Manager </a:t>
            </a:r>
          </a:p>
        </p:txBody>
      </p:sp>
      <p:sp>
        <p:nvSpPr>
          <p:cNvPr id="10" name="TextBox 9">
            <a:extLst>
              <a:ext uri="{FF2B5EF4-FFF2-40B4-BE49-F238E27FC236}">
                <a16:creationId xmlns:a16="http://schemas.microsoft.com/office/drawing/2014/main" id="{D5FE6201-B0DE-4740-9686-FB6C85B4FACD}"/>
              </a:ext>
            </a:extLst>
          </p:cNvPr>
          <p:cNvSpPr txBox="1"/>
          <p:nvPr/>
        </p:nvSpPr>
        <p:spPr>
          <a:xfrm>
            <a:off x="3341404" y="271638"/>
            <a:ext cx="352941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 Pre-proposal discussion</a:t>
            </a:r>
          </a:p>
        </p:txBody>
      </p:sp>
      <p:sp>
        <p:nvSpPr>
          <p:cNvPr id="13" name="Diamond 12">
            <a:extLst>
              <a:ext uri="{FF2B5EF4-FFF2-40B4-BE49-F238E27FC236}">
                <a16:creationId xmlns:a16="http://schemas.microsoft.com/office/drawing/2014/main" id="{1767647A-86E6-44D3-8EED-055D6F0AAF04}"/>
              </a:ext>
            </a:extLst>
          </p:cNvPr>
          <p:cNvSpPr/>
          <p:nvPr/>
        </p:nvSpPr>
        <p:spPr>
          <a:xfrm>
            <a:off x="7550655" y="2130009"/>
            <a:ext cx="1289698" cy="713900"/>
          </a:xfrm>
          <a:prstGeom prst="diamond">
            <a:avLst/>
          </a:prstGeom>
          <a:solidFill>
            <a:schemeClr val="accent1">
              <a:lumMod val="60000"/>
              <a:lumOff val="4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Review/Vote</a:t>
            </a:r>
          </a:p>
        </p:txBody>
      </p:sp>
      <p:cxnSp>
        <p:nvCxnSpPr>
          <p:cNvPr id="15" name="Straight Arrow Connector 14">
            <a:extLst>
              <a:ext uri="{FF2B5EF4-FFF2-40B4-BE49-F238E27FC236}">
                <a16:creationId xmlns:a16="http://schemas.microsoft.com/office/drawing/2014/main" id="{9E8C7C0A-697A-469E-ABEF-7900AB4527C7}"/>
              </a:ext>
            </a:extLst>
          </p:cNvPr>
          <p:cNvCxnSpPr>
            <a:cxnSpLocks/>
          </p:cNvCxnSpPr>
          <p:nvPr/>
        </p:nvCxnSpPr>
        <p:spPr>
          <a:xfrm>
            <a:off x="8032251" y="2000731"/>
            <a:ext cx="0" cy="22236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2BA1BE1-5646-41B3-89EF-2081FD9525BD}"/>
              </a:ext>
            </a:extLst>
          </p:cNvPr>
          <p:cNvCxnSpPr>
            <a:cxnSpLocks/>
            <a:stCxn id="13" idx="1"/>
            <a:endCxn id="9" idx="3"/>
          </p:cNvCxnSpPr>
          <p:nvPr/>
        </p:nvCxnSpPr>
        <p:spPr>
          <a:xfrm flipH="1" flipV="1">
            <a:off x="6309976" y="2479992"/>
            <a:ext cx="1240679" cy="696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ECE667E-E4AD-42F2-B7C3-B3272E61BC86}"/>
              </a:ext>
            </a:extLst>
          </p:cNvPr>
          <p:cNvSpPr txBox="1"/>
          <p:nvPr/>
        </p:nvSpPr>
        <p:spPr>
          <a:xfrm>
            <a:off x="6661639" y="2196145"/>
            <a:ext cx="72989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approve</a:t>
            </a:r>
          </a:p>
        </p:txBody>
      </p:sp>
      <p:cxnSp>
        <p:nvCxnSpPr>
          <p:cNvPr id="25" name="Connector: Elbow 24">
            <a:extLst>
              <a:ext uri="{FF2B5EF4-FFF2-40B4-BE49-F238E27FC236}">
                <a16:creationId xmlns:a16="http://schemas.microsoft.com/office/drawing/2014/main" id="{6C5AEAB8-FC43-4096-860C-6413263E7883}"/>
              </a:ext>
            </a:extLst>
          </p:cNvPr>
          <p:cNvCxnSpPr>
            <a:cxnSpLocks/>
            <a:stCxn id="9" idx="1"/>
            <a:endCxn id="6" idx="2"/>
          </p:cNvCxnSpPr>
          <p:nvPr/>
        </p:nvCxnSpPr>
        <p:spPr>
          <a:xfrm rot="10800000">
            <a:off x="1931355" y="1960828"/>
            <a:ext cx="2199445" cy="519165"/>
          </a:xfrm>
          <a:prstGeom prst="bentConnector2">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C99D52C-A826-4CCF-A2DB-149A82EBA471}"/>
              </a:ext>
            </a:extLst>
          </p:cNvPr>
          <p:cNvSpPr txBox="1"/>
          <p:nvPr/>
        </p:nvSpPr>
        <p:spPr>
          <a:xfrm>
            <a:off x="1998287" y="2043925"/>
            <a:ext cx="21264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 Provide TM Proposal Template Form</a:t>
            </a:r>
          </a:p>
        </p:txBody>
      </p:sp>
      <p:cxnSp>
        <p:nvCxnSpPr>
          <p:cNvPr id="28" name="Straight Arrow Connector 27">
            <a:extLst>
              <a:ext uri="{FF2B5EF4-FFF2-40B4-BE49-F238E27FC236}">
                <a16:creationId xmlns:a16="http://schemas.microsoft.com/office/drawing/2014/main" id="{0471B9F9-372C-45DC-8B2F-0131741A5ACA}"/>
              </a:ext>
            </a:extLst>
          </p:cNvPr>
          <p:cNvCxnSpPr>
            <a:cxnSpLocks/>
          </p:cNvCxnSpPr>
          <p:nvPr/>
        </p:nvCxnSpPr>
        <p:spPr>
          <a:xfrm flipV="1">
            <a:off x="3083607" y="1261837"/>
            <a:ext cx="4049272" cy="16286"/>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047A19C6-D747-4DD4-AE21-0255221A573E}"/>
              </a:ext>
            </a:extLst>
          </p:cNvPr>
          <p:cNvGrpSpPr/>
          <p:nvPr/>
        </p:nvGrpSpPr>
        <p:grpSpPr>
          <a:xfrm>
            <a:off x="5681791" y="1255809"/>
            <a:ext cx="276999" cy="877051"/>
            <a:chOff x="5850863" y="1845500"/>
            <a:chExt cx="276999" cy="643071"/>
          </a:xfrm>
        </p:grpSpPr>
        <p:cxnSp>
          <p:nvCxnSpPr>
            <p:cNvPr id="31" name="Straight Arrow Connector 30">
              <a:extLst>
                <a:ext uri="{FF2B5EF4-FFF2-40B4-BE49-F238E27FC236}">
                  <a16:creationId xmlns:a16="http://schemas.microsoft.com/office/drawing/2014/main" id="{C0897DEA-BA02-4CF9-BBF4-093DB5542C85}"/>
                </a:ext>
              </a:extLst>
            </p:cNvPr>
            <p:cNvCxnSpPr>
              <a:cxnSpLocks/>
            </p:cNvCxnSpPr>
            <p:nvPr/>
          </p:nvCxnSpPr>
          <p:spPr>
            <a:xfrm>
              <a:off x="5893271" y="1845500"/>
              <a:ext cx="0" cy="643071"/>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1ACF124-D323-454F-90BF-637E4A55A11F}"/>
                </a:ext>
              </a:extLst>
            </p:cNvPr>
            <p:cNvSpPr txBox="1"/>
            <p:nvPr/>
          </p:nvSpPr>
          <p:spPr>
            <a:xfrm rot="5400000">
              <a:off x="5873482" y="2042648"/>
              <a:ext cx="2317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cc </a:t>
              </a:r>
            </a:p>
          </p:txBody>
        </p:sp>
      </p:grpSp>
      <p:cxnSp>
        <p:nvCxnSpPr>
          <p:cNvPr id="37" name="Connector: Elbow 36">
            <a:extLst>
              <a:ext uri="{FF2B5EF4-FFF2-40B4-BE49-F238E27FC236}">
                <a16:creationId xmlns:a16="http://schemas.microsoft.com/office/drawing/2014/main" id="{5F7B7124-4EE0-47A4-BA03-268C8B5D88AE}"/>
              </a:ext>
            </a:extLst>
          </p:cNvPr>
          <p:cNvCxnSpPr>
            <a:cxnSpLocks/>
          </p:cNvCxnSpPr>
          <p:nvPr/>
        </p:nvCxnSpPr>
        <p:spPr>
          <a:xfrm rot="10800000">
            <a:off x="887264" y="2000731"/>
            <a:ext cx="7360778" cy="1859336"/>
          </a:xfrm>
          <a:prstGeom prst="bentConnector3">
            <a:avLst>
              <a:gd name="adj1" fmla="val 100039"/>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1" name="Diamond 40">
            <a:extLst>
              <a:ext uri="{FF2B5EF4-FFF2-40B4-BE49-F238E27FC236}">
                <a16:creationId xmlns:a16="http://schemas.microsoft.com/office/drawing/2014/main" id="{E751FF01-4965-4BA2-A3A4-035387260329}"/>
              </a:ext>
            </a:extLst>
          </p:cNvPr>
          <p:cNvSpPr/>
          <p:nvPr/>
        </p:nvSpPr>
        <p:spPr>
          <a:xfrm>
            <a:off x="5053649" y="2967602"/>
            <a:ext cx="1383844" cy="664459"/>
          </a:xfrm>
          <a:prstGeom prst="diamond">
            <a:avLst/>
          </a:prstGeom>
          <a:solidFill>
            <a:srgbClr val="CC66FF">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Review</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2" name="Straight Arrow Connector 41">
            <a:extLst>
              <a:ext uri="{FF2B5EF4-FFF2-40B4-BE49-F238E27FC236}">
                <a16:creationId xmlns:a16="http://schemas.microsoft.com/office/drawing/2014/main" id="{22CC7A98-2AFC-445F-AED3-B84D6CBCE177}"/>
              </a:ext>
            </a:extLst>
          </p:cNvPr>
          <p:cNvCxnSpPr>
            <a:cxnSpLocks/>
            <a:endCxn id="41" idx="0"/>
          </p:cNvCxnSpPr>
          <p:nvPr/>
        </p:nvCxnSpPr>
        <p:spPr>
          <a:xfrm>
            <a:off x="5745571" y="2813932"/>
            <a:ext cx="0" cy="15367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3" name="Diamond 72">
            <a:extLst>
              <a:ext uri="{FF2B5EF4-FFF2-40B4-BE49-F238E27FC236}">
                <a16:creationId xmlns:a16="http://schemas.microsoft.com/office/drawing/2014/main" id="{998DD08E-A8D2-449C-B8B1-0D4C503EFCFF}"/>
              </a:ext>
            </a:extLst>
          </p:cNvPr>
          <p:cNvSpPr/>
          <p:nvPr/>
        </p:nvSpPr>
        <p:spPr>
          <a:xfrm>
            <a:off x="10090437" y="2732837"/>
            <a:ext cx="1289697" cy="713899"/>
          </a:xfrm>
          <a:prstGeom prst="diamond">
            <a:avLst/>
          </a:prstGeom>
          <a:solidFill>
            <a:srgbClr val="FFCC66">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Review</a:t>
            </a:r>
          </a:p>
        </p:txBody>
      </p:sp>
      <p:cxnSp>
        <p:nvCxnSpPr>
          <p:cNvPr id="74" name="Straight Arrow Connector 73">
            <a:extLst>
              <a:ext uri="{FF2B5EF4-FFF2-40B4-BE49-F238E27FC236}">
                <a16:creationId xmlns:a16="http://schemas.microsoft.com/office/drawing/2014/main" id="{B1E2BD6B-1786-44CF-93BD-7E361A37CB1C}"/>
              </a:ext>
            </a:extLst>
          </p:cNvPr>
          <p:cNvCxnSpPr>
            <a:cxnSpLocks/>
            <a:stCxn id="13" idx="3"/>
          </p:cNvCxnSpPr>
          <p:nvPr/>
        </p:nvCxnSpPr>
        <p:spPr>
          <a:xfrm flipV="1">
            <a:off x="8840353" y="2426121"/>
            <a:ext cx="1250465" cy="60838"/>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2609BE6-41EA-414A-93E4-56FDC142F972}"/>
              </a:ext>
            </a:extLst>
          </p:cNvPr>
          <p:cNvCxnSpPr>
            <a:cxnSpLocks/>
            <a:endCxn id="73" idx="0"/>
          </p:cNvCxnSpPr>
          <p:nvPr/>
        </p:nvCxnSpPr>
        <p:spPr>
          <a:xfrm>
            <a:off x="10735285" y="2473144"/>
            <a:ext cx="1" cy="259693"/>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or: Elbow 86">
            <a:extLst>
              <a:ext uri="{FF2B5EF4-FFF2-40B4-BE49-F238E27FC236}">
                <a16:creationId xmlns:a16="http://schemas.microsoft.com/office/drawing/2014/main" id="{05967253-0D86-4D32-B5D6-FA106ED51F2F}"/>
              </a:ext>
            </a:extLst>
          </p:cNvPr>
          <p:cNvCxnSpPr>
            <a:cxnSpLocks/>
            <a:stCxn id="73" idx="2"/>
          </p:cNvCxnSpPr>
          <p:nvPr/>
        </p:nvCxnSpPr>
        <p:spPr>
          <a:xfrm rot="5400000">
            <a:off x="9274364" y="2401264"/>
            <a:ext cx="415451" cy="2506394"/>
          </a:xfrm>
          <a:prstGeom prst="bentConnector2">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2" name="Connector: Elbow 91">
            <a:extLst>
              <a:ext uri="{FF2B5EF4-FFF2-40B4-BE49-F238E27FC236}">
                <a16:creationId xmlns:a16="http://schemas.microsoft.com/office/drawing/2014/main" id="{828E3034-E4DB-46E2-8504-47DAC2B8F8C6}"/>
              </a:ext>
            </a:extLst>
          </p:cNvPr>
          <p:cNvCxnSpPr>
            <a:cxnSpLocks/>
          </p:cNvCxnSpPr>
          <p:nvPr/>
        </p:nvCxnSpPr>
        <p:spPr>
          <a:xfrm>
            <a:off x="3020325" y="1918318"/>
            <a:ext cx="1820221" cy="207799"/>
          </a:xfrm>
          <a:prstGeom prst="bentConnector3">
            <a:avLst>
              <a:gd name="adj1" fmla="val 100236"/>
            </a:avLst>
          </a:prstGeom>
          <a:ln w="25400">
            <a:solidFill>
              <a:srgbClr val="CC66FF"/>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7E30D6CF-5D1A-4DFF-A8D0-755EFB5A402E}"/>
              </a:ext>
            </a:extLst>
          </p:cNvPr>
          <p:cNvSpPr txBox="1"/>
          <p:nvPr/>
        </p:nvSpPr>
        <p:spPr>
          <a:xfrm>
            <a:off x="3000546" y="1620082"/>
            <a:ext cx="20338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5. Send updated proposal</a:t>
            </a:r>
          </a:p>
        </p:txBody>
      </p:sp>
      <p:cxnSp>
        <p:nvCxnSpPr>
          <p:cNvPr id="141" name="Straight Arrow Connector 140">
            <a:extLst>
              <a:ext uri="{FF2B5EF4-FFF2-40B4-BE49-F238E27FC236}">
                <a16:creationId xmlns:a16="http://schemas.microsoft.com/office/drawing/2014/main" id="{8BE00256-6AF9-49C7-A1C6-E6E58782B085}"/>
              </a:ext>
            </a:extLst>
          </p:cNvPr>
          <p:cNvCxnSpPr>
            <a:cxnSpLocks/>
          </p:cNvCxnSpPr>
          <p:nvPr/>
        </p:nvCxnSpPr>
        <p:spPr>
          <a:xfrm>
            <a:off x="8405998" y="2000731"/>
            <a:ext cx="0" cy="222369"/>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21" name="TextBox 220">
            <a:extLst>
              <a:ext uri="{FF2B5EF4-FFF2-40B4-BE49-F238E27FC236}">
                <a16:creationId xmlns:a16="http://schemas.microsoft.com/office/drawing/2014/main" id="{DD95EEA9-629D-4065-9811-D21D1F4A1D11}"/>
              </a:ext>
            </a:extLst>
          </p:cNvPr>
          <p:cNvSpPr txBox="1"/>
          <p:nvPr/>
        </p:nvSpPr>
        <p:spPr>
          <a:xfrm>
            <a:off x="804083" y="4882802"/>
            <a:ext cx="11069483" cy="1740897"/>
          </a:xfrm>
          <a:prstGeom prst="rect">
            <a:avLst/>
          </a:prstGeom>
          <a:solidFill>
            <a:srgbClr val="EAEAE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0" name="Rectangle 249">
            <a:extLst>
              <a:ext uri="{FF2B5EF4-FFF2-40B4-BE49-F238E27FC236}">
                <a16:creationId xmlns:a16="http://schemas.microsoft.com/office/drawing/2014/main" id="{99A6BBE5-16DE-4D61-8B0C-D0073F24B016}"/>
              </a:ext>
            </a:extLst>
          </p:cNvPr>
          <p:cNvSpPr/>
          <p:nvPr/>
        </p:nvSpPr>
        <p:spPr>
          <a:xfrm>
            <a:off x="4213077" y="4115740"/>
            <a:ext cx="1703122" cy="5590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TM Approval Committee</a:t>
            </a:r>
          </a:p>
        </p:txBody>
      </p:sp>
      <p:cxnSp>
        <p:nvCxnSpPr>
          <p:cNvPr id="255" name="Straight Arrow Connector 254">
            <a:extLst>
              <a:ext uri="{FF2B5EF4-FFF2-40B4-BE49-F238E27FC236}">
                <a16:creationId xmlns:a16="http://schemas.microsoft.com/office/drawing/2014/main" id="{B09A05EA-E8B8-43B9-A69C-F217837A6056}"/>
              </a:ext>
            </a:extLst>
          </p:cNvPr>
          <p:cNvCxnSpPr>
            <a:cxnSpLocks/>
          </p:cNvCxnSpPr>
          <p:nvPr/>
        </p:nvCxnSpPr>
        <p:spPr>
          <a:xfrm>
            <a:off x="4812619" y="2808271"/>
            <a:ext cx="459" cy="1307469"/>
          </a:xfrm>
          <a:prstGeom prst="straightConnector1">
            <a:avLst/>
          </a:prstGeom>
          <a:ln w="25400">
            <a:solidFill>
              <a:srgbClr val="CC66FF"/>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BC499407-D418-4585-9C88-D5E766072FDC}"/>
              </a:ext>
            </a:extLst>
          </p:cNvPr>
          <p:cNvCxnSpPr>
            <a:cxnSpLocks/>
            <a:stCxn id="250" idx="1"/>
            <a:endCxn id="296" idx="5"/>
          </p:cNvCxnSpPr>
          <p:nvPr/>
        </p:nvCxnSpPr>
        <p:spPr>
          <a:xfrm flipH="1">
            <a:off x="3316735" y="4395276"/>
            <a:ext cx="896342" cy="1773"/>
          </a:xfrm>
          <a:prstGeom prst="straightConnector1">
            <a:avLst/>
          </a:prstGeom>
          <a:ln w="25400">
            <a:solidFill>
              <a:srgbClr val="CC66FF"/>
            </a:solidFill>
            <a:tailEnd type="triangle"/>
          </a:ln>
        </p:spPr>
        <p:style>
          <a:lnRef idx="1">
            <a:schemeClr val="accent1"/>
          </a:lnRef>
          <a:fillRef idx="0">
            <a:schemeClr val="accent1"/>
          </a:fillRef>
          <a:effectRef idx="0">
            <a:schemeClr val="accent1"/>
          </a:effectRef>
          <a:fontRef idx="minor">
            <a:schemeClr val="tx1"/>
          </a:fontRef>
        </p:style>
      </p:cxnSp>
      <p:sp>
        <p:nvSpPr>
          <p:cNvPr id="296" name="Isosceles Triangle 295">
            <a:extLst>
              <a:ext uri="{FF2B5EF4-FFF2-40B4-BE49-F238E27FC236}">
                <a16:creationId xmlns:a16="http://schemas.microsoft.com/office/drawing/2014/main" id="{5D64072A-FF4B-4621-AB3E-02F7C090D690}"/>
              </a:ext>
            </a:extLst>
          </p:cNvPr>
          <p:cNvSpPr/>
          <p:nvPr/>
        </p:nvSpPr>
        <p:spPr>
          <a:xfrm>
            <a:off x="2491778" y="4122729"/>
            <a:ext cx="1099942" cy="548640"/>
          </a:xfrm>
          <a:prstGeom prst="triangle">
            <a:avLst/>
          </a:prstGeom>
          <a:solidFill>
            <a:srgbClr val="FF5353"/>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Final Vote</a:t>
            </a:r>
          </a:p>
        </p:txBody>
      </p:sp>
      <p:sp>
        <p:nvSpPr>
          <p:cNvPr id="298" name="Rectangle 297">
            <a:extLst>
              <a:ext uri="{FF2B5EF4-FFF2-40B4-BE49-F238E27FC236}">
                <a16:creationId xmlns:a16="http://schemas.microsoft.com/office/drawing/2014/main" id="{849D4B5F-80FD-4EC5-91FE-54D6FFD6AF16}"/>
              </a:ext>
            </a:extLst>
          </p:cNvPr>
          <p:cNvSpPr/>
          <p:nvPr/>
        </p:nvSpPr>
        <p:spPr>
          <a:xfrm rot="5400000">
            <a:off x="4446881" y="3337988"/>
            <a:ext cx="967302" cy="179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forward</a:t>
            </a:r>
          </a:p>
        </p:txBody>
      </p:sp>
      <p:sp>
        <p:nvSpPr>
          <p:cNvPr id="308" name="TextBox 307">
            <a:extLst>
              <a:ext uri="{FF2B5EF4-FFF2-40B4-BE49-F238E27FC236}">
                <a16:creationId xmlns:a16="http://schemas.microsoft.com/office/drawing/2014/main" id="{675C24A2-24DD-4606-9B53-111B38C1D7D6}"/>
              </a:ext>
            </a:extLst>
          </p:cNvPr>
          <p:cNvSpPr txBox="1"/>
          <p:nvPr/>
        </p:nvSpPr>
        <p:spPr>
          <a:xfrm>
            <a:off x="834524" y="4824118"/>
            <a:ext cx="24099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Protocol Amendment</a:t>
            </a:r>
          </a:p>
        </p:txBody>
      </p:sp>
      <p:cxnSp>
        <p:nvCxnSpPr>
          <p:cNvPr id="310" name="Connector: Elbow 309">
            <a:extLst>
              <a:ext uri="{FF2B5EF4-FFF2-40B4-BE49-F238E27FC236}">
                <a16:creationId xmlns:a16="http://schemas.microsoft.com/office/drawing/2014/main" id="{97E9FD0A-48CD-4435-9F08-0925C9C925FF}"/>
              </a:ext>
            </a:extLst>
          </p:cNvPr>
          <p:cNvCxnSpPr>
            <a:cxnSpLocks/>
            <a:stCxn id="296" idx="1"/>
          </p:cNvCxnSpPr>
          <p:nvPr/>
        </p:nvCxnSpPr>
        <p:spPr>
          <a:xfrm rot="10800000" flipV="1">
            <a:off x="1502040" y="4397049"/>
            <a:ext cx="1264724" cy="369332"/>
          </a:xfrm>
          <a:prstGeom prst="bentConnector3">
            <a:avLst>
              <a:gd name="adj1" fmla="val 99807"/>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2" name="TextBox 311">
            <a:extLst>
              <a:ext uri="{FF2B5EF4-FFF2-40B4-BE49-F238E27FC236}">
                <a16:creationId xmlns:a16="http://schemas.microsoft.com/office/drawing/2014/main" id="{E1E44B83-0421-41F5-8EE6-1F4C0AFFF471}"/>
              </a:ext>
            </a:extLst>
          </p:cNvPr>
          <p:cNvSpPr txBox="1"/>
          <p:nvPr/>
        </p:nvSpPr>
        <p:spPr>
          <a:xfrm>
            <a:off x="1446938" y="4158341"/>
            <a:ext cx="10999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6. Approval</a:t>
            </a:r>
          </a:p>
        </p:txBody>
      </p:sp>
      <p:sp>
        <p:nvSpPr>
          <p:cNvPr id="313" name="Rectangle 312">
            <a:extLst>
              <a:ext uri="{FF2B5EF4-FFF2-40B4-BE49-F238E27FC236}">
                <a16:creationId xmlns:a16="http://schemas.microsoft.com/office/drawing/2014/main" id="{1D5E33FA-593C-404A-80ED-4672260D9F20}"/>
              </a:ext>
            </a:extLst>
          </p:cNvPr>
          <p:cNvSpPr/>
          <p:nvPr/>
        </p:nvSpPr>
        <p:spPr>
          <a:xfrm>
            <a:off x="858474" y="5222939"/>
            <a:ext cx="2179177" cy="656558"/>
          </a:xfrm>
          <a:prstGeom prst="rect">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SWOG Ops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Protocol Project Manager </a:t>
            </a:r>
          </a:p>
        </p:txBody>
      </p:sp>
      <p:sp>
        <p:nvSpPr>
          <p:cNvPr id="314" name="Rectangle 313">
            <a:extLst>
              <a:ext uri="{FF2B5EF4-FFF2-40B4-BE49-F238E27FC236}">
                <a16:creationId xmlns:a16="http://schemas.microsoft.com/office/drawing/2014/main" id="{01E17960-30E7-4B79-B01B-77F30A91D2E7}"/>
              </a:ext>
            </a:extLst>
          </p:cNvPr>
          <p:cNvSpPr/>
          <p:nvPr/>
        </p:nvSpPr>
        <p:spPr>
          <a:xfrm>
            <a:off x="868611" y="6069130"/>
            <a:ext cx="2179178" cy="400519"/>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Contracts &amp; Budgets Team</a:t>
            </a:r>
          </a:p>
        </p:txBody>
      </p:sp>
      <p:cxnSp>
        <p:nvCxnSpPr>
          <p:cNvPr id="316" name="Straight Arrow Connector 315">
            <a:extLst>
              <a:ext uri="{FF2B5EF4-FFF2-40B4-BE49-F238E27FC236}">
                <a16:creationId xmlns:a16="http://schemas.microsoft.com/office/drawing/2014/main" id="{C99BE7F1-07C9-467A-B5CE-883190182BA2}"/>
              </a:ext>
            </a:extLst>
          </p:cNvPr>
          <p:cNvCxnSpPr>
            <a:cxnSpLocks/>
          </p:cNvCxnSpPr>
          <p:nvPr/>
        </p:nvCxnSpPr>
        <p:spPr>
          <a:xfrm>
            <a:off x="3047789" y="5575634"/>
            <a:ext cx="2850087"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7" name="TextBox 316">
            <a:extLst>
              <a:ext uri="{FF2B5EF4-FFF2-40B4-BE49-F238E27FC236}">
                <a16:creationId xmlns:a16="http://schemas.microsoft.com/office/drawing/2014/main" id="{8E71A7E7-E4A4-463B-A4D7-05231CA3C2D7}"/>
              </a:ext>
            </a:extLst>
          </p:cNvPr>
          <p:cNvSpPr txBox="1"/>
          <p:nvPr/>
        </p:nvSpPr>
        <p:spPr>
          <a:xfrm>
            <a:off x="5897876" y="5239439"/>
            <a:ext cx="1601243" cy="1057077"/>
          </a:xfrm>
          <a:prstGeom prst="rect">
            <a:avLst/>
          </a:prstGeom>
          <a:solidFill>
            <a:srgbClr val="FFFF0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CTEP &amp; CIRB</a:t>
            </a:r>
          </a:p>
        </p:txBody>
      </p:sp>
      <p:cxnSp>
        <p:nvCxnSpPr>
          <p:cNvPr id="319" name="Straight Arrow Connector 318">
            <a:extLst>
              <a:ext uri="{FF2B5EF4-FFF2-40B4-BE49-F238E27FC236}">
                <a16:creationId xmlns:a16="http://schemas.microsoft.com/office/drawing/2014/main" id="{7D24A1FC-F413-475A-832C-E9C6DB602D56}"/>
              </a:ext>
            </a:extLst>
          </p:cNvPr>
          <p:cNvCxnSpPr>
            <a:cxnSpLocks/>
          </p:cNvCxnSpPr>
          <p:nvPr/>
        </p:nvCxnSpPr>
        <p:spPr>
          <a:xfrm>
            <a:off x="3057927" y="6146775"/>
            <a:ext cx="2839949"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20" name="TextBox 319">
            <a:extLst>
              <a:ext uri="{FF2B5EF4-FFF2-40B4-BE49-F238E27FC236}">
                <a16:creationId xmlns:a16="http://schemas.microsoft.com/office/drawing/2014/main" id="{96187185-ED1D-4CE4-AD91-52F1434672EA}"/>
              </a:ext>
            </a:extLst>
          </p:cNvPr>
          <p:cNvSpPr txBox="1"/>
          <p:nvPr/>
        </p:nvSpPr>
        <p:spPr>
          <a:xfrm>
            <a:off x="3112455" y="5101204"/>
            <a:ext cx="27025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7. Protocol Amendment submitted to PIO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Contracts and funding are in place</a:t>
            </a:r>
          </a:p>
        </p:txBody>
      </p:sp>
      <p:cxnSp>
        <p:nvCxnSpPr>
          <p:cNvPr id="322" name="Straight Arrow Connector 321">
            <a:extLst>
              <a:ext uri="{FF2B5EF4-FFF2-40B4-BE49-F238E27FC236}">
                <a16:creationId xmlns:a16="http://schemas.microsoft.com/office/drawing/2014/main" id="{77E8C510-A5B4-4F3E-85C8-7A40D6CDB5F5}"/>
              </a:ext>
            </a:extLst>
          </p:cNvPr>
          <p:cNvCxnSpPr>
            <a:cxnSpLocks/>
          </p:cNvCxnSpPr>
          <p:nvPr/>
        </p:nvCxnSpPr>
        <p:spPr>
          <a:xfrm>
            <a:off x="7499119" y="5767977"/>
            <a:ext cx="503638"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28" name="Diamond 327">
            <a:extLst>
              <a:ext uri="{FF2B5EF4-FFF2-40B4-BE49-F238E27FC236}">
                <a16:creationId xmlns:a16="http://schemas.microsoft.com/office/drawing/2014/main" id="{3C018FE9-5B94-4984-A528-5C471B60670B}"/>
              </a:ext>
            </a:extLst>
          </p:cNvPr>
          <p:cNvSpPr/>
          <p:nvPr/>
        </p:nvSpPr>
        <p:spPr>
          <a:xfrm>
            <a:off x="8010132" y="5401281"/>
            <a:ext cx="1289698" cy="713900"/>
          </a:xfrm>
          <a:prstGeom prst="diamond">
            <a:avLst/>
          </a:prstGeom>
          <a:solidFill>
            <a:srgbClr val="FFFF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Review</a:t>
            </a:r>
          </a:p>
        </p:txBody>
      </p:sp>
      <p:cxnSp>
        <p:nvCxnSpPr>
          <p:cNvPr id="331" name="Straight Arrow Connector 330">
            <a:extLst>
              <a:ext uri="{FF2B5EF4-FFF2-40B4-BE49-F238E27FC236}">
                <a16:creationId xmlns:a16="http://schemas.microsoft.com/office/drawing/2014/main" id="{5FC3A621-68FC-4B4F-9407-6DC1F095F32E}"/>
              </a:ext>
            </a:extLst>
          </p:cNvPr>
          <p:cNvCxnSpPr>
            <a:cxnSpLocks/>
            <a:stCxn id="328" idx="3"/>
          </p:cNvCxnSpPr>
          <p:nvPr/>
        </p:nvCxnSpPr>
        <p:spPr>
          <a:xfrm>
            <a:off x="9299830" y="5758231"/>
            <a:ext cx="1070112" cy="9746"/>
          </a:xfrm>
          <a:prstGeom prst="straightConnector1">
            <a:avLst/>
          </a:prstGeom>
          <a:ln w="25400">
            <a:solidFill>
              <a:srgbClr val="00CC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8669A96-4DB5-4661-93DE-1F0D845DF57F}"/>
              </a:ext>
            </a:extLst>
          </p:cNvPr>
          <p:cNvSpPr txBox="1"/>
          <p:nvPr/>
        </p:nvSpPr>
        <p:spPr>
          <a:xfrm>
            <a:off x="8951455" y="6133570"/>
            <a:ext cx="1571747" cy="461665"/>
          </a:xfrm>
          <a:prstGeom prst="rect">
            <a:avLst/>
          </a:prstGeom>
          <a:solidFill>
            <a:schemeClr val="bg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Data transfer 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ship specimens to lab</a:t>
            </a:r>
          </a:p>
        </p:txBody>
      </p:sp>
      <p:sp>
        <p:nvSpPr>
          <p:cNvPr id="333" name="TextBox 332">
            <a:extLst>
              <a:ext uri="{FF2B5EF4-FFF2-40B4-BE49-F238E27FC236}">
                <a16:creationId xmlns:a16="http://schemas.microsoft.com/office/drawing/2014/main" id="{0ABEDD50-8A86-44CF-86FB-5E30062FC931}"/>
              </a:ext>
            </a:extLst>
          </p:cNvPr>
          <p:cNvSpPr txBox="1"/>
          <p:nvPr/>
        </p:nvSpPr>
        <p:spPr>
          <a:xfrm>
            <a:off x="9304633" y="5492807"/>
            <a:ext cx="8788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approval</a:t>
            </a:r>
          </a:p>
        </p:txBody>
      </p:sp>
      <p:cxnSp>
        <p:nvCxnSpPr>
          <p:cNvPr id="3" name="Straight Connector 2">
            <a:extLst>
              <a:ext uri="{FF2B5EF4-FFF2-40B4-BE49-F238E27FC236}">
                <a16:creationId xmlns:a16="http://schemas.microsoft.com/office/drawing/2014/main" id="{A4FF15A2-D9E9-4D6A-A3F6-0A1A6EFD8169}"/>
              </a:ext>
            </a:extLst>
          </p:cNvPr>
          <p:cNvCxnSpPr>
            <a:cxnSpLocks/>
          </p:cNvCxnSpPr>
          <p:nvPr/>
        </p:nvCxnSpPr>
        <p:spPr>
          <a:xfrm flipH="1">
            <a:off x="8964876" y="5767977"/>
            <a:ext cx="446054" cy="365593"/>
          </a:xfrm>
          <a:prstGeom prst="line">
            <a:avLst/>
          </a:prstGeom>
          <a:ln>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414B717-9960-4E0A-BE8A-97DE53A0DD3F}"/>
              </a:ext>
            </a:extLst>
          </p:cNvPr>
          <p:cNvCxnSpPr>
            <a:cxnSpLocks/>
          </p:cNvCxnSpPr>
          <p:nvPr/>
        </p:nvCxnSpPr>
        <p:spPr>
          <a:xfrm>
            <a:off x="10047561" y="5758231"/>
            <a:ext cx="471338" cy="388544"/>
          </a:xfrm>
          <a:prstGeom prst="line">
            <a:avLst/>
          </a:prstGeom>
          <a:ln>
            <a:solidFill>
              <a:srgbClr val="00CC00"/>
            </a:solidFill>
          </a:ln>
        </p:spPr>
        <p:style>
          <a:lnRef idx="1">
            <a:schemeClr val="accent1"/>
          </a:lnRef>
          <a:fillRef idx="0">
            <a:schemeClr val="accent1"/>
          </a:fillRef>
          <a:effectRef idx="0">
            <a:schemeClr val="accent1"/>
          </a:effectRef>
          <a:fontRef idx="minor">
            <a:schemeClr val="tx1"/>
          </a:fontRef>
        </p:style>
      </p:cxnSp>
      <p:sp>
        <p:nvSpPr>
          <p:cNvPr id="329" name="Star: 5 Points 328">
            <a:extLst>
              <a:ext uri="{FF2B5EF4-FFF2-40B4-BE49-F238E27FC236}">
                <a16:creationId xmlns:a16="http://schemas.microsoft.com/office/drawing/2014/main" id="{14B80926-518C-48A4-8F86-8C94179D66D8}"/>
              </a:ext>
            </a:extLst>
          </p:cNvPr>
          <p:cNvSpPr/>
          <p:nvPr/>
        </p:nvSpPr>
        <p:spPr>
          <a:xfrm>
            <a:off x="10119724" y="5001334"/>
            <a:ext cx="1767570" cy="1291827"/>
          </a:xfrm>
          <a:prstGeom prst="star5">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TM analysis begins</a:t>
            </a:r>
          </a:p>
        </p:txBody>
      </p:sp>
      <p:cxnSp>
        <p:nvCxnSpPr>
          <p:cNvPr id="226" name="Straight Arrow Connector 225">
            <a:extLst>
              <a:ext uri="{FF2B5EF4-FFF2-40B4-BE49-F238E27FC236}">
                <a16:creationId xmlns:a16="http://schemas.microsoft.com/office/drawing/2014/main" id="{F7CFA78F-0CC5-4BA7-8E66-9B8A06B2CFB1}"/>
              </a:ext>
            </a:extLst>
          </p:cNvPr>
          <p:cNvCxnSpPr>
            <a:cxnSpLocks/>
          </p:cNvCxnSpPr>
          <p:nvPr/>
        </p:nvCxnSpPr>
        <p:spPr>
          <a:xfrm>
            <a:off x="8189543" y="2846627"/>
            <a:ext cx="0" cy="395976"/>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1DCF87B0-A5CB-40CA-A943-359468D9B9A1}"/>
              </a:ext>
            </a:extLst>
          </p:cNvPr>
          <p:cNvCxnSpPr>
            <a:cxnSpLocks/>
          </p:cNvCxnSpPr>
          <p:nvPr/>
        </p:nvCxnSpPr>
        <p:spPr>
          <a:xfrm flipH="1" flipV="1">
            <a:off x="2325374" y="1640174"/>
            <a:ext cx="5864169" cy="160242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D82A20D6-7686-455A-BD10-DB06561548C3}"/>
              </a:ext>
            </a:extLst>
          </p:cNvPr>
          <p:cNvCxnSpPr>
            <a:stCxn id="41" idx="2"/>
          </p:cNvCxnSpPr>
          <p:nvPr/>
        </p:nvCxnSpPr>
        <p:spPr>
          <a:xfrm flipH="1">
            <a:off x="5741682" y="3632061"/>
            <a:ext cx="3889" cy="228007"/>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66C196D3-52E2-4C71-9561-09406768410E}"/>
              </a:ext>
            </a:extLst>
          </p:cNvPr>
          <p:cNvSpPr/>
          <p:nvPr/>
        </p:nvSpPr>
        <p:spPr>
          <a:xfrm>
            <a:off x="929049" y="2916767"/>
            <a:ext cx="2811141" cy="909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4. TM/SL voting outcome sent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Comments/Suggestions to PI from: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TM/SL scientific reviewers, statistician, Protocol PM</a:t>
            </a:r>
          </a:p>
        </p:txBody>
      </p:sp>
      <p:sp>
        <p:nvSpPr>
          <p:cNvPr id="67" name="TextBox 66">
            <a:extLst>
              <a:ext uri="{FF2B5EF4-FFF2-40B4-BE49-F238E27FC236}">
                <a16:creationId xmlns:a16="http://schemas.microsoft.com/office/drawing/2014/main" id="{670D4E0D-B964-4BD1-9040-59BDA4CA9F76}"/>
              </a:ext>
            </a:extLst>
          </p:cNvPr>
          <p:cNvSpPr txBox="1"/>
          <p:nvPr/>
        </p:nvSpPr>
        <p:spPr>
          <a:xfrm>
            <a:off x="10085476" y="1918318"/>
            <a:ext cx="1341690" cy="646331"/>
          </a:xfrm>
          <a:prstGeom prst="rect">
            <a:avLst/>
          </a:prstGeom>
          <a:solidFill>
            <a:srgbClr val="FF993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Statistician/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Stats PRC</a:t>
            </a:r>
          </a:p>
        </p:txBody>
      </p:sp>
      <p:sp>
        <p:nvSpPr>
          <p:cNvPr id="2" name="Rectangle 1">
            <a:extLst>
              <a:ext uri="{FF2B5EF4-FFF2-40B4-BE49-F238E27FC236}">
                <a16:creationId xmlns:a16="http://schemas.microsoft.com/office/drawing/2014/main" id="{C7D9ABA5-B855-4055-8FBA-B84CE37F8A6D}"/>
              </a:ext>
            </a:extLst>
          </p:cNvPr>
          <p:cNvSpPr/>
          <p:nvPr/>
        </p:nvSpPr>
        <p:spPr>
          <a:xfrm>
            <a:off x="143465" y="543808"/>
            <a:ext cx="527240" cy="193618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59" name="Rectangle 58">
            <a:extLst>
              <a:ext uri="{FF2B5EF4-FFF2-40B4-BE49-F238E27FC236}">
                <a16:creationId xmlns:a16="http://schemas.microsoft.com/office/drawing/2014/main" id="{63D51730-7F54-491F-9437-3A4B7983E945}"/>
              </a:ext>
            </a:extLst>
          </p:cNvPr>
          <p:cNvSpPr/>
          <p:nvPr/>
        </p:nvSpPr>
        <p:spPr>
          <a:xfrm>
            <a:off x="152096" y="2514894"/>
            <a:ext cx="515855" cy="134517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61" name="Rectangle 60">
            <a:extLst>
              <a:ext uri="{FF2B5EF4-FFF2-40B4-BE49-F238E27FC236}">
                <a16:creationId xmlns:a16="http://schemas.microsoft.com/office/drawing/2014/main" id="{76381686-0E13-4EB2-8FA2-1BE745814B42}"/>
              </a:ext>
            </a:extLst>
          </p:cNvPr>
          <p:cNvSpPr/>
          <p:nvPr/>
        </p:nvSpPr>
        <p:spPr>
          <a:xfrm>
            <a:off x="149843" y="3894971"/>
            <a:ext cx="527240" cy="94837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62" name="Rectangle 61">
            <a:extLst>
              <a:ext uri="{FF2B5EF4-FFF2-40B4-BE49-F238E27FC236}">
                <a16:creationId xmlns:a16="http://schemas.microsoft.com/office/drawing/2014/main" id="{ED929D6D-A5A8-4F45-9A92-3A88C616EEAD}"/>
              </a:ext>
            </a:extLst>
          </p:cNvPr>
          <p:cNvSpPr/>
          <p:nvPr/>
        </p:nvSpPr>
        <p:spPr>
          <a:xfrm>
            <a:off x="149843" y="4878250"/>
            <a:ext cx="527240" cy="1708112"/>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63" name="TextBox 62">
            <a:extLst>
              <a:ext uri="{FF2B5EF4-FFF2-40B4-BE49-F238E27FC236}">
                <a16:creationId xmlns:a16="http://schemas.microsoft.com/office/drawing/2014/main" id="{7EAE8AE5-F713-4C36-BB8A-DF7E4AFB77E5}"/>
              </a:ext>
            </a:extLst>
          </p:cNvPr>
          <p:cNvSpPr txBox="1"/>
          <p:nvPr/>
        </p:nvSpPr>
        <p:spPr>
          <a:xfrm>
            <a:off x="9100638" y="2179541"/>
            <a:ext cx="72989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approve</a:t>
            </a:r>
          </a:p>
        </p:txBody>
      </p:sp>
      <p:sp>
        <p:nvSpPr>
          <p:cNvPr id="14" name="TextBox 13">
            <a:extLst>
              <a:ext uri="{FF2B5EF4-FFF2-40B4-BE49-F238E27FC236}">
                <a16:creationId xmlns:a16="http://schemas.microsoft.com/office/drawing/2014/main" id="{12FE470D-B599-4751-AD37-9966C838E077}"/>
              </a:ext>
            </a:extLst>
          </p:cNvPr>
          <p:cNvSpPr txBox="1"/>
          <p:nvPr/>
        </p:nvSpPr>
        <p:spPr>
          <a:xfrm>
            <a:off x="8165145" y="2828108"/>
            <a:ext cx="15788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requires modification/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disapprove</a:t>
            </a:r>
          </a:p>
        </p:txBody>
      </p:sp>
    </p:spTree>
    <p:extLst>
      <p:ext uri="{BB962C8B-B14F-4D97-AF65-F5344CB8AC3E}">
        <p14:creationId xmlns:p14="http://schemas.microsoft.com/office/powerpoint/2010/main" val="33469765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19221-C187-417E-AE5C-1337372FBF6B}"/>
              </a:ext>
            </a:extLst>
          </p:cNvPr>
          <p:cNvSpPr>
            <a:spLocks noGrp="1"/>
          </p:cNvSpPr>
          <p:nvPr>
            <p:ph type="title"/>
          </p:nvPr>
        </p:nvSpPr>
        <p:spPr/>
        <p:txBody>
          <a:bodyPr/>
          <a:lstStyle/>
          <a:p>
            <a:r>
              <a:rPr lang="en-US" dirty="0">
                <a:solidFill>
                  <a:schemeClr val="tx1"/>
                </a:solidFill>
              </a:rPr>
              <a:t>TM proposals and funding </a:t>
            </a:r>
          </a:p>
        </p:txBody>
      </p:sp>
      <p:sp>
        <p:nvSpPr>
          <p:cNvPr id="3" name="Content Placeholder 2">
            <a:extLst>
              <a:ext uri="{FF2B5EF4-FFF2-40B4-BE49-F238E27FC236}">
                <a16:creationId xmlns:a16="http://schemas.microsoft.com/office/drawing/2014/main" id="{B7D24089-D564-4FED-BE39-511B46EFB733}"/>
              </a:ext>
            </a:extLst>
          </p:cNvPr>
          <p:cNvSpPr>
            <a:spLocks noGrp="1"/>
          </p:cNvSpPr>
          <p:nvPr>
            <p:ph idx="1"/>
          </p:nvPr>
        </p:nvSpPr>
        <p:spPr/>
        <p:txBody>
          <a:bodyPr>
            <a:normAutofit/>
          </a:bodyPr>
          <a:lstStyle/>
          <a:p>
            <a:r>
              <a:rPr lang="en-US" sz="3200" dirty="0">
                <a:solidFill>
                  <a:schemeClr val="tx1"/>
                </a:solidFill>
                <a:latin typeface="Helvetica" panose="020B0604020202020204" pitchFamily="34" charset="0"/>
                <a:cs typeface="Helvetica" panose="020B0604020202020204" pitchFamily="34" charset="0"/>
              </a:rPr>
              <a:t>Priority for use of biospecimens: validation studies and hypothesis-based research vs. exploratory analyses</a:t>
            </a:r>
          </a:p>
          <a:p>
            <a:r>
              <a:rPr lang="en-US" sz="3200" dirty="0">
                <a:solidFill>
                  <a:schemeClr val="tx1"/>
                </a:solidFill>
                <a:latin typeface="Helvetica" panose="020B0604020202020204" pitchFamily="34" charset="0"/>
                <a:cs typeface="Helvetica" panose="020B0604020202020204" pitchFamily="34" charset="0"/>
              </a:rPr>
              <a:t>Secondary use of data (genomic, digital pathology, etc.) has a lower bar since resources are not being exhausted</a:t>
            </a:r>
          </a:p>
          <a:p>
            <a:r>
              <a:rPr lang="en-US" sz="3200" dirty="0">
                <a:solidFill>
                  <a:schemeClr val="tx1"/>
                </a:solidFill>
                <a:latin typeface="Helvetica" panose="020B0604020202020204" pitchFamily="34" charset="0"/>
                <a:cs typeface="Helvetica" panose="020B0604020202020204" pitchFamily="34" charset="0"/>
              </a:rPr>
              <a:t>Proposals with funding secured or available are favored</a:t>
            </a:r>
          </a:p>
          <a:p>
            <a:pPr marL="460375" lvl="1" indent="-260350">
              <a:buFont typeface="Courier New" panose="02070309020205020404" pitchFamily="49" charset="0"/>
              <a:buChar char="o"/>
            </a:pPr>
            <a:r>
              <a:rPr lang="en-US" sz="2800" dirty="0">
                <a:solidFill>
                  <a:schemeClr val="tx1"/>
                </a:solidFill>
                <a:latin typeface="Helvetica" panose="020B0604020202020204" pitchFamily="34" charset="0"/>
                <a:cs typeface="Helvetica" panose="020B0604020202020204" pitchFamily="34" charset="0"/>
              </a:rPr>
              <a:t>Example funding opportunity: NIH/NCI FOA PAR-20-313 and 314</a:t>
            </a:r>
          </a:p>
          <a:p>
            <a:endParaRPr lang="en-US" sz="2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5117512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44731-672F-404D-BFC3-9FC52931340E}"/>
              </a:ext>
            </a:extLst>
          </p:cNvPr>
          <p:cNvSpPr>
            <a:spLocks noGrp="1"/>
          </p:cNvSpPr>
          <p:nvPr>
            <p:ph type="title"/>
          </p:nvPr>
        </p:nvSpPr>
        <p:spPr/>
        <p:txBody>
          <a:bodyPr/>
          <a:lstStyle/>
          <a:p>
            <a:r>
              <a:rPr lang="en-US" dirty="0">
                <a:solidFill>
                  <a:schemeClr val="tx1"/>
                </a:solidFill>
              </a:rPr>
              <a:t>Proposed Projects</a:t>
            </a:r>
          </a:p>
        </p:txBody>
      </p:sp>
      <p:sp>
        <p:nvSpPr>
          <p:cNvPr id="3" name="Content Placeholder 2">
            <a:extLst>
              <a:ext uri="{FF2B5EF4-FFF2-40B4-BE49-F238E27FC236}">
                <a16:creationId xmlns:a16="http://schemas.microsoft.com/office/drawing/2014/main" id="{46ECDCC0-BEBF-45E1-9726-793E2FD8714C}"/>
              </a:ext>
            </a:extLst>
          </p:cNvPr>
          <p:cNvSpPr>
            <a:spLocks noGrp="1"/>
          </p:cNvSpPr>
          <p:nvPr>
            <p:ph idx="1"/>
          </p:nvPr>
        </p:nvSpPr>
        <p:spPr/>
        <p:txBody>
          <a:bodyPr>
            <a:normAutofit/>
          </a:bodyPr>
          <a:lstStyle/>
          <a:p>
            <a:r>
              <a:rPr lang="en-US" sz="2800" dirty="0">
                <a:solidFill>
                  <a:schemeClr val="tx1"/>
                </a:solidFill>
                <a:latin typeface="Helvetica" panose="020B0604020202020204" pitchFamily="34" charset="0"/>
                <a:cs typeface="Helvetica" panose="020B0604020202020204" pitchFamily="34" charset="0"/>
              </a:rPr>
              <a:t>Tumor fraction and ctDNA in LM sub-studies (Gandara, Mack) –CTEP/CIRB approval needed for ctDNA analyses in sub-studies</a:t>
            </a:r>
          </a:p>
          <a:p>
            <a:r>
              <a:rPr lang="en-US" sz="2800" dirty="0">
                <a:solidFill>
                  <a:schemeClr val="tx1"/>
                </a:solidFill>
                <a:latin typeface="Helvetica" panose="020B0604020202020204" pitchFamily="34" charset="0"/>
                <a:cs typeface="Helvetica" panose="020B0604020202020204" pitchFamily="34" charset="0"/>
              </a:rPr>
              <a:t>ctDNA in S1900C (</a:t>
            </a:r>
            <a:r>
              <a:rPr lang="en-US" sz="2800" dirty="0" err="1">
                <a:solidFill>
                  <a:schemeClr val="tx1"/>
                </a:solidFill>
                <a:latin typeface="Helvetica" panose="020B0604020202020204" pitchFamily="34" charset="0"/>
                <a:cs typeface="Helvetica" panose="020B0604020202020204" pitchFamily="34" charset="0"/>
              </a:rPr>
              <a:t>Nandos</a:t>
            </a:r>
            <a:r>
              <a:rPr lang="en-US" sz="2800" dirty="0">
                <a:solidFill>
                  <a:schemeClr val="tx1"/>
                </a:solidFill>
                <a:latin typeface="Helvetica" panose="020B0604020202020204" pitchFamily="34" charset="0"/>
                <a:cs typeface="Helvetica" panose="020B0604020202020204" pitchFamily="34" charset="0"/>
              </a:rPr>
              <a:t> </a:t>
            </a:r>
            <a:r>
              <a:rPr lang="en-US" sz="2800" dirty="0" err="1">
                <a:solidFill>
                  <a:schemeClr val="tx1"/>
                </a:solidFill>
                <a:latin typeface="Helvetica" panose="020B0604020202020204" pitchFamily="34" charset="0"/>
                <a:cs typeface="Helvetica" panose="020B0604020202020204" pitchFamily="34" charset="0"/>
              </a:rPr>
              <a:t>Skoulidis</a:t>
            </a:r>
            <a:r>
              <a:rPr lang="en-US" sz="2800" dirty="0">
                <a:solidFill>
                  <a:schemeClr val="tx1"/>
                </a:solidFill>
                <a:latin typeface="Helvetica" panose="020B0604020202020204" pitchFamily="34" charset="0"/>
                <a:cs typeface="Helvetica" panose="020B0604020202020204" pitchFamily="34" charset="0"/>
              </a:rPr>
              <a:t>) – protocol amendment pending</a:t>
            </a:r>
          </a:p>
          <a:p>
            <a:r>
              <a:rPr lang="en-US" sz="2800" dirty="0">
                <a:solidFill>
                  <a:schemeClr val="tx1"/>
                </a:solidFill>
                <a:latin typeface="Helvetica" panose="020B0604020202020204" pitchFamily="34" charset="0"/>
                <a:cs typeface="Helvetica" panose="020B0604020202020204" pitchFamily="34" charset="0"/>
              </a:rPr>
              <a:t>H&amp;E slide image analysis in LM IO Sub-Studies: Predicting IO therapy responses by analyzing spatial arrangement of immune cells using deep learning (Ori Zelichov @Nucleai) – TM proposal pending</a:t>
            </a:r>
          </a:p>
          <a:p>
            <a:endParaRPr lang="en-US" dirty="0"/>
          </a:p>
        </p:txBody>
      </p:sp>
    </p:spTree>
    <p:extLst>
      <p:ext uri="{BB962C8B-B14F-4D97-AF65-F5344CB8AC3E}">
        <p14:creationId xmlns:p14="http://schemas.microsoft.com/office/powerpoint/2010/main" val="16130327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77976-D08A-4015-96CA-5EB561B6248C}"/>
              </a:ext>
            </a:extLst>
          </p:cNvPr>
          <p:cNvSpPr>
            <a:spLocks noGrp="1"/>
          </p:cNvSpPr>
          <p:nvPr>
            <p:ph type="title"/>
          </p:nvPr>
        </p:nvSpPr>
        <p:spPr/>
        <p:txBody>
          <a:bodyPr/>
          <a:lstStyle/>
          <a:p>
            <a:r>
              <a:rPr lang="en-US" dirty="0">
                <a:solidFill>
                  <a:schemeClr val="tx1"/>
                </a:solidFill>
              </a:rPr>
              <a:t>Approved: S1900A TM analyses (J. Riess) </a:t>
            </a:r>
          </a:p>
        </p:txBody>
      </p:sp>
      <p:sp>
        <p:nvSpPr>
          <p:cNvPr id="3" name="Content Placeholder 2">
            <a:extLst>
              <a:ext uri="{FF2B5EF4-FFF2-40B4-BE49-F238E27FC236}">
                <a16:creationId xmlns:a16="http://schemas.microsoft.com/office/drawing/2014/main" id="{38F3D3FF-7035-4CD0-ADCE-3CF906C9BCC4}"/>
              </a:ext>
            </a:extLst>
          </p:cNvPr>
          <p:cNvSpPr>
            <a:spLocks noGrp="1"/>
          </p:cNvSpPr>
          <p:nvPr>
            <p:ph idx="1"/>
          </p:nvPr>
        </p:nvSpPr>
        <p:spPr>
          <a:xfrm>
            <a:off x="6895652" y="1845734"/>
            <a:ext cx="4686748" cy="4244514"/>
          </a:xfrm>
        </p:spPr>
        <p:txBody>
          <a:bodyPr>
            <a:normAutofit fontScale="92500"/>
          </a:bodyPr>
          <a:lstStyle/>
          <a:p>
            <a:r>
              <a:rPr lang="en-US" dirty="0">
                <a:solidFill>
                  <a:schemeClr val="tx1"/>
                </a:solidFill>
                <a:latin typeface="Helvetica" panose="020B0604020202020204" pitchFamily="34" charset="0"/>
                <a:cs typeface="Helvetica" panose="020B0604020202020204" pitchFamily="34" charset="0"/>
              </a:rPr>
              <a:t>CTEP approved amendment to analyze:</a:t>
            </a:r>
          </a:p>
          <a:p>
            <a:pPr marL="457200" lvl="1" indent="-257175">
              <a:buFont typeface="Courier New" panose="02070309020205020404" pitchFamily="49" charset="0"/>
              <a:buChar char="o"/>
            </a:pPr>
            <a:r>
              <a:rPr lang="en-US" dirty="0">
                <a:solidFill>
                  <a:schemeClr val="tx1"/>
                </a:solidFill>
                <a:latin typeface="Helvetica" panose="020B0604020202020204" pitchFamily="34" charset="0"/>
                <a:cs typeface="Helvetica" panose="020B0604020202020204" pitchFamily="34" charset="0"/>
              </a:rPr>
              <a:t>Frequency of reversion mutations in BRCA1/2 and other homologous recombination deficiency (HRD) genes</a:t>
            </a:r>
          </a:p>
          <a:p>
            <a:pPr marL="457200" lvl="1" indent="-257175">
              <a:buFont typeface="Courier New" panose="02070309020205020404" pitchFamily="49" charset="0"/>
              <a:buChar char="o"/>
            </a:pPr>
            <a:r>
              <a:rPr lang="en-US" dirty="0">
                <a:solidFill>
                  <a:schemeClr val="tx1"/>
                </a:solidFill>
                <a:latin typeface="Helvetica" panose="020B0604020202020204" pitchFamily="34" charset="0"/>
                <a:cs typeface="Helvetica" panose="020B0604020202020204" pitchFamily="34" charset="0"/>
              </a:rPr>
              <a:t>Concordance of BRCA1/2 and other HRD gene mutations in plasma and tissue</a:t>
            </a:r>
          </a:p>
          <a:p>
            <a:pPr marL="457200" lvl="1" indent="-257175">
              <a:buFont typeface="Courier New" panose="02070309020205020404" pitchFamily="49" charset="0"/>
              <a:buChar char="o"/>
            </a:pPr>
            <a:r>
              <a:rPr lang="en-US" dirty="0">
                <a:solidFill>
                  <a:schemeClr val="tx1"/>
                </a:solidFill>
                <a:latin typeface="Helvetica" panose="020B0604020202020204" pitchFamily="34" charset="0"/>
                <a:cs typeface="Helvetica" panose="020B0604020202020204" pitchFamily="34" charset="0"/>
              </a:rPr>
              <a:t>Clinical outcomes of homozygous or heterozygous BRCA1/2 and other HRD gene mutations detected by </a:t>
            </a:r>
            <a:r>
              <a:rPr lang="en-US" dirty="0" err="1">
                <a:solidFill>
                  <a:schemeClr val="tx1"/>
                </a:solidFill>
                <a:latin typeface="Helvetica" panose="020B0604020202020204" pitchFamily="34" charset="0"/>
                <a:cs typeface="Helvetica" panose="020B0604020202020204" pitchFamily="34" charset="0"/>
              </a:rPr>
              <a:t>ctDNA</a:t>
            </a:r>
            <a:endParaRPr lang="en-US" dirty="0">
              <a:solidFill>
                <a:schemeClr val="tx1"/>
              </a:solidFill>
              <a:latin typeface="Helvetica" panose="020B0604020202020204" pitchFamily="34" charset="0"/>
              <a:cs typeface="Helvetica" panose="020B0604020202020204" pitchFamily="34" charset="0"/>
            </a:endParaRPr>
          </a:p>
          <a:p>
            <a:pPr marL="457200" lvl="1" indent="-257175">
              <a:buFont typeface="Courier New" panose="02070309020205020404" pitchFamily="49" charset="0"/>
              <a:buChar char="o"/>
            </a:pPr>
            <a:r>
              <a:rPr lang="en-US" dirty="0">
                <a:solidFill>
                  <a:schemeClr val="tx1"/>
                </a:solidFill>
                <a:latin typeface="Helvetica" panose="020B0604020202020204" pitchFamily="34" charset="0"/>
                <a:cs typeface="Helvetica" panose="020B0604020202020204" pitchFamily="34" charset="0"/>
              </a:rPr>
              <a:t>Association of reversion mutations with de novo or acquired resistance to rucaparib</a:t>
            </a:r>
          </a:p>
          <a:p>
            <a:pPr marL="457200" lvl="1" indent="-257175">
              <a:buFont typeface="Courier New" panose="02070309020205020404" pitchFamily="49" charset="0"/>
              <a:buChar char="o"/>
            </a:pPr>
            <a:r>
              <a:rPr lang="en-US" dirty="0">
                <a:solidFill>
                  <a:schemeClr val="tx1"/>
                </a:solidFill>
                <a:latin typeface="Helvetica" panose="020B0604020202020204" pitchFamily="34" charset="0"/>
                <a:cs typeface="Helvetica" panose="020B0604020202020204" pitchFamily="34" charset="0"/>
              </a:rPr>
              <a:t>Changes in </a:t>
            </a:r>
            <a:r>
              <a:rPr lang="en-US" dirty="0" err="1">
                <a:solidFill>
                  <a:schemeClr val="tx1"/>
                </a:solidFill>
                <a:latin typeface="Helvetica" panose="020B0604020202020204" pitchFamily="34" charset="0"/>
                <a:cs typeface="Helvetica" panose="020B0604020202020204" pitchFamily="34" charset="0"/>
              </a:rPr>
              <a:t>ctDNA</a:t>
            </a:r>
            <a:r>
              <a:rPr lang="en-US" dirty="0">
                <a:solidFill>
                  <a:schemeClr val="tx1"/>
                </a:solidFill>
                <a:latin typeface="Helvetica" panose="020B0604020202020204" pitchFamily="34" charset="0"/>
                <a:cs typeface="Helvetica" panose="020B0604020202020204" pitchFamily="34" charset="0"/>
              </a:rPr>
              <a:t> variant allele frequency</a:t>
            </a:r>
          </a:p>
          <a:p>
            <a:pPr marL="457200" lvl="1" indent="-257175">
              <a:buFont typeface="Courier New" panose="02070309020205020404" pitchFamily="49" charset="0"/>
              <a:buChar char="o"/>
            </a:pPr>
            <a:r>
              <a:rPr lang="en-US" dirty="0">
                <a:solidFill>
                  <a:schemeClr val="tx1"/>
                </a:solidFill>
                <a:latin typeface="Helvetica" panose="020B0604020202020204" pitchFamily="34" charset="0"/>
                <a:cs typeface="Helvetica" panose="020B0604020202020204" pitchFamily="34" charset="0"/>
              </a:rPr>
              <a:t>Association of clinical outcomes with the FM HRDv2 signature and gene mutations</a:t>
            </a:r>
          </a:p>
          <a:p>
            <a:pPr marL="384302" indent="-342900">
              <a:spcBef>
                <a:spcPts val="400"/>
              </a:spcBef>
            </a:pPr>
            <a:r>
              <a:rPr lang="en-US" dirty="0">
                <a:solidFill>
                  <a:schemeClr val="tx1"/>
                </a:solidFill>
                <a:latin typeface="Helvetica" panose="020B0604020202020204" pitchFamily="34" charset="0"/>
                <a:cs typeface="Helvetica" panose="020B0604020202020204" pitchFamily="34" charset="0"/>
              </a:rPr>
              <a:t>Met on 7/26/22 to discuss analyses</a:t>
            </a:r>
          </a:p>
        </p:txBody>
      </p:sp>
      <p:pic>
        <p:nvPicPr>
          <p:cNvPr id="5" name="Picture 4">
            <a:extLst>
              <a:ext uri="{FF2B5EF4-FFF2-40B4-BE49-F238E27FC236}">
                <a16:creationId xmlns:a16="http://schemas.microsoft.com/office/drawing/2014/main" id="{2F0C18BC-5C0B-4167-8595-EEF24667F0A0}"/>
              </a:ext>
            </a:extLst>
          </p:cNvPr>
          <p:cNvPicPr>
            <a:picLocks noChangeAspect="1"/>
          </p:cNvPicPr>
          <p:nvPr/>
        </p:nvPicPr>
        <p:blipFill>
          <a:blip r:embed="rId2"/>
          <a:stretch>
            <a:fillRect/>
          </a:stretch>
        </p:blipFill>
        <p:spPr>
          <a:xfrm>
            <a:off x="609600" y="1845734"/>
            <a:ext cx="6096528" cy="3429297"/>
          </a:xfrm>
          <a:prstGeom prst="rect">
            <a:avLst/>
          </a:prstGeom>
          <a:ln>
            <a:solidFill>
              <a:srgbClr val="002060"/>
            </a:solidFill>
          </a:ln>
        </p:spPr>
      </p:pic>
    </p:spTree>
    <p:extLst>
      <p:ext uri="{BB962C8B-B14F-4D97-AF65-F5344CB8AC3E}">
        <p14:creationId xmlns:p14="http://schemas.microsoft.com/office/powerpoint/2010/main" val="41294590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44731-672F-404D-BFC3-9FC52931340E}"/>
              </a:ext>
            </a:extLst>
          </p:cNvPr>
          <p:cNvSpPr>
            <a:spLocks noGrp="1"/>
          </p:cNvSpPr>
          <p:nvPr>
            <p:ph type="title"/>
          </p:nvPr>
        </p:nvSpPr>
        <p:spPr/>
        <p:txBody>
          <a:bodyPr/>
          <a:lstStyle/>
          <a:p>
            <a:r>
              <a:rPr lang="en-US" dirty="0">
                <a:solidFill>
                  <a:schemeClr val="tx1"/>
                </a:solidFill>
              </a:rPr>
              <a:t>Approved: KRAS in LUNGMAP</a:t>
            </a:r>
          </a:p>
        </p:txBody>
      </p:sp>
      <p:sp>
        <p:nvSpPr>
          <p:cNvPr id="3" name="Content Placeholder 2">
            <a:extLst>
              <a:ext uri="{FF2B5EF4-FFF2-40B4-BE49-F238E27FC236}">
                <a16:creationId xmlns:a16="http://schemas.microsoft.com/office/drawing/2014/main" id="{46ECDCC0-BEBF-45E1-9726-793E2FD8714C}"/>
              </a:ext>
            </a:extLst>
          </p:cNvPr>
          <p:cNvSpPr>
            <a:spLocks noGrp="1"/>
          </p:cNvSpPr>
          <p:nvPr>
            <p:ph idx="1"/>
          </p:nvPr>
        </p:nvSpPr>
        <p:spPr/>
        <p:txBody>
          <a:bodyPr>
            <a:normAutofit/>
          </a:bodyPr>
          <a:lstStyle/>
          <a:p>
            <a:r>
              <a:rPr lang="en-US" sz="2800" dirty="0">
                <a:solidFill>
                  <a:schemeClr val="tx1"/>
                </a:solidFill>
                <a:latin typeface="Helvetica" panose="020B0604020202020204" pitchFamily="34" charset="0"/>
                <a:cs typeface="Helvetica" panose="020B0604020202020204" pitchFamily="34" charset="0"/>
              </a:rPr>
              <a:t>Evaluation of KRAS mutation sub-types and co-mutation detected by NGS in the LUNGMAP screening protocol (S. Padda)</a:t>
            </a:r>
          </a:p>
          <a:p>
            <a:r>
              <a:rPr lang="en-US" sz="2800" dirty="0">
                <a:solidFill>
                  <a:schemeClr val="tx1"/>
                </a:solidFill>
                <a:latin typeface="Helvetica" panose="020B0604020202020204" pitchFamily="34" charset="0"/>
                <a:cs typeface="Helvetica" panose="020B0604020202020204" pitchFamily="34" charset="0"/>
              </a:rPr>
              <a:t>Abstract submitted to ASCO, but only given online presentation and therefore withdrawn</a:t>
            </a:r>
          </a:p>
          <a:p>
            <a:r>
              <a:rPr lang="en-US" sz="2800" dirty="0">
                <a:solidFill>
                  <a:schemeClr val="tx1"/>
                </a:solidFill>
                <a:latin typeface="Helvetica" panose="020B0604020202020204" pitchFamily="34" charset="0"/>
                <a:cs typeface="Helvetica" panose="020B0604020202020204" pitchFamily="34" charset="0"/>
              </a:rPr>
              <a:t>Next step is to characterize rare KRAS and driver mutations, DNA repair and MAPK/PI3K/AKT alterations for additional analyses</a:t>
            </a:r>
          </a:p>
          <a:p>
            <a:endParaRPr lang="en-US" dirty="0"/>
          </a:p>
        </p:txBody>
      </p:sp>
    </p:spTree>
    <p:extLst>
      <p:ext uri="{BB962C8B-B14F-4D97-AF65-F5344CB8AC3E}">
        <p14:creationId xmlns:p14="http://schemas.microsoft.com/office/powerpoint/2010/main" val="31584463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773D1-76F9-471E-9C75-D8DACB9C6357}"/>
              </a:ext>
            </a:extLst>
          </p:cNvPr>
          <p:cNvSpPr>
            <a:spLocks noGrp="1"/>
          </p:cNvSpPr>
          <p:nvPr>
            <p:ph type="title"/>
          </p:nvPr>
        </p:nvSpPr>
        <p:spPr/>
        <p:txBody>
          <a:bodyPr/>
          <a:lstStyle/>
          <a:p>
            <a:r>
              <a:rPr lang="en-US" dirty="0">
                <a:solidFill>
                  <a:schemeClr val="tx1"/>
                </a:solidFill>
              </a:rPr>
              <a:t>Lung-MAP TM resources </a:t>
            </a:r>
          </a:p>
        </p:txBody>
      </p:sp>
      <p:sp>
        <p:nvSpPr>
          <p:cNvPr id="3" name="Content Placeholder 2">
            <a:extLst>
              <a:ext uri="{FF2B5EF4-FFF2-40B4-BE49-F238E27FC236}">
                <a16:creationId xmlns:a16="http://schemas.microsoft.com/office/drawing/2014/main" id="{6D933930-B862-4DA9-B9D6-42DD5C0DAA8A}"/>
              </a:ext>
            </a:extLst>
          </p:cNvPr>
          <p:cNvSpPr>
            <a:spLocks noGrp="1"/>
          </p:cNvSpPr>
          <p:nvPr>
            <p:ph idx="1"/>
          </p:nvPr>
        </p:nvSpPr>
        <p:spPr/>
        <p:txBody>
          <a:bodyPr/>
          <a:lstStyle/>
          <a:p>
            <a:r>
              <a:rPr lang="en-US" sz="2400" dirty="0">
                <a:solidFill>
                  <a:schemeClr val="tx1"/>
                </a:solidFill>
                <a:latin typeface="Helvetica" panose="020B0604020202020204" pitchFamily="34" charset="0"/>
                <a:cs typeface="Helvetica" panose="020B0604020202020204" pitchFamily="34" charset="0"/>
              </a:rPr>
              <a:t>Sequencing data from S1400 (Jun 16, 2014 – Jan 28, 2019)</a:t>
            </a:r>
          </a:p>
          <a:p>
            <a:pPr lvl="1">
              <a:buFont typeface="Courier New" panose="02070309020205020404" pitchFamily="49" charset="0"/>
              <a:buChar char="o"/>
            </a:pPr>
            <a:r>
              <a:rPr lang="en-US" sz="2000" dirty="0">
                <a:solidFill>
                  <a:schemeClr val="tx1"/>
                </a:solidFill>
                <a:latin typeface="Helvetica" panose="020B0604020202020204" pitchFamily="34" charset="0"/>
                <a:cs typeface="Helvetica" panose="020B0604020202020204" pitchFamily="34" charset="0"/>
              </a:rPr>
              <a:t>Enrolled 1864 patients with stage IV or recurrent squamous cell lung cancer</a:t>
            </a:r>
          </a:p>
          <a:p>
            <a:pPr lvl="1">
              <a:buFont typeface="Courier New" panose="02070309020205020404" pitchFamily="49" charset="0"/>
              <a:buChar char="o"/>
            </a:pPr>
            <a:r>
              <a:rPr lang="en-US" sz="2000" dirty="0">
                <a:solidFill>
                  <a:schemeClr val="tx1"/>
                </a:solidFill>
                <a:latin typeface="Helvetica" panose="020B0604020202020204" pitchFamily="34" charset="0"/>
                <a:cs typeface="Helvetica" panose="020B0604020202020204" pitchFamily="34" charset="0"/>
              </a:rPr>
              <a:t>Next Generation Sequencing (NGS) data available for 1672 patients using the FoundationOne T5 research platform</a:t>
            </a:r>
          </a:p>
          <a:p>
            <a:pPr lvl="1">
              <a:buFont typeface="Courier New" panose="02070309020205020404" pitchFamily="49" charset="0"/>
              <a:buChar char="o"/>
            </a:pPr>
            <a:r>
              <a:rPr lang="en-US" sz="2000" dirty="0">
                <a:solidFill>
                  <a:schemeClr val="tx1"/>
                </a:solidFill>
                <a:latin typeface="Helvetica" panose="020B0604020202020204" pitchFamily="34" charset="0"/>
                <a:cs typeface="Helvetica" panose="020B0604020202020204" pitchFamily="34" charset="0"/>
              </a:rPr>
              <a:t>T5 = exons and/or introns of 313 cancer-related genes</a:t>
            </a:r>
          </a:p>
          <a:p>
            <a:pPr lvl="1">
              <a:buFont typeface="Courier New" panose="02070309020205020404" pitchFamily="49" charset="0"/>
              <a:buChar char="o"/>
            </a:pPr>
            <a:r>
              <a:rPr lang="en-US" sz="2000" dirty="0">
                <a:solidFill>
                  <a:schemeClr val="tx1"/>
                </a:solidFill>
                <a:latin typeface="Helvetica" panose="020B0604020202020204" pitchFamily="34" charset="0"/>
                <a:cs typeface="Helvetica" panose="020B0604020202020204" pitchFamily="34" charset="0"/>
              </a:rPr>
              <a:t>36,677 variants identified</a:t>
            </a:r>
          </a:p>
          <a:p>
            <a:pPr lvl="1">
              <a:buFont typeface="Courier New" panose="02070309020205020404" pitchFamily="49" charset="0"/>
              <a:buChar char="o"/>
            </a:pPr>
            <a:r>
              <a:rPr lang="en-US" sz="2000" dirty="0">
                <a:solidFill>
                  <a:schemeClr val="tx1"/>
                </a:solidFill>
                <a:latin typeface="Helvetica" panose="020B0604020202020204" pitchFamily="34" charset="0"/>
                <a:cs typeface="Helvetica" panose="020B0604020202020204" pitchFamily="34" charset="0"/>
              </a:rPr>
              <a:t>Largest NGS dataset of advanced squamous cell lung</a:t>
            </a:r>
          </a:p>
          <a:p>
            <a:pPr lvl="1" indent="0">
              <a:buNone/>
            </a:pPr>
            <a:r>
              <a:rPr lang="en-US" sz="2000" dirty="0">
                <a:solidFill>
                  <a:schemeClr val="tx1"/>
                </a:solidFill>
                <a:latin typeface="Helvetica" panose="020B0604020202020204" pitchFamily="34" charset="0"/>
                <a:cs typeface="Helvetica" panose="020B0604020202020204" pitchFamily="34" charset="0"/>
              </a:rPr>
              <a:t>cancers of previously treated patients</a:t>
            </a:r>
          </a:p>
          <a:p>
            <a:pPr lvl="1">
              <a:buFont typeface="Courier New" panose="02070309020205020404" pitchFamily="49" charset="0"/>
              <a:buChar char="o"/>
            </a:pPr>
            <a:endParaRPr lang="en-US" dirty="0"/>
          </a:p>
        </p:txBody>
      </p:sp>
      <p:pic>
        <p:nvPicPr>
          <p:cNvPr id="4" name="Picture 3">
            <a:extLst>
              <a:ext uri="{FF2B5EF4-FFF2-40B4-BE49-F238E27FC236}">
                <a16:creationId xmlns:a16="http://schemas.microsoft.com/office/drawing/2014/main" id="{129ED9AC-5AF3-4C0B-9694-B3708A3328AB}"/>
              </a:ext>
            </a:extLst>
          </p:cNvPr>
          <p:cNvPicPr>
            <a:picLocks noChangeAspect="1"/>
          </p:cNvPicPr>
          <p:nvPr/>
        </p:nvPicPr>
        <p:blipFill>
          <a:blip r:embed="rId2"/>
          <a:stretch>
            <a:fillRect/>
          </a:stretch>
        </p:blipFill>
        <p:spPr>
          <a:xfrm>
            <a:off x="1364582" y="4930689"/>
            <a:ext cx="6477000" cy="1162050"/>
          </a:xfrm>
          <a:prstGeom prst="rect">
            <a:avLst/>
          </a:prstGeom>
        </p:spPr>
      </p:pic>
      <p:pic>
        <p:nvPicPr>
          <p:cNvPr id="6" name="Picture 5">
            <a:extLst>
              <a:ext uri="{FF2B5EF4-FFF2-40B4-BE49-F238E27FC236}">
                <a16:creationId xmlns:a16="http://schemas.microsoft.com/office/drawing/2014/main" id="{CC284951-891C-4B2C-AE13-64941F0189F4}"/>
              </a:ext>
            </a:extLst>
          </p:cNvPr>
          <p:cNvPicPr>
            <a:picLocks noChangeAspect="1"/>
          </p:cNvPicPr>
          <p:nvPr/>
        </p:nvPicPr>
        <p:blipFill>
          <a:blip r:embed="rId3"/>
          <a:stretch>
            <a:fillRect/>
          </a:stretch>
        </p:blipFill>
        <p:spPr>
          <a:xfrm>
            <a:off x="8367964" y="3163155"/>
            <a:ext cx="2985837" cy="3013808"/>
          </a:xfrm>
          <a:prstGeom prst="rect">
            <a:avLst/>
          </a:prstGeom>
        </p:spPr>
      </p:pic>
    </p:spTree>
    <p:extLst>
      <p:ext uri="{BB962C8B-B14F-4D97-AF65-F5344CB8AC3E}">
        <p14:creationId xmlns:p14="http://schemas.microsoft.com/office/powerpoint/2010/main" val="579283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2C1D87-B6AF-4D6E-8AD9-AB458A2B496C}"/>
              </a:ext>
            </a:extLst>
          </p:cNvPr>
          <p:cNvSpPr>
            <a:spLocks noGrp="1"/>
          </p:cNvSpPr>
          <p:nvPr>
            <p:ph type="title"/>
          </p:nvPr>
        </p:nvSpPr>
        <p:spPr/>
        <p:txBody>
          <a:bodyPr/>
          <a:lstStyle/>
          <a:p>
            <a:r>
              <a:rPr lang="en-US" dirty="0"/>
              <a:t>Lung-MAP Presentations and Pending Publications</a:t>
            </a:r>
          </a:p>
        </p:txBody>
      </p:sp>
      <p:sp>
        <p:nvSpPr>
          <p:cNvPr id="6" name="Content Placeholder 5">
            <a:extLst>
              <a:ext uri="{FF2B5EF4-FFF2-40B4-BE49-F238E27FC236}">
                <a16:creationId xmlns:a16="http://schemas.microsoft.com/office/drawing/2014/main" id="{87033271-542C-40FF-9C1D-B6ADA43D576B}"/>
              </a:ext>
            </a:extLst>
          </p:cNvPr>
          <p:cNvSpPr>
            <a:spLocks noGrp="1"/>
          </p:cNvSpPr>
          <p:nvPr>
            <p:ph idx="1"/>
          </p:nvPr>
        </p:nvSpPr>
        <p:spPr/>
        <p:txBody>
          <a:bodyPr/>
          <a:lstStyle/>
          <a:p>
            <a:r>
              <a:rPr lang="en-US" b="1" u="sng" dirty="0">
                <a:solidFill>
                  <a:srgbClr val="0070C0"/>
                </a:solidFill>
              </a:rPr>
              <a:t>S1900A </a:t>
            </a:r>
            <a:r>
              <a:rPr lang="en-US" dirty="0">
                <a:solidFill>
                  <a:schemeClr val="tx1"/>
                </a:solidFill>
              </a:rPr>
              <a:t>A phase II study of rucaparib in patients with high genomic LOH and/or BRCA 1/2 mutated stage IV non-small cell lung cancer </a:t>
            </a:r>
            <a:r>
              <a:rPr lang="en-US" sz="1500" dirty="0">
                <a:solidFill>
                  <a:schemeClr val="tx1"/>
                </a:solidFill>
              </a:rPr>
              <a:t>Jonathan W. Riess, Mary Weber Redman, Paul Wheatley-Price, Bryan A. Faller, Liza C. Villaruz, Larry R. </a:t>
            </a:r>
            <a:r>
              <a:rPr lang="en-US" sz="1500" dirty="0" err="1">
                <a:solidFill>
                  <a:schemeClr val="tx1"/>
                </a:solidFill>
              </a:rPr>
              <a:t>Corum</a:t>
            </a:r>
            <a:r>
              <a:rPr lang="en-US" sz="1500" dirty="0">
                <a:solidFill>
                  <a:schemeClr val="tx1"/>
                </a:solidFill>
              </a:rPr>
              <a:t>, </a:t>
            </a:r>
            <a:r>
              <a:rPr lang="en-US" sz="1500" dirty="0" err="1">
                <a:solidFill>
                  <a:schemeClr val="tx1"/>
                </a:solidFill>
              </a:rPr>
              <a:t>Aruna</a:t>
            </a:r>
            <a:r>
              <a:rPr lang="en-US" sz="1500" dirty="0">
                <a:solidFill>
                  <a:schemeClr val="tx1"/>
                </a:solidFill>
              </a:rPr>
              <a:t> C. Gowda, Gordan Srkalovic, Raymond U. Osarogiagbon, Megan Ann Baumgart, Lu Qian, Katherine Minichiello, David R. Gandara, Roy S. Herbst, Karen Kelly</a:t>
            </a:r>
          </a:p>
          <a:p>
            <a:pPr lvl="1"/>
            <a:r>
              <a:rPr lang="en-US" sz="1500" dirty="0">
                <a:solidFill>
                  <a:srgbClr val="0070C0"/>
                </a:solidFill>
              </a:rPr>
              <a:t>Presented at ASCO 2021. Study team finalizing manuscript</a:t>
            </a:r>
          </a:p>
          <a:p>
            <a:r>
              <a:rPr lang="en-US" b="1" u="sng" dirty="0">
                <a:solidFill>
                  <a:srgbClr val="0070C0"/>
                </a:solidFill>
              </a:rPr>
              <a:t>S1900C</a:t>
            </a:r>
            <a:r>
              <a:rPr lang="en-US" dirty="0"/>
              <a:t>: A Phase II Study of avelumab and </a:t>
            </a:r>
            <a:r>
              <a:rPr lang="en-US" dirty="0" err="1"/>
              <a:t>talazoparib</a:t>
            </a:r>
            <a:r>
              <a:rPr lang="en-US" dirty="0"/>
              <a:t> in Patients with STK11/LKB1-MUTANT positive STAGE IV Non-small Lung Cancer </a:t>
            </a:r>
            <a:r>
              <a:rPr lang="en-US" sz="1500" dirty="0" err="1"/>
              <a:t>Ferdinandos</a:t>
            </a:r>
            <a:r>
              <a:rPr lang="en-US" sz="1500" dirty="0"/>
              <a:t> </a:t>
            </a:r>
            <a:r>
              <a:rPr lang="en-US" sz="1500" dirty="0" err="1"/>
              <a:t>Skoulidis</a:t>
            </a:r>
            <a:r>
              <a:rPr lang="en-US" sz="1500" dirty="0"/>
              <a:t>, Mary Weber Redman, Jennifer Marie Suga, Tareq Al Baghdadi, John L. Villano, Sarah B. Goldberg, Liza C Villaruz, Katherine Minichiello, David R. Gandara, Roy S. Herbst, Karen Kelly</a:t>
            </a:r>
          </a:p>
          <a:p>
            <a:pPr lvl="1"/>
            <a:r>
              <a:rPr lang="en-US" sz="1500" dirty="0">
                <a:solidFill>
                  <a:srgbClr val="0070C0"/>
                </a:solidFill>
                <a:ea typeface="Times New Roman" panose="02020603050405020304" pitchFamily="18" charset="0"/>
              </a:rPr>
              <a:t>Presented at ASCO 2022. Study team finalizing manuscript </a:t>
            </a:r>
          </a:p>
          <a:p>
            <a:pPr lvl="1"/>
            <a:endParaRPr lang="en-US" sz="1400" dirty="0">
              <a:solidFill>
                <a:srgbClr val="000000"/>
              </a:solidFill>
              <a:latin typeface="Times New Roman" panose="02020603050405020304" pitchFamily="18" charset="0"/>
              <a:ea typeface="Times New Roman" panose="02020603050405020304" pitchFamily="18" charset="0"/>
            </a:endParaRPr>
          </a:p>
          <a:p>
            <a:endParaRPr lang="en-US" sz="1800" dirty="0">
              <a:solidFill>
                <a:srgbClr val="000000"/>
              </a:solidFill>
              <a:latin typeface="Times New Roman" panose="02020603050405020304" pitchFamily="18" charset="0"/>
              <a:ea typeface="Times New Roman" panose="02020603050405020304" pitchFamily="18" charset="0"/>
            </a:endParaRPr>
          </a:p>
          <a:p>
            <a:pPr lvl="1"/>
            <a:endParaRPr lang="en-US" dirty="0"/>
          </a:p>
        </p:txBody>
      </p:sp>
      <p:sp>
        <p:nvSpPr>
          <p:cNvPr id="4" name="Slide Number Placeholder 3">
            <a:extLst>
              <a:ext uri="{FF2B5EF4-FFF2-40B4-BE49-F238E27FC236}">
                <a16:creationId xmlns:a16="http://schemas.microsoft.com/office/drawing/2014/main" id="{D1EC0F78-30E0-4889-A8CA-4577962384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472875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29D-ADB9-4E65-9D7D-036FF444391A}"/>
              </a:ext>
            </a:extLst>
          </p:cNvPr>
          <p:cNvSpPr>
            <a:spLocks noGrp="1"/>
          </p:cNvSpPr>
          <p:nvPr>
            <p:ph type="title"/>
          </p:nvPr>
        </p:nvSpPr>
        <p:spPr/>
        <p:txBody>
          <a:bodyPr/>
          <a:lstStyle/>
          <a:p>
            <a:r>
              <a:rPr lang="en-US" dirty="0">
                <a:solidFill>
                  <a:schemeClr val="tx1"/>
                </a:solidFill>
              </a:rPr>
              <a:t>Samples for liquid biopsy analyses</a:t>
            </a:r>
          </a:p>
        </p:txBody>
      </p:sp>
      <p:sp>
        <p:nvSpPr>
          <p:cNvPr id="3" name="Content Placeholder 2">
            <a:extLst>
              <a:ext uri="{FF2B5EF4-FFF2-40B4-BE49-F238E27FC236}">
                <a16:creationId xmlns:a16="http://schemas.microsoft.com/office/drawing/2014/main" id="{847957B0-D621-4F7E-9C16-E203AF63209D}"/>
              </a:ext>
            </a:extLst>
          </p:cNvPr>
          <p:cNvSpPr>
            <a:spLocks noGrp="1"/>
          </p:cNvSpPr>
          <p:nvPr>
            <p:ph idx="1"/>
          </p:nvPr>
        </p:nvSpPr>
        <p:spPr/>
        <p:txBody>
          <a:bodyPr>
            <a:normAutofit/>
          </a:bodyPr>
          <a:lstStyle/>
          <a:p>
            <a:r>
              <a:rPr lang="en-US" sz="2200" dirty="0" err="1">
                <a:solidFill>
                  <a:schemeClr val="tx1"/>
                </a:solidFill>
                <a:latin typeface="Helvetica" panose="020B0604020202020204" pitchFamily="34" charset="0"/>
                <a:cs typeface="Helvetica" panose="020B0604020202020204" pitchFamily="34" charset="0"/>
              </a:rPr>
              <a:t>ctDNA</a:t>
            </a:r>
            <a:r>
              <a:rPr lang="en-US" sz="2200" dirty="0">
                <a:solidFill>
                  <a:schemeClr val="tx1"/>
                </a:solidFill>
                <a:latin typeface="Helvetica" panose="020B0604020202020204" pitchFamily="34" charset="0"/>
                <a:cs typeface="Helvetica" panose="020B0604020202020204" pitchFamily="34" charset="0"/>
              </a:rPr>
              <a:t> in LUNGMAP</a:t>
            </a:r>
          </a:p>
          <a:p>
            <a:pPr marL="465138" lvl="1" indent="-265113">
              <a:buFont typeface="Courier New" panose="02070309020205020404" pitchFamily="49" charset="0"/>
              <a:buChar char="o"/>
            </a:pPr>
            <a:r>
              <a:rPr lang="en-US" sz="2000" dirty="0">
                <a:solidFill>
                  <a:schemeClr val="tx1"/>
                </a:solidFill>
                <a:latin typeface="Helvetica" panose="020B0604020202020204" pitchFamily="34" charset="0"/>
                <a:cs typeface="Helvetica" panose="020B0604020202020204" pitchFamily="34" charset="0"/>
              </a:rPr>
              <a:t>277 registrations to submit </a:t>
            </a:r>
            <a:r>
              <a:rPr lang="en-US" sz="2000" dirty="0" err="1">
                <a:solidFill>
                  <a:schemeClr val="tx1"/>
                </a:solidFill>
                <a:latin typeface="Helvetica" panose="020B0604020202020204" pitchFamily="34" charset="0"/>
                <a:cs typeface="Helvetica" panose="020B0604020202020204" pitchFamily="34" charset="0"/>
              </a:rPr>
              <a:t>ctDNA</a:t>
            </a:r>
            <a:r>
              <a:rPr lang="en-US" sz="2000" dirty="0">
                <a:solidFill>
                  <a:schemeClr val="tx1"/>
                </a:solidFill>
                <a:latin typeface="Helvetica" panose="020B0604020202020204" pitchFamily="34" charset="0"/>
                <a:cs typeface="Helvetica" panose="020B0604020202020204" pitchFamily="34" charset="0"/>
              </a:rPr>
              <a:t>, 25 in most recent 12 months – being removed in next protocol revision</a:t>
            </a:r>
          </a:p>
          <a:p>
            <a:pPr marL="465138" lvl="1" indent="-265113">
              <a:buFont typeface="Courier New" panose="02070309020205020404" pitchFamily="49" charset="0"/>
              <a:buChar char="o"/>
            </a:pPr>
            <a:r>
              <a:rPr lang="en-US" sz="2000" dirty="0">
                <a:solidFill>
                  <a:schemeClr val="tx1"/>
                </a:solidFill>
                <a:latin typeface="Helvetica" panose="020B0604020202020204" pitchFamily="34" charset="0"/>
                <a:cs typeface="Helvetica" panose="020B0604020202020204" pitchFamily="34" charset="0"/>
              </a:rPr>
              <a:t>166 with </a:t>
            </a:r>
            <a:r>
              <a:rPr lang="en-US" sz="2000" dirty="0" err="1">
                <a:solidFill>
                  <a:schemeClr val="tx1"/>
                </a:solidFill>
                <a:latin typeface="Helvetica" panose="020B0604020202020204" pitchFamily="34" charset="0"/>
                <a:cs typeface="Helvetica" panose="020B0604020202020204" pitchFamily="34" charset="0"/>
              </a:rPr>
              <a:t>ctDNA</a:t>
            </a:r>
            <a:r>
              <a:rPr lang="en-US" sz="2000" dirty="0">
                <a:solidFill>
                  <a:schemeClr val="tx1"/>
                </a:solidFill>
                <a:latin typeface="Helvetica" panose="020B0604020202020204" pitchFamily="34" charset="0"/>
                <a:cs typeface="Helvetica" panose="020B0604020202020204" pitchFamily="34" charset="0"/>
              </a:rPr>
              <a:t> and matched tissue results</a:t>
            </a:r>
          </a:p>
          <a:p>
            <a:r>
              <a:rPr lang="en-US" sz="2200" dirty="0">
                <a:solidFill>
                  <a:schemeClr val="tx1"/>
                </a:solidFill>
                <a:latin typeface="Helvetica" panose="020B0604020202020204" pitchFamily="34" charset="0"/>
                <a:cs typeface="Helvetica" panose="020B0604020202020204" pitchFamily="34" charset="0"/>
              </a:rPr>
              <a:t>Studies with plasma collection at multiple timepoints:</a:t>
            </a:r>
          </a:p>
          <a:p>
            <a:pPr marL="465138" lvl="1" indent="-265113">
              <a:buFont typeface="Courier New" panose="02070309020205020404" pitchFamily="49" charset="0"/>
              <a:buChar char="o"/>
            </a:pPr>
            <a:r>
              <a:rPr lang="en-US" sz="2200" dirty="0">
                <a:solidFill>
                  <a:schemeClr val="tx1"/>
                </a:solidFill>
                <a:latin typeface="Helvetica" panose="020B0604020202020204" pitchFamily="34" charset="0"/>
                <a:cs typeface="Helvetica" panose="020B0604020202020204" pitchFamily="34" charset="0"/>
              </a:rPr>
              <a:t>S1900B (RET fusion, LOXO-292): baseline, progression, end of treatment</a:t>
            </a:r>
          </a:p>
          <a:p>
            <a:pPr marL="465138" lvl="1" indent="-265113">
              <a:buFont typeface="Courier New" panose="02070309020205020404" pitchFamily="49" charset="0"/>
              <a:buChar char="o"/>
            </a:pPr>
            <a:r>
              <a:rPr lang="en-US" sz="2200" dirty="0">
                <a:solidFill>
                  <a:schemeClr val="tx1"/>
                </a:solidFill>
                <a:latin typeface="Helvetica" panose="020B0604020202020204" pitchFamily="34" charset="0"/>
                <a:cs typeface="Helvetica" panose="020B0604020202020204" pitchFamily="34" charset="0"/>
              </a:rPr>
              <a:t>S1900C (STK11m+, </a:t>
            </a:r>
            <a:r>
              <a:rPr lang="en-US" sz="2200" dirty="0" err="1">
                <a:solidFill>
                  <a:schemeClr val="tx1"/>
                </a:solidFill>
                <a:latin typeface="Helvetica" panose="020B0604020202020204" pitchFamily="34" charset="0"/>
                <a:cs typeface="Helvetica" panose="020B0604020202020204" pitchFamily="34" charset="0"/>
              </a:rPr>
              <a:t>talazoparib</a:t>
            </a:r>
            <a:r>
              <a:rPr lang="en-US" sz="2200" dirty="0">
                <a:solidFill>
                  <a:schemeClr val="tx1"/>
                </a:solidFill>
                <a:latin typeface="Helvetica" panose="020B0604020202020204" pitchFamily="34" charset="0"/>
                <a:cs typeface="Helvetica" panose="020B0604020202020204" pitchFamily="34" charset="0"/>
              </a:rPr>
              <a:t> + avelumab): baseline, C3D1, progression, end of treatment</a:t>
            </a:r>
          </a:p>
          <a:p>
            <a:pPr marL="465138" lvl="1" indent="-265113">
              <a:buFont typeface="Courier New" panose="02070309020205020404" pitchFamily="49" charset="0"/>
              <a:buChar char="o"/>
            </a:pPr>
            <a:r>
              <a:rPr lang="en-US" sz="2200" dirty="0">
                <a:solidFill>
                  <a:schemeClr val="tx1"/>
                </a:solidFill>
                <a:latin typeface="Helvetica" panose="020B0604020202020204" pitchFamily="34" charset="0"/>
                <a:cs typeface="Helvetica" panose="020B0604020202020204" pitchFamily="34" charset="0"/>
              </a:rPr>
              <a:t>S1800A (non-match, </a:t>
            </a:r>
            <a:r>
              <a:rPr lang="en-US" sz="2200" dirty="0" err="1">
                <a:solidFill>
                  <a:schemeClr val="tx1"/>
                </a:solidFill>
                <a:latin typeface="Helvetica" panose="020B0604020202020204" pitchFamily="34" charset="0"/>
                <a:cs typeface="Helvetica" panose="020B0604020202020204" pitchFamily="34" charset="0"/>
              </a:rPr>
              <a:t>pembro</a:t>
            </a:r>
            <a:r>
              <a:rPr lang="en-US" sz="2200" dirty="0">
                <a:solidFill>
                  <a:schemeClr val="tx1"/>
                </a:solidFill>
                <a:latin typeface="Helvetica" panose="020B0604020202020204" pitchFamily="34" charset="0"/>
                <a:cs typeface="Helvetica" panose="020B0604020202020204" pitchFamily="34" charset="0"/>
              </a:rPr>
              <a:t> + ramucirumab): baseline, relapse/progression</a:t>
            </a:r>
          </a:p>
        </p:txBody>
      </p:sp>
    </p:spTree>
    <p:extLst>
      <p:ext uri="{BB962C8B-B14F-4D97-AF65-F5344CB8AC3E}">
        <p14:creationId xmlns:p14="http://schemas.microsoft.com/office/powerpoint/2010/main" val="20680408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44731-672F-404D-BFC3-9FC52931340E}"/>
              </a:ext>
            </a:extLst>
          </p:cNvPr>
          <p:cNvSpPr>
            <a:spLocks noGrp="1"/>
          </p:cNvSpPr>
          <p:nvPr>
            <p:ph type="title"/>
          </p:nvPr>
        </p:nvSpPr>
        <p:spPr/>
        <p:txBody>
          <a:bodyPr/>
          <a:lstStyle/>
          <a:p>
            <a:r>
              <a:rPr lang="en-US" dirty="0">
                <a:solidFill>
                  <a:schemeClr val="tx1"/>
                </a:solidFill>
              </a:rPr>
              <a:t>Composite ICI Signature (D. Gandara)</a:t>
            </a:r>
          </a:p>
        </p:txBody>
      </p:sp>
      <p:sp>
        <p:nvSpPr>
          <p:cNvPr id="3" name="Content Placeholder 2">
            <a:extLst>
              <a:ext uri="{FF2B5EF4-FFF2-40B4-BE49-F238E27FC236}">
                <a16:creationId xmlns:a16="http://schemas.microsoft.com/office/drawing/2014/main" id="{46ECDCC0-BEBF-45E1-9726-793E2FD8714C}"/>
              </a:ext>
            </a:extLst>
          </p:cNvPr>
          <p:cNvSpPr>
            <a:spLocks noGrp="1"/>
          </p:cNvSpPr>
          <p:nvPr>
            <p:ph idx="1"/>
          </p:nvPr>
        </p:nvSpPr>
        <p:spPr/>
        <p:txBody>
          <a:bodyPr>
            <a:normAutofit/>
          </a:bodyPr>
          <a:lstStyle/>
          <a:p>
            <a:r>
              <a:rPr lang="en-US" sz="2800" dirty="0">
                <a:solidFill>
                  <a:schemeClr val="tx1"/>
                </a:solidFill>
                <a:latin typeface="Helvetica" panose="020B0604020202020204" pitchFamily="34" charset="0"/>
                <a:cs typeface="Helvetica" panose="020B0604020202020204" pitchFamily="34" charset="0"/>
              </a:rPr>
              <a:t>Composite Immune Checkpoint Inhibitor (ICI) Signature for Efficacy of ICI Therapy in Advanced Squamous Cell Lung Cancer (SCC)</a:t>
            </a:r>
          </a:p>
          <a:p>
            <a:r>
              <a:rPr lang="en-US" sz="2800" dirty="0">
                <a:solidFill>
                  <a:schemeClr val="tx1"/>
                </a:solidFill>
                <a:latin typeface="Helvetica" panose="020B0604020202020204" pitchFamily="34" charset="0"/>
                <a:cs typeface="Helvetica" panose="020B0604020202020204" pitchFamily="34" charset="0"/>
              </a:rPr>
              <a:t>Accepted at WCLC 2022 for poster presentation</a:t>
            </a:r>
          </a:p>
          <a:p>
            <a:r>
              <a:rPr lang="en-US" sz="2800" dirty="0">
                <a:solidFill>
                  <a:schemeClr val="tx1"/>
                </a:solidFill>
                <a:latin typeface="Helvetica" panose="020B0604020202020204" pitchFamily="34" charset="0"/>
                <a:cs typeface="Helvetica" panose="020B0604020202020204" pitchFamily="34" charset="0"/>
              </a:rPr>
              <a:t>Resubmitted for SITC 2022 Nov 8-12</a:t>
            </a:r>
            <a:endParaRPr lang="en-US" sz="2400" dirty="0">
              <a:solidFill>
                <a:schemeClr val="tx1"/>
              </a:solidFill>
            </a:endParaRPr>
          </a:p>
        </p:txBody>
      </p:sp>
    </p:spTree>
    <p:extLst>
      <p:ext uri="{BB962C8B-B14F-4D97-AF65-F5344CB8AC3E}">
        <p14:creationId xmlns:p14="http://schemas.microsoft.com/office/powerpoint/2010/main" val="8103700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44731-672F-404D-BFC3-9FC52931340E}"/>
              </a:ext>
            </a:extLst>
          </p:cNvPr>
          <p:cNvSpPr>
            <a:spLocks noGrp="1"/>
          </p:cNvSpPr>
          <p:nvPr>
            <p:ph type="title"/>
          </p:nvPr>
        </p:nvSpPr>
        <p:spPr/>
        <p:txBody>
          <a:bodyPr/>
          <a:lstStyle/>
          <a:p>
            <a:r>
              <a:rPr lang="en-US" dirty="0">
                <a:solidFill>
                  <a:schemeClr val="tx1"/>
                </a:solidFill>
              </a:rPr>
              <a:t>Upcoming priorities</a:t>
            </a:r>
          </a:p>
        </p:txBody>
      </p:sp>
      <p:sp>
        <p:nvSpPr>
          <p:cNvPr id="3" name="Content Placeholder 2">
            <a:extLst>
              <a:ext uri="{FF2B5EF4-FFF2-40B4-BE49-F238E27FC236}">
                <a16:creationId xmlns:a16="http://schemas.microsoft.com/office/drawing/2014/main" id="{46ECDCC0-BEBF-45E1-9726-793E2FD8714C}"/>
              </a:ext>
            </a:extLst>
          </p:cNvPr>
          <p:cNvSpPr>
            <a:spLocks noGrp="1"/>
          </p:cNvSpPr>
          <p:nvPr>
            <p:ph idx="1"/>
          </p:nvPr>
        </p:nvSpPr>
        <p:spPr/>
        <p:txBody>
          <a:bodyPr>
            <a:normAutofit/>
          </a:bodyPr>
          <a:lstStyle/>
          <a:p>
            <a:r>
              <a:rPr lang="en-US" sz="2800" dirty="0">
                <a:solidFill>
                  <a:schemeClr val="tx1"/>
                </a:solidFill>
                <a:latin typeface="Helvetica" panose="020B0604020202020204" pitchFamily="34" charset="0"/>
                <a:cs typeface="Helvetica" panose="020B0604020202020204" pitchFamily="34" charset="0"/>
              </a:rPr>
              <a:t>Adding ctDNA analyses to Lung-MAP sub-study protocols</a:t>
            </a:r>
          </a:p>
          <a:p>
            <a:pPr marL="461963" lvl="1" indent="-261938">
              <a:buFont typeface="Courier New" panose="02070309020205020404" pitchFamily="49" charset="0"/>
              <a:buChar char="o"/>
            </a:pPr>
            <a:r>
              <a:rPr lang="en-US" sz="2400" dirty="0">
                <a:solidFill>
                  <a:schemeClr val="tx1"/>
                </a:solidFill>
                <a:latin typeface="Helvetica" panose="020B0604020202020204" pitchFamily="34" charset="0"/>
                <a:cs typeface="Helvetica" panose="020B0604020202020204" pitchFamily="34" charset="0"/>
              </a:rPr>
              <a:t>S1900C, S1900E, S1800A: protocol-specific</a:t>
            </a:r>
          </a:p>
          <a:p>
            <a:pPr marL="461963" lvl="1" indent="-261938">
              <a:buFont typeface="Courier New" panose="02070309020205020404" pitchFamily="49" charset="0"/>
              <a:buChar char="o"/>
            </a:pPr>
            <a:r>
              <a:rPr lang="en-US" sz="2400" dirty="0">
                <a:solidFill>
                  <a:schemeClr val="tx1"/>
                </a:solidFill>
                <a:latin typeface="Helvetica" panose="020B0604020202020204" pitchFamily="34" charset="0"/>
                <a:cs typeface="Helvetica" panose="020B0604020202020204" pitchFamily="34" charset="0"/>
              </a:rPr>
              <a:t>Generalized template for future sub-studies</a:t>
            </a:r>
            <a:endParaRPr lang="en-US" sz="2600" dirty="0">
              <a:solidFill>
                <a:schemeClr val="tx1"/>
              </a:solidFill>
              <a:latin typeface="Helvetica" panose="020B0604020202020204" pitchFamily="34" charset="0"/>
              <a:cs typeface="Helvetica" panose="020B0604020202020204" pitchFamily="34" charset="0"/>
            </a:endParaRPr>
          </a:p>
          <a:p>
            <a:pPr marL="242888" indent="-242888"/>
            <a:r>
              <a:rPr lang="en-US" sz="2600" dirty="0">
                <a:solidFill>
                  <a:schemeClr val="tx1"/>
                </a:solidFill>
                <a:latin typeface="Helvetica" panose="020B0604020202020204" pitchFamily="34" charset="0"/>
                <a:cs typeface="Helvetica" panose="020B0604020202020204" pitchFamily="34" charset="0"/>
              </a:rPr>
              <a:t>Streamlining TM research in Lung-MAP</a:t>
            </a:r>
          </a:p>
          <a:p>
            <a:pPr marL="461963" lvl="1" indent="-261938">
              <a:buFont typeface="Courier New" panose="02070309020205020404" pitchFamily="49" charset="0"/>
              <a:buChar char="o"/>
            </a:pPr>
            <a:r>
              <a:rPr lang="en-US" sz="2400" dirty="0">
                <a:solidFill>
                  <a:schemeClr val="tx1"/>
                </a:solidFill>
                <a:latin typeface="Helvetica" panose="020B0604020202020204" pitchFamily="34" charset="0"/>
                <a:cs typeface="Helvetica" panose="020B0604020202020204" pitchFamily="34" charset="0"/>
              </a:rPr>
              <a:t>While maintaining required regulatory oversight and high quality scientific, statistical and operations review</a:t>
            </a:r>
          </a:p>
          <a:p>
            <a:pPr marL="461963" lvl="1" indent="-261938">
              <a:buFont typeface="Courier New" panose="02070309020205020404" pitchFamily="49" charset="0"/>
              <a:buChar char="o"/>
            </a:pPr>
            <a:endParaRPr lang="en-US" sz="2200" dirty="0"/>
          </a:p>
        </p:txBody>
      </p:sp>
    </p:spTree>
    <p:extLst>
      <p:ext uri="{BB962C8B-B14F-4D97-AF65-F5344CB8AC3E}">
        <p14:creationId xmlns:p14="http://schemas.microsoft.com/office/powerpoint/2010/main" val="15729349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927219" y="3276600"/>
            <a:ext cx="103375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24" tIns="60812" rIns="121624" bIns="60812" anchor="ctr"/>
          <a:lstStyle>
            <a:lvl1pPr eaLnBrk="0" hangingPunct="0">
              <a:spcBef>
                <a:spcPct val="20000"/>
              </a:spcBef>
              <a:buClr>
                <a:srgbClr val="FFFFFF"/>
              </a:buClr>
              <a:buFont typeface="Wingdings" pitchFamily="2" charset="2"/>
              <a:buChar char="§"/>
              <a:defRPr sz="3200">
                <a:solidFill>
                  <a:srgbClr val="000000"/>
                </a:solidFill>
                <a:latin typeface="Arial" pitchFamily="34" charset="0"/>
              </a:defRPr>
            </a:lvl1pPr>
            <a:lvl2pPr marL="742950" indent="-285750" eaLnBrk="0" hangingPunct="0">
              <a:spcBef>
                <a:spcPct val="20000"/>
              </a:spcBef>
              <a:buClr>
                <a:srgbClr val="FFFFFF"/>
              </a:buClr>
              <a:buSzPct val="70000"/>
              <a:buFont typeface="Wingdings" pitchFamily="2" charset="2"/>
              <a:buChar char="l"/>
              <a:defRPr sz="2800">
                <a:solidFill>
                  <a:srgbClr val="000000"/>
                </a:solidFill>
                <a:latin typeface="Arial" pitchFamily="34" charset="0"/>
              </a:defRPr>
            </a:lvl2pPr>
            <a:lvl3pPr marL="1143000" indent="-228600" eaLnBrk="0" hangingPunct="0">
              <a:spcBef>
                <a:spcPct val="20000"/>
              </a:spcBef>
              <a:buClr>
                <a:srgbClr val="FFFFFF"/>
              </a:buClr>
              <a:buSzPct val="65000"/>
              <a:buFont typeface="Wingdings" pitchFamily="2" charset="2"/>
              <a:buChar char="l"/>
              <a:defRPr sz="2400">
                <a:solidFill>
                  <a:srgbClr val="000000"/>
                </a:solidFill>
                <a:latin typeface="Arial" pitchFamily="34" charset="0"/>
              </a:defRPr>
            </a:lvl3pPr>
            <a:lvl4pPr marL="1600200" indent="-228600" eaLnBrk="0" hangingPunct="0">
              <a:spcBef>
                <a:spcPct val="20000"/>
              </a:spcBef>
              <a:buClr>
                <a:srgbClr val="FFFFFF"/>
              </a:buClr>
              <a:buSzPct val="65000"/>
              <a:buFont typeface="Wingdings" pitchFamily="2" charset="2"/>
              <a:buChar char="l"/>
              <a:defRPr sz="2000">
                <a:solidFill>
                  <a:srgbClr val="000000"/>
                </a:solidFill>
                <a:latin typeface="Arial" pitchFamily="34" charset="0"/>
              </a:defRPr>
            </a:lvl4pPr>
            <a:lvl5pPr marL="2057400" indent="-228600" eaLnBrk="0" hangingPunct="0">
              <a:spcBef>
                <a:spcPct val="20000"/>
              </a:spcBef>
              <a:buClr>
                <a:srgbClr val="FFFFFF"/>
              </a:buClr>
              <a:buChar char="•"/>
              <a:defRPr sz="2000">
                <a:solidFill>
                  <a:srgbClr val="000000"/>
                </a:solidFill>
                <a:latin typeface="Arial" pitchFamily="34" charset="0"/>
              </a:defRPr>
            </a:lvl5pPr>
            <a:lvl6pPr marL="2514600" indent="-228600" eaLnBrk="0" fontAlgn="base" hangingPunct="0">
              <a:spcBef>
                <a:spcPct val="20000"/>
              </a:spcBef>
              <a:spcAft>
                <a:spcPct val="0"/>
              </a:spcAft>
              <a:buClr>
                <a:srgbClr val="FFFFFF"/>
              </a:buClr>
              <a:buChar char="•"/>
              <a:defRPr sz="2000">
                <a:solidFill>
                  <a:srgbClr val="000000"/>
                </a:solidFill>
                <a:latin typeface="Arial" pitchFamily="34" charset="0"/>
              </a:defRPr>
            </a:lvl6pPr>
            <a:lvl7pPr marL="2971800" indent="-228600" eaLnBrk="0" fontAlgn="base" hangingPunct="0">
              <a:spcBef>
                <a:spcPct val="20000"/>
              </a:spcBef>
              <a:spcAft>
                <a:spcPct val="0"/>
              </a:spcAft>
              <a:buClr>
                <a:srgbClr val="FFFFFF"/>
              </a:buClr>
              <a:buChar char="•"/>
              <a:defRPr sz="2000">
                <a:solidFill>
                  <a:srgbClr val="000000"/>
                </a:solidFill>
                <a:latin typeface="Arial" pitchFamily="34" charset="0"/>
              </a:defRPr>
            </a:lvl7pPr>
            <a:lvl8pPr marL="3429000" indent="-228600" eaLnBrk="0" fontAlgn="base" hangingPunct="0">
              <a:spcBef>
                <a:spcPct val="20000"/>
              </a:spcBef>
              <a:spcAft>
                <a:spcPct val="0"/>
              </a:spcAft>
              <a:buClr>
                <a:srgbClr val="FFFFFF"/>
              </a:buClr>
              <a:buChar char="•"/>
              <a:defRPr sz="2000">
                <a:solidFill>
                  <a:srgbClr val="000000"/>
                </a:solidFill>
                <a:latin typeface="Arial" pitchFamily="34" charset="0"/>
              </a:defRPr>
            </a:lvl8pPr>
            <a:lvl9pPr marL="3886200" indent="-228600" eaLnBrk="0" fontAlgn="base" hangingPunct="0">
              <a:spcBef>
                <a:spcPct val="20000"/>
              </a:spcBef>
              <a:spcAft>
                <a:spcPct val="0"/>
              </a:spcAft>
              <a:buClr>
                <a:srgbClr val="FFFFFF"/>
              </a:buClr>
              <a:buChar char="•"/>
              <a:defRPr sz="2000">
                <a:solidFill>
                  <a:srgbClr val="000000"/>
                </a:solidFill>
                <a:latin typeface="Arial" pitchFamily="34" charset="0"/>
              </a:defRPr>
            </a:lvl9pPr>
          </a:lstStyle>
          <a:p>
            <a:pPr marL="0" marR="0" lvl="0" indent="0" algn="ctr" defTabSz="1216140" rtl="0" eaLnBrk="1" fontAlgn="base" latinLnBrk="0" hangingPunct="1">
              <a:lnSpc>
                <a:spcPct val="100000"/>
              </a:lnSpc>
              <a:spcBef>
                <a:spcPct val="0"/>
              </a:spcBef>
              <a:spcAft>
                <a:spcPct val="0"/>
              </a:spcAft>
              <a:buClrTx/>
              <a:buSzTx/>
              <a:buFont typeface="Wingdings" pitchFamily="2" charset="2"/>
              <a:buNone/>
              <a:tabLst/>
              <a:defRPr/>
            </a:pPr>
            <a:endParaRPr kumimoji="0" lang="ja-JP" altLang="ja-JP" sz="32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8915" name="Rectangle 3"/>
          <p:cNvSpPr>
            <a:spLocks noGrp="1" noChangeArrowheads="1"/>
          </p:cNvSpPr>
          <p:nvPr>
            <p:ph type="subTitle" idx="4294967295"/>
          </p:nvPr>
        </p:nvSpPr>
        <p:spPr>
          <a:xfrm>
            <a:off x="306027" y="2638598"/>
            <a:ext cx="12161839" cy="1909763"/>
          </a:xfrm>
          <a:noFill/>
        </p:spPr>
        <p:txBody>
          <a:bodyPr/>
          <a:lstStyle/>
          <a:p>
            <a:pPr marL="0" indent="0" algn="ctr" eaLnBrk="1" hangingPunct="1">
              <a:spcBef>
                <a:spcPct val="0"/>
              </a:spcBef>
              <a:buNone/>
            </a:pPr>
            <a:r>
              <a:rPr lang="en-US" altLang="ja-JP" sz="3700" dirty="0">
                <a:ea typeface="ＭＳ Ｐゴシック" pitchFamily="34" charset="-128"/>
              </a:rPr>
              <a:t>Hossein Borghaei, MS, DO</a:t>
            </a:r>
          </a:p>
          <a:p>
            <a:pPr marL="0" indent="0" algn="ctr" eaLnBrk="1" hangingPunct="1">
              <a:spcBef>
                <a:spcPct val="0"/>
              </a:spcBef>
              <a:buClrTx/>
              <a:buNone/>
            </a:pPr>
            <a:r>
              <a:rPr lang="en-US" altLang="ja-JP" sz="2700" b="1" dirty="0">
                <a:solidFill>
                  <a:srgbClr val="040408"/>
                </a:solidFill>
                <a:ea typeface="ＭＳ Ｐゴシック" pitchFamily="34" charset="-128"/>
              </a:rPr>
              <a:t> </a:t>
            </a:r>
            <a:r>
              <a:rPr lang="en-US" altLang="ja-JP" sz="2700" dirty="0">
                <a:solidFill>
                  <a:srgbClr val="040408"/>
                </a:solidFill>
                <a:ea typeface="ＭＳ Ｐゴシック" pitchFamily="34" charset="-128"/>
              </a:rPr>
              <a:t>Professor and Chief, Thoracic Oncology</a:t>
            </a:r>
          </a:p>
          <a:p>
            <a:pPr marL="0" indent="0" algn="ctr" eaLnBrk="1" hangingPunct="1">
              <a:spcBef>
                <a:spcPct val="0"/>
              </a:spcBef>
              <a:buClrTx/>
              <a:buNone/>
            </a:pPr>
            <a:r>
              <a:rPr lang="en-US" altLang="ja-JP" sz="2700" dirty="0">
                <a:solidFill>
                  <a:srgbClr val="040408"/>
                </a:solidFill>
                <a:ea typeface="ＭＳ Ｐゴシック" pitchFamily="34" charset="-128"/>
              </a:rPr>
              <a:t>The Gloria and Edmund M. Dunn Chair in Thoracic Oncology</a:t>
            </a:r>
          </a:p>
          <a:p>
            <a:pPr marL="0" indent="0" algn="ctr" eaLnBrk="1" hangingPunct="1">
              <a:spcBef>
                <a:spcPct val="0"/>
              </a:spcBef>
              <a:buClrTx/>
              <a:buNone/>
            </a:pPr>
            <a:r>
              <a:rPr lang="en-US" altLang="ja-JP" sz="2700" dirty="0">
                <a:solidFill>
                  <a:srgbClr val="040408"/>
                </a:solidFill>
                <a:ea typeface="ＭＳ Ｐゴシック" pitchFamily="34" charset="-128"/>
              </a:rPr>
              <a:t>Fox Chase Cancer Center</a:t>
            </a:r>
          </a:p>
          <a:p>
            <a:pPr marL="0" indent="0" algn="ctr" eaLnBrk="1" hangingPunct="1">
              <a:spcBef>
                <a:spcPct val="0"/>
              </a:spcBef>
              <a:buClrTx/>
              <a:buNone/>
            </a:pPr>
            <a:endParaRPr lang="en-US" altLang="ja-JP" sz="2700" dirty="0">
              <a:solidFill>
                <a:srgbClr val="040408"/>
              </a:solidFill>
              <a:ea typeface="ＭＳ Ｐゴシック" pitchFamily="34" charset="-128"/>
            </a:endParaRPr>
          </a:p>
          <a:p>
            <a:pPr marL="0" indent="0" algn="ctr" eaLnBrk="1" hangingPunct="1">
              <a:spcBef>
                <a:spcPct val="0"/>
              </a:spcBef>
              <a:buClrTx/>
              <a:buNone/>
            </a:pPr>
            <a:endParaRPr lang="en-US" altLang="ja-JP" sz="2700" dirty="0">
              <a:solidFill>
                <a:srgbClr val="040408"/>
              </a:solidFill>
              <a:ea typeface="ＭＳ Ｐゴシック" pitchFamily="34" charset="-128"/>
            </a:endParaRPr>
          </a:p>
        </p:txBody>
      </p:sp>
      <p:sp>
        <p:nvSpPr>
          <p:cNvPr id="2" name="Rectangle 1"/>
          <p:cNvSpPr/>
          <p:nvPr/>
        </p:nvSpPr>
        <p:spPr>
          <a:xfrm>
            <a:off x="1679172" y="500269"/>
            <a:ext cx="8619464"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70C0"/>
                </a:solidFill>
                <a:effectLst/>
                <a:uLnTx/>
                <a:uFillTx/>
                <a:latin typeface="Calibri Light"/>
                <a:ea typeface="+mn-ea"/>
                <a:cs typeface="+mn-cs"/>
              </a:rPr>
              <a:t>LungMap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70C0"/>
                </a:solidFill>
                <a:effectLst/>
                <a:uLnTx/>
                <a:uFillTx/>
                <a:latin typeface="Calibri Light"/>
                <a:ea typeface="+mn-ea"/>
                <a:cs typeface="+mn-cs"/>
              </a:rPr>
              <a:t>Drug Selection Committee</a:t>
            </a:r>
            <a:endParaRPr kumimoji="0" lang="en-US" sz="6000" b="0" i="0" u="none" strike="noStrike" kern="1200" cap="none" spc="0" normalizeH="0" baseline="0" noProof="0" dirty="0">
              <a:ln>
                <a:noFill/>
              </a:ln>
              <a:solidFill>
                <a:srgbClr val="0070C0"/>
              </a:solidFill>
              <a:effectLst/>
              <a:uLnTx/>
              <a:uFillTx/>
              <a:latin typeface="Calibri Light"/>
              <a:ea typeface="+mn-ea"/>
              <a:cs typeface="+mn-cs"/>
            </a:endParaRPr>
          </a:p>
        </p:txBody>
      </p:sp>
      <p:sp>
        <p:nvSpPr>
          <p:cNvPr id="5" name="Rectangle 3"/>
          <p:cNvSpPr txBox="1">
            <a:spLocks noChangeArrowheads="1"/>
          </p:cNvSpPr>
          <p:nvPr/>
        </p:nvSpPr>
        <p:spPr>
          <a:xfrm>
            <a:off x="383613" y="4548361"/>
            <a:ext cx="12161839" cy="1909763"/>
          </a:xfrm>
          <a:prstGeom prst="rect">
            <a:avLst/>
          </a:prstGeom>
          <a:noFill/>
        </p:spPr>
        <p:txBody>
          <a:bodyPr vert="horz" lIns="0" tIns="45720" rIns="0" bIns="45720" rtlCol="0">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200"/>
              </a:spcAft>
              <a:buClr>
                <a:srgbClr val="B2B2B2">
                  <a:lumMod val="50000"/>
                </a:srgbClr>
              </a:buClr>
              <a:buSzPct val="100000"/>
              <a:buFont typeface="Courier New" panose="02070309020205020404" pitchFamily="49" charset="0"/>
              <a:buNone/>
              <a:tabLst/>
              <a:defRPr/>
            </a:pPr>
            <a:r>
              <a:rPr kumimoji="0" lang="en-US" altLang="ja-JP" sz="3700" b="0" i="0" u="none" strike="noStrike" kern="1200" cap="none" spc="0" normalizeH="0" baseline="0" noProof="0" dirty="0">
                <a:ln>
                  <a:noFill/>
                </a:ln>
                <a:solidFill>
                  <a:prstClr val="black">
                    <a:lumMod val="75000"/>
                    <a:lumOff val="25000"/>
                  </a:prstClr>
                </a:solidFill>
                <a:effectLst/>
                <a:uLnTx/>
                <a:uFillTx/>
                <a:latin typeface="Calibri"/>
                <a:ea typeface="ＭＳ Ｐゴシック" pitchFamily="34" charset="-128"/>
                <a:cs typeface="+mn-cs"/>
              </a:rPr>
              <a:t>Saiama Waqar, MBBS, MSCI</a:t>
            </a:r>
          </a:p>
          <a:p>
            <a:pPr marL="0" marR="0" lvl="0" indent="0" algn="ctr" defTabSz="914400" rtl="0" eaLnBrk="1" fontAlgn="auto" latinLnBrk="0" hangingPunct="1">
              <a:lnSpc>
                <a:spcPct val="90000"/>
              </a:lnSpc>
              <a:spcBef>
                <a:spcPct val="0"/>
              </a:spcBef>
              <a:spcAft>
                <a:spcPts val="200"/>
              </a:spcAft>
              <a:buClrTx/>
              <a:buSzPct val="100000"/>
              <a:buFont typeface="Courier New" panose="02070309020205020404" pitchFamily="49" charset="0"/>
              <a:buNone/>
              <a:tabLst/>
              <a:defRPr/>
            </a:pPr>
            <a:r>
              <a:rPr kumimoji="0" lang="en-US" altLang="ja-JP" sz="2700" b="1" i="0" u="none" strike="noStrike" kern="1200" cap="none" spc="0" normalizeH="0" baseline="0" noProof="0" dirty="0">
                <a:ln>
                  <a:noFill/>
                </a:ln>
                <a:solidFill>
                  <a:srgbClr val="040408"/>
                </a:solidFill>
                <a:effectLst/>
                <a:uLnTx/>
                <a:uFillTx/>
                <a:latin typeface="Calibri"/>
                <a:ea typeface="ＭＳ Ｐゴシック" pitchFamily="34" charset="-128"/>
                <a:cs typeface="+mn-cs"/>
              </a:rPr>
              <a:t> </a:t>
            </a:r>
            <a:r>
              <a:rPr kumimoji="0" lang="en-US" altLang="ja-JP" sz="2700" b="0" i="0" u="none" strike="noStrike" kern="1200" cap="none" spc="0" normalizeH="0" baseline="0" noProof="0" dirty="0">
                <a:ln>
                  <a:noFill/>
                </a:ln>
                <a:solidFill>
                  <a:srgbClr val="040408"/>
                </a:solidFill>
                <a:effectLst/>
                <a:uLnTx/>
                <a:uFillTx/>
                <a:latin typeface="Calibri"/>
                <a:ea typeface="ＭＳ Ｐゴシック" pitchFamily="34" charset="-128"/>
                <a:cs typeface="+mn-cs"/>
              </a:rPr>
              <a:t>Associate Professor of Medicine</a:t>
            </a:r>
          </a:p>
          <a:p>
            <a:pPr marL="0" marR="0" lvl="0" indent="0" algn="ctr" defTabSz="914400" rtl="0" eaLnBrk="1" fontAlgn="auto" latinLnBrk="0" hangingPunct="1">
              <a:lnSpc>
                <a:spcPct val="90000"/>
              </a:lnSpc>
              <a:spcBef>
                <a:spcPct val="0"/>
              </a:spcBef>
              <a:spcAft>
                <a:spcPts val="200"/>
              </a:spcAft>
              <a:buClrTx/>
              <a:buSzPct val="100000"/>
              <a:buFont typeface="Courier New" panose="02070309020205020404" pitchFamily="49" charset="0"/>
              <a:buNone/>
              <a:tabLst/>
              <a:defRPr/>
            </a:pPr>
            <a:r>
              <a:rPr kumimoji="0" lang="en-US" altLang="ja-JP" sz="2700" b="0" i="0" u="none" strike="noStrike" kern="1200" cap="none" spc="0" normalizeH="0" baseline="0" noProof="0" dirty="0">
                <a:ln>
                  <a:noFill/>
                </a:ln>
                <a:solidFill>
                  <a:srgbClr val="040408"/>
                </a:solidFill>
                <a:effectLst/>
                <a:uLnTx/>
                <a:uFillTx/>
                <a:latin typeface="Calibri"/>
                <a:ea typeface="ＭＳ Ｐゴシック" pitchFamily="34" charset="-128"/>
                <a:cs typeface="+mn-cs"/>
              </a:rPr>
              <a:t>Director, Hematology and Oncology Fellowship Program</a:t>
            </a:r>
          </a:p>
          <a:p>
            <a:pPr marL="0" marR="0" lvl="0" indent="0" algn="ctr" defTabSz="914400" rtl="0" eaLnBrk="1" fontAlgn="auto" latinLnBrk="0" hangingPunct="1">
              <a:lnSpc>
                <a:spcPct val="90000"/>
              </a:lnSpc>
              <a:spcBef>
                <a:spcPct val="0"/>
              </a:spcBef>
              <a:spcAft>
                <a:spcPts val="200"/>
              </a:spcAft>
              <a:buClrTx/>
              <a:buSzPct val="100000"/>
              <a:buFont typeface="Courier New" panose="02070309020205020404" pitchFamily="49" charset="0"/>
              <a:buNone/>
              <a:tabLst/>
              <a:defRPr/>
            </a:pPr>
            <a:r>
              <a:rPr kumimoji="0" lang="en-US" altLang="ja-JP" sz="2700" b="0" i="0" u="none" strike="noStrike" kern="1200" cap="none" spc="0" normalizeH="0" baseline="0" noProof="0" dirty="0">
                <a:ln>
                  <a:noFill/>
                </a:ln>
                <a:solidFill>
                  <a:srgbClr val="040408"/>
                </a:solidFill>
                <a:effectLst/>
                <a:uLnTx/>
                <a:uFillTx/>
                <a:latin typeface="Calibri"/>
                <a:ea typeface="ＭＳ Ｐゴシック" pitchFamily="34" charset="-128"/>
                <a:cs typeface="+mn-cs"/>
              </a:rPr>
              <a:t>Washington University School of Medicine</a:t>
            </a:r>
          </a:p>
        </p:txBody>
      </p:sp>
    </p:spTree>
    <p:extLst>
      <p:ext uri="{BB962C8B-B14F-4D97-AF65-F5344CB8AC3E}">
        <p14:creationId xmlns:p14="http://schemas.microsoft.com/office/powerpoint/2010/main" val="29345837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359" y="136124"/>
            <a:ext cx="10515600" cy="1325563"/>
          </a:xfrm>
        </p:spPr>
        <p:txBody>
          <a:bodyPr>
            <a:normAutofit/>
          </a:bodyPr>
          <a:lstStyle/>
          <a:p>
            <a:pPr algn="ctr"/>
            <a:r>
              <a:rPr lang="en-US" sz="4000" dirty="0">
                <a:solidFill>
                  <a:srgbClr val="0070C0"/>
                </a:solidFill>
                <a:latin typeface="Arial" panose="020B0604020202020204" pitchFamily="34" charset="0"/>
                <a:cs typeface="Arial" panose="020B0604020202020204" pitchFamily="34" charset="0"/>
              </a:rPr>
              <a:t>Disclosures for Dr. Borghaei</a:t>
            </a:r>
          </a:p>
        </p:txBody>
      </p:sp>
      <p:sp>
        <p:nvSpPr>
          <p:cNvPr id="6" name="Content Placeholder 2"/>
          <p:cNvSpPr txBox="1">
            <a:spLocks/>
          </p:cNvSpPr>
          <p:nvPr/>
        </p:nvSpPr>
        <p:spPr>
          <a:xfrm>
            <a:off x="562708" y="1500188"/>
            <a:ext cx="11078307" cy="4628050"/>
          </a:xfrm>
          <a:prstGeom prst="rect">
            <a:avLst/>
          </a:prstGeom>
        </p:spPr>
        <p:txBody>
          <a:bodyPr vert="horz" lIns="121621" tIns="60809" rIns="121621" bIns="60809" rtlCol="0">
            <a:normAutofit fontScale="92500" lnSpcReduction="10000"/>
          </a:bodyPr>
          <a:lstStyle>
            <a:lvl1pPr marL="253366" indent="-253366" algn="l" defTabSz="1216139" rtl="0" eaLnBrk="1" latinLnBrk="0" hangingPunct="1">
              <a:lnSpc>
                <a:spcPct val="90000"/>
              </a:lnSpc>
              <a:spcBef>
                <a:spcPts val="0"/>
              </a:spcBef>
              <a:spcAft>
                <a:spcPts val="799"/>
              </a:spcAft>
              <a:buClr>
                <a:srgbClr val="00457C"/>
              </a:buClr>
              <a:buFont typeface="Arial" panose="020B0604020202020204" pitchFamily="34" charset="0"/>
              <a:buChar char="•"/>
              <a:defRPr sz="3200" kern="1200">
                <a:solidFill>
                  <a:schemeClr val="tx1"/>
                </a:solidFill>
                <a:latin typeface="+mn-lt"/>
                <a:ea typeface="+mn-ea"/>
                <a:cs typeface="+mn-cs"/>
              </a:defRPr>
            </a:lvl1pPr>
            <a:lvl2pPr marL="751638" indent="-335711" algn="l" defTabSz="1216139" rtl="0" eaLnBrk="1" latinLnBrk="0" hangingPunct="1">
              <a:lnSpc>
                <a:spcPct val="90000"/>
              </a:lnSpc>
              <a:spcBef>
                <a:spcPts val="0"/>
              </a:spcBef>
              <a:spcAft>
                <a:spcPts val="799"/>
              </a:spcAft>
              <a:buClr>
                <a:schemeClr val="bg1">
                  <a:lumMod val="65000"/>
                </a:schemeClr>
              </a:buClr>
              <a:buFont typeface="Arial" panose="020B0604020202020204" pitchFamily="34" charset="0"/>
              <a:buChar char="–"/>
              <a:defRPr sz="2900" kern="1200">
                <a:solidFill>
                  <a:schemeClr val="tx1"/>
                </a:solidFill>
                <a:latin typeface="+mn-lt"/>
                <a:ea typeface="+mn-ea"/>
                <a:cs typeface="+mn-cs"/>
              </a:defRPr>
            </a:lvl2pPr>
            <a:lvl3pPr marL="1180245" indent="-263917" algn="l" defTabSz="1216139" rtl="0" eaLnBrk="1" latinLnBrk="0" hangingPunct="1">
              <a:lnSpc>
                <a:spcPct val="90000"/>
              </a:lnSpc>
              <a:spcBef>
                <a:spcPts val="0"/>
              </a:spcBef>
              <a:spcAft>
                <a:spcPts val="799"/>
              </a:spcAft>
              <a:buClr>
                <a:srgbClr val="00457C"/>
              </a:buClr>
              <a:buFont typeface="Arial" panose="020B0604020202020204" pitchFamily="34" charset="0"/>
              <a:buChar char="•"/>
              <a:defRPr sz="2700" kern="1200">
                <a:solidFill>
                  <a:schemeClr val="tx1"/>
                </a:solidFill>
                <a:latin typeface="+mn-lt"/>
                <a:ea typeface="+mn-ea"/>
                <a:cs typeface="+mn-cs"/>
              </a:defRPr>
            </a:lvl3pPr>
            <a:lvl4pPr marL="1606734" indent="-304027" algn="l" defTabSz="1216139" rtl="0" eaLnBrk="1" latinLnBrk="0" hangingPunct="1">
              <a:lnSpc>
                <a:spcPct val="90000"/>
              </a:lnSpc>
              <a:spcBef>
                <a:spcPts val="0"/>
              </a:spcBef>
              <a:spcAft>
                <a:spcPts val="799"/>
              </a:spcAft>
              <a:buClr>
                <a:schemeClr val="bg1">
                  <a:lumMod val="65000"/>
                </a:schemeClr>
              </a:buClr>
              <a:buFont typeface="Arial" panose="020B0604020202020204" pitchFamily="34" charset="0"/>
              <a:buChar char="–"/>
              <a:defRPr sz="2400" kern="1200">
                <a:solidFill>
                  <a:schemeClr val="tx1"/>
                </a:solidFill>
                <a:latin typeface="+mn-lt"/>
                <a:ea typeface="+mn-ea"/>
                <a:cs typeface="+mn-cs"/>
              </a:defRPr>
            </a:lvl4pPr>
            <a:lvl5pPr marL="2035337" indent="-249141" algn="l" defTabSz="1216139" rtl="0" eaLnBrk="1" latinLnBrk="0" hangingPunct="1">
              <a:lnSpc>
                <a:spcPct val="90000"/>
              </a:lnSpc>
              <a:spcBef>
                <a:spcPts val="0"/>
              </a:spcBef>
              <a:spcAft>
                <a:spcPts val="799"/>
              </a:spcAft>
              <a:buClr>
                <a:srgbClr val="00457C"/>
              </a:buClr>
              <a:buFont typeface="Arial" panose="020B0604020202020204" pitchFamily="34" charset="0"/>
              <a:buChar char="•"/>
              <a:tabLst/>
              <a:defRPr sz="2400" kern="1200">
                <a:solidFill>
                  <a:schemeClr val="tx1"/>
                </a:solidFill>
                <a:latin typeface="+mn-lt"/>
                <a:ea typeface="+mn-ea"/>
                <a:cs typeface="+mn-cs"/>
              </a:defRPr>
            </a:lvl5pPr>
            <a:lvl6pPr marL="3344363"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2437"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0502"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68566"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253366" marR="0" lvl="0" indent="-253366"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Research Support (Clinical Trials):</a:t>
            </a:r>
          </a:p>
          <a:p>
            <a:pPr marL="751638" marR="0" lvl="1" indent="-335711"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Millennium, Merck/Celgene, BMS/Lilly</a:t>
            </a:r>
          </a:p>
          <a:p>
            <a:pPr marL="253366" marR="0" lvl="0" indent="-253366"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Advisory Board/Consultant:</a:t>
            </a:r>
          </a:p>
          <a:p>
            <a:pPr marL="751638" marR="0" lvl="1" indent="-335711"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BMS, Lilly, Genentech, Celgene, Pfizer, Merck, EMD-</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Serono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Boehringer</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Ingelheim</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Astra Zeneca, Novartis,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Genmab</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Regeneron,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BioNTech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Cantargia</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AB, Amgen,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Abbvie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Axiom,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PharmaMar</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Takeda,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Huya</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Bio, GLG, Daiichi, Guardant,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Natera</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Oncocyte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Beigene</a:t>
            </a:r>
          </a:p>
          <a:p>
            <a:pPr marL="253366" marR="0" lvl="0" indent="-253366"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Scientific Advisory Board:</a:t>
            </a:r>
          </a:p>
          <a:p>
            <a:pPr marL="751638" marR="0" lvl="1" indent="-335711"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Sonnetbio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(Shares), Rgenix (Shares), Nucleai (Shares)</a:t>
            </a:r>
          </a:p>
          <a:p>
            <a:pPr marL="253366" marR="0" lvl="0" indent="-253366"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CA"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Data and Safety Monitoring Board</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751638" marR="0" lvl="1" indent="-335711"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University of Pennsylvania, CAR T Program, Takeda,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Incyte</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53366" marR="0" lvl="0" indent="-253366"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Employment:</a:t>
            </a:r>
          </a:p>
          <a:p>
            <a:pPr marL="751638" marR="0" lvl="1" indent="-335711"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Fox Chase Cancer Center</a:t>
            </a:r>
          </a:p>
        </p:txBody>
      </p:sp>
      <p:pic>
        <p:nvPicPr>
          <p:cNvPr id="4" name="Picture 2" descr="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1200" y="6055852"/>
            <a:ext cx="2362200" cy="65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3456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359" y="136124"/>
            <a:ext cx="10515600" cy="1325563"/>
          </a:xfrm>
        </p:spPr>
        <p:txBody>
          <a:bodyPr>
            <a:normAutofit/>
          </a:bodyPr>
          <a:lstStyle/>
          <a:p>
            <a:pPr algn="ctr"/>
            <a:r>
              <a:rPr lang="en-US" sz="4000" dirty="0">
                <a:solidFill>
                  <a:srgbClr val="0070C0"/>
                </a:solidFill>
                <a:latin typeface="Arial" panose="020B0604020202020204" pitchFamily="34" charset="0"/>
                <a:cs typeface="Arial" panose="020B0604020202020204" pitchFamily="34" charset="0"/>
              </a:rPr>
              <a:t>Disclosures for Dr. Waqar</a:t>
            </a:r>
          </a:p>
        </p:txBody>
      </p:sp>
      <p:sp>
        <p:nvSpPr>
          <p:cNvPr id="6" name="Content Placeholder 2"/>
          <p:cNvSpPr txBox="1">
            <a:spLocks/>
          </p:cNvSpPr>
          <p:nvPr/>
        </p:nvSpPr>
        <p:spPr>
          <a:xfrm>
            <a:off x="587646" y="1683068"/>
            <a:ext cx="11078307" cy="5076458"/>
          </a:xfrm>
          <a:prstGeom prst="rect">
            <a:avLst/>
          </a:prstGeom>
        </p:spPr>
        <p:txBody>
          <a:bodyPr vert="horz" lIns="121621" tIns="60809" rIns="121621" bIns="60809" rtlCol="0">
            <a:noAutofit/>
          </a:bodyPr>
          <a:lstStyle>
            <a:lvl1pPr marL="253366" indent="-253366" algn="l" defTabSz="1216139" rtl="0" eaLnBrk="1" latinLnBrk="0" hangingPunct="1">
              <a:lnSpc>
                <a:spcPct val="90000"/>
              </a:lnSpc>
              <a:spcBef>
                <a:spcPts val="0"/>
              </a:spcBef>
              <a:spcAft>
                <a:spcPts val="799"/>
              </a:spcAft>
              <a:buClr>
                <a:srgbClr val="00457C"/>
              </a:buClr>
              <a:buFont typeface="Arial" panose="020B0604020202020204" pitchFamily="34" charset="0"/>
              <a:buChar char="•"/>
              <a:defRPr sz="3200" kern="1200">
                <a:solidFill>
                  <a:schemeClr val="tx1"/>
                </a:solidFill>
                <a:latin typeface="+mn-lt"/>
                <a:ea typeface="+mn-ea"/>
                <a:cs typeface="+mn-cs"/>
              </a:defRPr>
            </a:lvl1pPr>
            <a:lvl2pPr marL="751638" indent="-335711" algn="l" defTabSz="1216139" rtl="0" eaLnBrk="1" latinLnBrk="0" hangingPunct="1">
              <a:lnSpc>
                <a:spcPct val="90000"/>
              </a:lnSpc>
              <a:spcBef>
                <a:spcPts val="0"/>
              </a:spcBef>
              <a:spcAft>
                <a:spcPts val="799"/>
              </a:spcAft>
              <a:buClr>
                <a:schemeClr val="bg1">
                  <a:lumMod val="65000"/>
                </a:schemeClr>
              </a:buClr>
              <a:buFont typeface="Arial" panose="020B0604020202020204" pitchFamily="34" charset="0"/>
              <a:buChar char="–"/>
              <a:defRPr sz="2900" kern="1200">
                <a:solidFill>
                  <a:schemeClr val="tx1"/>
                </a:solidFill>
                <a:latin typeface="+mn-lt"/>
                <a:ea typeface="+mn-ea"/>
                <a:cs typeface="+mn-cs"/>
              </a:defRPr>
            </a:lvl2pPr>
            <a:lvl3pPr marL="1180245" indent="-263917" algn="l" defTabSz="1216139" rtl="0" eaLnBrk="1" latinLnBrk="0" hangingPunct="1">
              <a:lnSpc>
                <a:spcPct val="90000"/>
              </a:lnSpc>
              <a:spcBef>
                <a:spcPts val="0"/>
              </a:spcBef>
              <a:spcAft>
                <a:spcPts val="799"/>
              </a:spcAft>
              <a:buClr>
                <a:srgbClr val="00457C"/>
              </a:buClr>
              <a:buFont typeface="Arial" panose="020B0604020202020204" pitchFamily="34" charset="0"/>
              <a:buChar char="•"/>
              <a:defRPr sz="2700" kern="1200">
                <a:solidFill>
                  <a:schemeClr val="tx1"/>
                </a:solidFill>
                <a:latin typeface="+mn-lt"/>
                <a:ea typeface="+mn-ea"/>
                <a:cs typeface="+mn-cs"/>
              </a:defRPr>
            </a:lvl3pPr>
            <a:lvl4pPr marL="1606734" indent="-304027" algn="l" defTabSz="1216139" rtl="0" eaLnBrk="1" latinLnBrk="0" hangingPunct="1">
              <a:lnSpc>
                <a:spcPct val="90000"/>
              </a:lnSpc>
              <a:spcBef>
                <a:spcPts val="0"/>
              </a:spcBef>
              <a:spcAft>
                <a:spcPts val="799"/>
              </a:spcAft>
              <a:buClr>
                <a:schemeClr val="bg1">
                  <a:lumMod val="65000"/>
                </a:schemeClr>
              </a:buClr>
              <a:buFont typeface="Arial" panose="020B0604020202020204" pitchFamily="34" charset="0"/>
              <a:buChar char="–"/>
              <a:defRPr sz="2400" kern="1200">
                <a:solidFill>
                  <a:schemeClr val="tx1"/>
                </a:solidFill>
                <a:latin typeface="+mn-lt"/>
                <a:ea typeface="+mn-ea"/>
                <a:cs typeface="+mn-cs"/>
              </a:defRPr>
            </a:lvl4pPr>
            <a:lvl5pPr marL="2035337" indent="-249141" algn="l" defTabSz="1216139" rtl="0" eaLnBrk="1" latinLnBrk="0" hangingPunct="1">
              <a:lnSpc>
                <a:spcPct val="90000"/>
              </a:lnSpc>
              <a:spcBef>
                <a:spcPts val="0"/>
              </a:spcBef>
              <a:spcAft>
                <a:spcPts val="799"/>
              </a:spcAft>
              <a:buClr>
                <a:srgbClr val="00457C"/>
              </a:buClr>
              <a:buFont typeface="Arial" panose="020B0604020202020204" pitchFamily="34" charset="0"/>
              <a:buChar char="•"/>
              <a:tabLst/>
              <a:defRPr sz="2400" kern="1200">
                <a:solidFill>
                  <a:schemeClr val="tx1"/>
                </a:solidFill>
                <a:latin typeface="+mn-lt"/>
                <a:ea typeface="+mn-ea"/>
                <a:cs typeface="+mn-cs"/>
              </a:defRPr>
            </a:lvl5pPr>
            <a:lvl6pPr marL="3344363"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2437"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0502"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68566"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415927" marR="0" lvl="1" indent="0"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Research Grant support</a:t>
            </a:r>
          </a:p>
          <a:p>
            <a:pPr marL="751638" marR="0" lvl="1" indent="-335711"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SWOG-Clinical Trials Partnership</a:t>
            </a:r>
          </a:p>
          <a:p>
            <a:pPr marL="751638" marR="0" lvl="1" indent="-335711"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Research Support to institution for clinical trials (site PI): AbbVie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Inc</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Ariad</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Pharmaceuticals, Genentech,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Immunomedics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Inc., Millennium Pharmaceuticals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Inc</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Roche,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Astellas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Pharma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Inc</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Daiichi Sankyo,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Cullinan</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Pearl,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Verastem</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Inc</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GlaxoSmithKline/GSK , Janssen Research &amp; Development, LLC ,Elevation Oncology, Genentech,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Loxo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Oncology, Takeda Pharmaceuticals</a:t>
            </a:r>
          </a:p>
          <a:p>
            <a:pPr marL="415927" marR="0" lvl="1" indent="0"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None/>
              <a:tabLst/>
              <a:defRPr/>
            </a:pPr>
            <a:r>
              <a:rPr kumimoji="0" lang="en-CA"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Data and Safety Monitoring Board</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751638" marR="0" lvl="1" indent="-335711"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Hoosier Cancer Research Network- Chair of Data Safety Monitoring Board for study</a:t>
            </a:r>
          </a:p>
        </p:txBody>
      </p:sp>
    </p:spTree>
    <p:extLst>
      <p:ext uri="{BB962C8B-B14F-4D97-AF65-F5344CB8AC3E}">
        <p14:creationId xmlns:p14="http://schemas.microsoft.com/office/powerpoint/2010/main" val="28478316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536" y="148213"/>
            <a:ext cx="10515600" cy="885457"/>
          </a:xfrm>
        </p:spPr>
        <p:txBody>
          <a:bodyPr>
            <a:normAutofit/>
          </a:bodyPr>
          <a:lstStyle/>
          <a:p>
            <a:pPr algn="ctr"/>
            <a:r>
              <a:rPr lang="en-US" sz="4000" dirty="0">
                <a:solidFill>
                  <a:srgbClr val="0070C0"/>
                </a:solidFill>
                <a:latin typeface="Arial" panose="020B0604020202020204" pitchFamily="34" charset="0"/>
                <a:cs typeface="Arial" panose="020B0604020202020204" pitchFamily="34" charset="0"/>
              </a:rPr>
              <a:t>Drug Selection Committee</a:t>
            </a:r>
          </a:p>
        </p:txBody>
      </p:sp>
      <p:sp>
        <p:nvSpPr>
          <p:cNvPr id="3" name="Content Placeholder 2"/>
          <p:cNvSpPr>
            <a:spLocks noGrp="1"/>
          </p:cNvSpPr>
          <p:nvPr>
            <p:ph idx="1"/>
          </p:nvPr>
        </p:nvSpPr>
        <p:spPr>
          <a:xfrm>
            <a:off x="669536" y="1357401"/>
            <a:ext cx="10852928" cy="4885137"/>
          </a:xfrm>
        </p:spPr>
        <p:txBody>
          <a:bodyPr>
            <a:normAutofit lnSpcReduction="10000"/>
          </a:bodyPr>
          <a:lstStyle/>
          <a:p>
            <a:pPr marL="225425" lvl="0" indent="-225425">
              <a:spcBef>
                <a:spcPts val="1200"/>
              </a:spcBef>
              <a:spcAft>
                <a:spcPts val="200"/>
              </a:spcAft>
              <a:buClr>
                <a:srgbClr val="B2B2B2">
                  <a:lumMod val="50000"/>
                </a:srgbClr>
              </a:buClr>
              <a:buSzPct val="100000"/>
            </a:pPr>
            <a:r>
              <a:rPr lang="en-US" sz="2000" dirty="0">
                <a:solidFill>
                  <a:prstClr val="black">
                    <a:lumMod val="75000"/>
                    <a:lumOff val="25000"/>
                  </a:prstClr>
                </a:solidFill>
                <a:latin typeface="Arial" panose="020B0604020202020204" pitchFamily="34" charset="0"/>
                <a:cs typeface="Arial" panose="020B0604020202020204" pitchFamily="34" charset="0"/>
              </a:rPr>
              <a:t>Sources</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1800" dirty="0">
                <a:solidFill>
                  <a:prstClr val="black">
                    <a:lumMod val="75000"/>
                    <a:lumOff val="25000"/>
                  </a:prstClr>
                </a:solidFill>
                <a:latin typeface="Arial" panose="020B0604020202020204" pitchFamily="34" charset="0"/>
                <a:cs typeface="Arial" panose="020B0604020202020204" pitchFamily="34" charset="0"/>
              </a:rPr>
              <a:t>Investigators/Drug Selection Committee Initiated</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1800" dirty="0">
                <a:solidFill>
                  <a:prstClr val="black">
                    <a:lumMod val="75000"/>
                    <a:lumOff val="25000"/>
                  </a:prstClr>
                </a:solidFill>
                <a:latin typeface="Arial" panose="020B0604020202020204" pitchFamily="34" charset="0"/>
                <a:cs typeface="Arial" panose="020B0604020202020204" pitchFamily="34" charset="0"/>
              </a:rPr>
              <a:t>Pharmaceutical company initiated</a:t>
            </a:r>
          </a:p>
          <a:p>
            <a:pPr marL="225425" lvl="0" indent="-225425">
              <a:spcBef>
                <a:spcPts val="1200"/>
              </a:spcBef>
              <a:spcAft>
                <a:spcPts val="200"/>
              </a:spcAft>
              <a:buClr>
                <a:srgbClr val="B2B2B2">
                  <a:lumMod val="50000"/>
                </a:srgbClr>
              </a:buClr>
              <a:buSzPct val="100000"/>
            </a:pPr>
            <a:r>
              <a:rPr lang="en-US" sz="2000" dirty="0">
                <a:solidFill>
                  <a:prstClr val="black">
                    <a:lumMod val="75000"/>
                    <a:lumOff val="25000"/>
                  </a:prstClr>
                </a:solidFill>
                <a:latin typeface="Arial" panose="020B0604020202020204" pitchFamily="34" charset="0"/>
                <a:cs typeface="Arial" panose="020B0604020202020204" pitchFamily="34" charset="0"/>
              </a:rPr>
              <a:t>Initial Qualification</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1800" dirty="0">
                <a:solidFill>
                  <a:prstClr val="black">
                    <a:lumMod val="75000"/>
                    <a:lumOff val="25000"/>
                  </a:prstClr>
                </a:solidFill>
                <a:latin typeface="Arial" panose="020B0604020202020204" pitchFamily="34" charset="0"/>
                <a:cs typeface="Arial" panose="020B0604020202020204" pitchFamily="34" charset="0"/>
              </a:rPr>
              <a:t>Investigational drug/biomarker combination with preclinical &amp; clinical data supporting safety &amp; potential efficacy as a targeted therapy or “non-match” therapy in lung SCC.</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1800" dirty="0">
                <a:solidFill>
                  <a:prstClr val="black">
                    <a:lumMod val="75000"/>
                    <a:lumOff val="25000"/>
                  </a:prstClr>
                </a:solidFill>
                <a:latin typeface="Arial" panose="020B0604020202020204" pitchFamily="34" charset="0"/>
                <a:cs typeface="Arial" panose="020B0604020202020204" pitchFamily="34" charset="0"/>
              </a:rPr>
              <a:t>Ready or near ready to enter the Lung-MAP phase 2 clinical protocol</a:t>
            </a:r>
          </a:p>
          <a:p>
            <a:pPr marL="225425" lvl="0" indent="-225425">
              <a:spcBef>
                <a:spcPts val="1200"/>
              </a:spcBef>
              <a:spcAft>
                <a:spcPts val="200"/>
              </a:spcAft>
              <a:buClr>
                <a:srgbClr val="B2B2B2">
                  <a:lumMod val="50000"/>
                </a:srgbClr>
              </a:buClr>
              <a:buSzPct val="100000"/>
            </a:pPr>
            <a:r>
              <a:rPr lang="en-US" sz="2000" dirty="0">
                <a:solidFill>
                  <a:prstClr val="black">
                    <a:lumMod val="75000"/>
                    <a:lumOff val="25000"/>
                  </a:prstClr>
                </a:solidFill>
                <a:latin typeface="Arial" panose="020B0604020202020204" pitchFamily="34" charset="0"/>
                <a:cs typeface="Arial" panose="020B0604020202020204" pitchFamily="34" charset="0"/>
              </a:rPr>
              <a:t>Candidates are evaluated by the Lung-MAP Drug Selection Committee (DSC), comprised of:</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1800" dirty="0">
                <a:solidFill>
                  <a:prstClr val="black">
                    <a:lumMod val="75000"/>
                    <a:lumOff val="25000"/>
                  </a:prstClr>
                </a:solidFill>
                <a:latin typeface="Arial" panose="020B0604020202020204" pitchFamily="34" charset="0"/>
                <a:cs typeface="Arial" panose="020B0604020202020204" pitchFamily="34" charset="0"/>
              </a:rPr>
              <a:t>Key investigators &amp; clinical researchers</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1800" dirty="0">
                <a:solidFill>
                  <a:prstClr val="black">
                    <a:lumMod val="75000"/>
                    <a:lumOff val="25000"/>
                  </a:prstClr>
                </a:solidFill>
                <a:latin typeface="Arial" panose="020B0604020202020204" pitchFamily="34" charset="0"/>
                <a:cs typeface="Arial" panose="020B0604020202020204" pitchFamily="34" charset="0"/>
              </a:rPr>
              <a:t>Biomarker &amp; molecular target experts from academia, NCI &amp; FDA</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1800" dirty="0">
                <a:solidFill>
                  <a:prstClr val="black">
                    <a:lumMod val="75000"/>
                    <a:lumOff val="25000"/>
                  </a:prstClr>
                </a:solidFill>
                <a:latin typeface="Arial" panose="020B0604020202020204" pitchFamily="34" charset="0"/>
                <a:cs typeface="Arial" panose="020B0604020202020204" pitchFamily="34" charset="0"/>
              </a:rPr>
              <a:t>Non-conflicted industry-based drug developers</a:t>
            </a:r>
            <a:endParaRPr lang="en-US" sz="2000" dirty="0">
              <a:solidFill>
                <a:prstClr val="black">
                  <a:lumMod val="75000"/>
                  <a:lumOff val="25000"/>
                </a:prstClr>
              </a:solidFill>
              <a:latin typeface="Arial" panose="020B0604020202020204" pitchFamily="34" charset="0"/>
              <a:cs typeface="Arial" panose="020B0604020202020204" pitchFamily="34" charset="0"/>
            </a:endParaRPr>
          </a:p>
          <a:p>
            <a:pPr marL="225425" lvl="0" indent="-225425">
              <a:spcBef>
                <a:spcPts val="1200"/>
              </a:spcBef>
              <a:spcAft>
                <a:spcPts val="200"/>
              </a:spcAft>
              <a:buClr>
                <a:srgbClr val="B2B2B2">
                  <a:lumMod val="50000"/>
                </a:srgbClr>
              </a:buClr>
              <a:buSzPct val="100000"/>
            </a:pPr>
            <a:r>
              <a:rPr lang="en-US" sz="2000" dirty="0">
                <a:solidFill>
                  <a:prstClr val="black">
                    <a:lumMod val="75000"/>
                    <a:lumOff val="25000"/>
                  </a:prstClr>
                </a:solidFill>
                <a:latin typeface="Arial" panose="020B0604020202020204" pitchFamily="34" charset="0"/>
                <a:cs typeface="Arial" panose="020B0604020202020204" pitchFamily="34" charset="0"/>
              </a:rPr>
              <a:t>Candidates are scored based on: </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1800" dirty="0">
                <a:solidFill>
                  <a:prstClr val="black">
                    <a:lumMod val="75000"/>
                    <a:lumOff val="25000"/>
                  </a:prstClr>
                </a:solidFill>
                <a:latin typeface="Arial" panose="020B0604020202020204" pitchFamily="34" charset="0"/>
                <a:cs typeface="Arial" panose="020B0604020202020204" pitchFamily="34" charset="0"/>
              </a:rPr>
              <a:t>Target appropriateness for Lung-MAP</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1800" dirty="0">
                <a:solidFill>
                  <a:prstClr val="black">
                    <a:lumMod val="75000"/>
                    <a:lumOff val="25000"/>
                  </a:prstClr>
                </a:solidFill>
                <a:latin typeface="Arial" panose="020B0604020202020204" pitchFamily="34" charset="0"/>
                <a:cs typeface="Arial" panose="020B0604020202020204" pitchFamily="34" charset="0"/>
              </a:rPr>
              <a:t>Drug/Biomarker preclinical &amp; clinical data</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1800" dirty="0">
                <a:solidFill>
                  <a:prstClr val="black">
                    <a:lumMod val="75000"/>
                    <a:lumOff val="25000"/>
                  </a:prstClr>
                </a:solidFill>
                <a:latin typeface="Arial" panose="020B0604020202020204" pitchFamily="34" charset="0"/>
                <a:cs typeface="Arial" panose="020B0604020202020204" pitchFamily="34" charset="0"/>
              </a:rPr>
              <a:t>PK/PD data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68338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6185"/>
            <a:ext cx="10515600" cy="788094"/>
          </a:xfrm>
        </p:spPr>
        <p:txBody>
          <a:bodyPr>
            <a:normAutofit/>
          </a:bodyPr>
          <a:lstStyle/>
          <a:p>
            <a:pPr algn="ctr"/>
            <a:r>
              <a:rPr lang="en-US" sz="4000" dirty="0">
                <a:solidFill>
                  <a:srgbClr val="0070C0"/>
                </a:solidFill>
                <a:latin typeface="Arial" panose="020B0604020202020204" pitchFamily="34" charset="0"/>
                <a:cs typeface="Arial" panose="020B0604020202020204" pitchFamily="34" charset="0"/>
              </a:rPr>
              <a:t>Process</a:t>
            </a:r>
          </a:p>
        </p:txBody>
      </p:sp>
      <p:sp>
        <p:nvSpPr>
          <p:cNvPr id="3" name="Content Placeholder 2"/>
          <p:cNvSpPr>
            <a:spLocks noGrp="1"/>
          </p:cNvSpPr>
          <p:nvPr>
            <p:ph idx="1"/>
          </p:nvPr>
        </p:nvSpPr>
        <p:spPr>
          <a:xfrm>
            <a:off x="609146" y="1111262"/>
            <a:ext cx="10973708" cy="5240069"/>
          </a:xfrm>
        </p:spPr>
        <p:txBody>
          <a:bodyPr>
            <a:normAutofit lnSpcReduction="10000"/>
          </a:bodyPr>
          <a:lstStyle/>
          <a:p>
            <a:r>
              <a:rPr lang="en-US" sz="1800" dirty="0">
                <a:latin typeface="Arial" panose="020B0604020202020204" pitchFamily="34" charset="0"/>
                <a:cs typeface="Arial" panose="020B0604020202020204" pitchFamily="34" charset="0"/>
              </a:rPr>
              <a:t>Sub-study suggestions come from Lung-MAP PIs, outside investigators, or pharma</a:t>
            </a:r>
          </a:p>
          <a:p>
            <a:r>
              <a:rPr lang="en-US" sz="1800" dirty="0">
                <a:latin typeface="Arial" panose="020B0604020202020204" pitchFamily="34" charset="0"/>
                <a:cs typeface="Arial" panose="020B0604020202020204" pitchFamily="34" charset="0"/>
              </a:rPr>
              <a:t>Initial discussions are internal with a PIs, followed by informal presentation from investigator/pharma to internal drug selection committee</a:t>
            </a:r>
          </a:p>
          <a:p>
            <a:r>
              <a:rPr lang="en-US" sz="1800" dirty="0">
                <a:latin typeface="Arial" panose="020B0604020202020204" pitchFamily="34" charset="0"/>
                <a:cs typeface="Arial" panose="020B0604020202020204" pitchFamily="34" charset="0"/>
              </a:rPr>
              <a:t>Next step is decision to proceed to full Drug Selection Committee (DSC)</a:t>
            </a:r>
          </a:p>
          <a:p>
            <a:pPr lvl="1">
              <a:buFont typeface="Courier New" panose="02070309020205020404" pitchFamily="49" charset="0"/>
              <a:buChar char="o"/>
            </a:pPr>
            <a:r>
              <a:rPr lang="en-US" sz="1700" dirty="0">
                <a:latin typeface="Arial" panose="020B0604020202020204" pitchFamily="34" charset="0"/>
                <a:cs typeface="Arial" panose="020B0604020202020204" pitchFamily="34" charset="0"/>
              </a:rPr>
              <a:t>Completion of Drug Selection application, summarizing preclinical and PK/PD data, prior human experience and safety profile, especially in lung cancer, and status of assay if proposed sub-study includes biomarker selection</a:t>
            </a:r>
          </a:p>
          <a:p>
            <a:pPr lvl="1">
              <a:buFont typeface="Courier New" panose="02070309020205020404" pitchFamily="49" charset="0"/>
              <a:buChar char="o"/>
            </a:pPr>
            <a:r>
              <a:rPr lang="en-US" sz="1700" dirty="0">
                <a:latin typeface="Arial" panose="020B0604020202020204" pitchFamily="34" charset="0"/>
                <a:cs typeface="Arial" panose="020B0604020202020204" pitchFamily="34" charset="0"/>
              </a:rPr>
              <a:t>DSC presentation by investigator/pharma, Q&amp;A, and committee closed session discussion</a:t>
            </a:r>
          </a:p>
          <a:p>
            <a:r>
              <a:rPr lang="en-US" sz="1800" dirty="0">
                <a:latin typeface="Arial" panose="020B0604020202020204" pitchFamily="34" charset="0"/>
                <a:cs typeface="Arial" panose="020B0604020202020204" pitchFamily="34" charset="0"/>
              </a:rPr>
              <a:t>Formal voting by DSC members; 6 criteria for evaluation, each scored on 1-9 scale</a:t>
            </a:r>
          </a:p>
          <a:p>
            <a:pPr lvl="1">
              <a:buFont typeface="Courier New" panose="02070309020205020404" pitchFamily="49" charset="0"/>
              <a:buChar char="o"/>
            </a:pPr>
            <a:r>
              <a:rPr lang="en-US" sz="1700" dirty="0">
                <a:latin typeface="Arial" panose="020B0604020202020204" pitchFamily="34" charset="0"/>
                <a:cs typeface="Arial" panose="020B0604020202020204" pitchFamily="34" charset="0"/>
              </a:rPr>
              <a:t>Target/target appropriateness to NSCLC; Drug/biomarker understanding; Preclinical data; PK/PD; Toxicity; Clinical data</a:t>
            </a:r>
          </a:p>
          <a:p>
            <a:r>
              <a:rPr lang="en-US" sz="1800" dirty="0">
                <a:latin typeface="Arial" panose="020B0604020202020204" pitchFamily="34" charset="0"/>
                <a:cs typeface="Arial" panose="020B0604020202020204" pitchFamily="34" charset="0"/>
              </a:rPr>
              <a:t>PIs have final decision if vote is close or issues are brought up</a:t>
            </a:r>
          </a:p>
          <a:p>
            <a:r>
              <a:rPr lang="en-US" sz="1800" dirty="0">
                <a:latin typeface="Arial" panose="020B0604020202020204" pitchFamily="34" charset="0"/>
                <a:cs typeface="Arial" panose="020B0604020202020204" pitchFamily="34" charset="0"/>
              </a:rPr>
              <a:t>Acceptance/deferral letters sent to pharma</a:t>
            </a:r>
          </a:p>
          <a:p>
            <a:r>
              <a:rPr lang="en-US" sz="1800" dirty="0">
                <a:latin typeface="Arial" panose="020B0604020202020204" pitchFamily="34" charset="0"/>
                <a:cs typeface="Arial" panose="020B0604020202020204" pitchFamily="34" charset="0"/>
              </a:rPr>
              <a:t>Upon acceptance, kick-off call and regular teleconferences are set up with FNIH and SWOG Operations, for concept/protocol development, including regulatory aspects and FDA requirements, confirmation of drug supply, and contractual agreements</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96923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927" y="133306"/>
            <a:ext cx="10515600" cy="954108"/>
          </a:xfrm>
        </p:spPr>
        <p:txBody>
          <a:bodyPr>
            <a:normAutofit/>
          </a:bodyPr>
          <a:lstStyle/>
          <a:p>
            <a:pPr algn="ctr"/>
            <a:r>
              <a:rPr lang="en-US" sz="4000" dirty="0">
                <a:solidFill>
                  <a:srgbClr val="0070C0"/>
                </a:solidFill>
                <a:latin typeface="Arial" panose="020B0604020202020204" pitchFamily="34" charset="0"/>
                <a:cs typeface="Arial" panose="020B0604020202020204" pitchFamily="34" charset="0"/>
              </a:rPr>
              <a:t>Studies Under Development</a:t>
            </a:r>
          </a:p>
        </p:txBody>
      </p:sp>
      <p:sp>
        <p:nvSpPr>
          <p:cNvPr id="4" name="TextBox 3"/>
          <p:cNvSpPr txBox="1"/>
          <p:nvPr/>
        </p:nvSpPr>
        <p:spPr>
          <a:xfrm>
            <a:off x="1150430" y="3515686"/>
            <a:ext cx="396813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BIOMARKER-DRIVEN SUB-STUDIES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(Targeted Therapies)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7205646" y="3515686"/>
            <a:ext cx="362647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NON-MATCH SUB-STUDIES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3378557" y="1704033"/>
            <a:ext cx="54348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SCREENING PROTOCOL</a:t>
            </a:r>
          </a:p>
        </p:txBody>
      </p:sp>
      <p:cxnSp>
        <p:nvCxnSpPr>
          <p:cNvPr id="8" name="Straight Arrow Connector 7"/>
          <p:cNvCxnSpPr>
            <a:cxnSpLocks/>
            <a:stCxn id="6" idx="2"/>
            <a:endCxn id="4" idx="0"/>
          </p:cNvCxnSpPr>
          <p:nvPr/>
        </p:nvCxnSpPr>
        <p:spPr>
          <a:xfrm flipH="1">
            <a:off x="3134499" y="2227253"/>
            <a:ext cx="2961501" cy="12884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stCxn id="6" idx="2"/>
            <a:endCxn id="5" idx="0"/>
          </p:cNvCxnSpPr>
          <p:nvPr/>
        </p:nvCxnSpPr>
        <p:spPr>
          <a:xfrm>
            <a:off x="6096000" y="2227253"/>
            <a:ext cx="2922885" cy="12884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101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3" y="0"/>
            <a:ext cx="11623431" cy="1325563"/>
          </a:xfrm>
        </p:spPr>
        <p:txBody>
          <a:bodyPr>
            <a:noAutofit/>
          </a:bodyPr>
          <a:lstStyle/>
          <a:p>
            <a:pPr algn="ctr"/>
            <a:r>
              <a:rPr lang="en-US" sz="4000" dirty="0">
                <a:solidFill>
                  <a:srgbClr val="0070C0"/>
                </a:solidFill>
                <a:latin typeface="Arial" panose="020B0604020202020204" pitchFamily="34" charset="0"/>
                <a:cs typeface="Arial" panose="020B0604020202020204" pitchFamily="34" charset="0"/>
              </a:rPr>
              <a:t>Studies under development</a:t>
            </a:r>
            <a:br>
              <a:rPr lang="en-US" sz="4000" dirty="0">
                <a:solidFill>
                  <a:srgbClr val="0070C0"/>
                </a:solidFill>
                <a:latin typeface="Arial" panose="020B0604020202020204" pitchFamily="34" charset="0"/>
                <a:cs typeface="Arial" panose="020B0604020202020204" pitchFamily="34" charset="0"/>
              </a:rPr>
            </a:br>
            <a:r>
              <a:rPr lang="en-US" sz="4000" dirty="0">
                <a:solidFill>
                  <a:srgbClr val="0070C0"/>
                </a:solidFill>
                <a:latin typeface="Arial" panose="020B0604020202020204" pitchFamily="34" charset="0"/>
                <a:cs typeface="Arial" panose="020B0604020202020204" pitchFamily="34" charset="0"/>
              </a:rPr>
              <a:t>Targeted therapies</a:t>
            </a:r>
          </a:p>
        </p:txBody>
      </p:sp>
      <p:sp>
        <p:nvSpPr>
          <p:cNvPr id="3" name="Content Placeholder 2"/>
          <p:cNvSpPr>
            <a:spLocks noGrp="1"/>
          </p:cNvSpPr>
          <p:nvPr>
            <p:ph idx="1"/>
          </p:nvPr>
        </p:nvSpPr>
        <p:spPr>
          <a:xfrm>
            <a:off x="617755" y="1325563"/>
            <a:ext cx="11257722" cy="5268668"/>
          </a:xfrm>
        </p:spPr>
        <p:txBody>
          <a:bodyPr>
            <a:noAutofit/>
          </a:bodyPr>
          <a:lstStyle/>
          <a:p>
            <a:pPr marL="342900" marR="0" lvl="0" indent="-342900">
              <a:spcBef>
                <a:spcPts val="0"/>
              </a:spcBef>
              <a:spcAft>
                <a:spcPts val="0"/>
              </a:spcAft>
              <a:buFont typeface="Symbol" panose="05050102010706020507" pitchFamily="18" charset="2"/>
              <a:buChar char=""/>
            </a:pPr>
            <a:r>
              <a:rPr lang="en-US" sz="1600" b="1" dirty="0">
                <a:latin typeface="Calibri" panose="020F0502020204030204" pitchFamily="34" charset="0"/>
                <a:ea typeface="Calibri" panose="020F0502020204030204" pitchFamily="34" charset="0"/>
                <a:cs typeface="Calibri" panose="020F0502020204030204" pitchFamily="34" charset="0"/>
              </a:rPr>
              <a:t>S1900G</a:t>
            </a:r>
            <a:r>
              <a:rPr lang="en-US" sz="1600" dirty="0">
                <a:latin typeface="Calibri" panose="020F0502020204030204" pitchFamily="34" charset="0"/>
                <a:ea typeface="Calibri" panose="020F0502020204030204" pitchFamily="34" charset="0"/>
                <a:cs typeface="Calibri" panose="020F0502020204030204" pitchFamily="34" charset="0"/>
              </a:rPr>
              <a:t> (Novartis/Lilly): </a:t>
            </a:r>
            <a:r>
              <a:rPr lang="en-US" sz="1600" i="1" dirty="0">
                <a:latin typeface="Calibri" panose="020F0502020204030204" pitchFamily="34" charset="0"/>
                <a:ea typeface="Calibri" panose="020F0502020204030204" pitchFamily="34" charset="0"/>
                <a:cs typeface="Calibri" panose="020F0502020204030204" pitchFamily="34" charset="0"/>
              </a:rPr>
              <a:t>A Randomized Phase II Study of </a:t>
            </a:r>
            <a:r>
              <a:rPr lang="en-US" sz="1600" i="1" dirty="0" err="1">
                <a:latin typeface="Calibri" panose="020F0502020204030204" pitchFamily="34" charset="0"/>
                <a:ea typeface="Calibri" panose="020F0502020204030204" pitchFamily="34" charset="0"/>
                <a:cs typeface="Calibri" panose="020F0502020204030204" pitchFamily="34" charset="0"/>
              </a:rPr>
              <a:t>Osimertinib</a:t>
            </a:r>
            <a:r>
              <a:rPr lang="en-US" sz="1600" i="1" dirty="0">
                <a:latin typeface="Calibri" panose="020F0502020204030204" pitchFamily="34" charset="0"/>
                <a:ea typeface="Calibri" panose="020F0502020204030204" pitchFamily="34" charset="0"/>
                <a:cs typeface="Calibri" panose="020F0502020204030204" pitchFamily="34" charset="0"/>
              </a:rPr>
              <a:t> and </a:t>
            </a:r>
            <a:r>
              <a:rPr lang="en-US" sz="1600" i="1" dirty="0" err="1">
                <a:latin typeface="Calibri" panose="020F0502020204030204" pitchFamily="34" charset="0"/>
                <a:ea typeface="Calibri" panose="020F0502020204030204" pitchFamily="34" charset="0"/>
                <a:cs typeface="Calibri" panose="020F0502020204030204" pitchFamily="34" charset="0"/>
              </a:rPr>
              <a:t>Capmatinib</a:t>
            </a:r>
            <a:r>
              <a:rPr lang="en-US" sz="1600" i="1" dirty="0">
                <a:latin typeface="Calibri" panose="020F0502020204030204" pitchFamily="34" charset="0"/>
                <a:ea typeface="Calibri" panose="020F0502020204030204" pitchFamily="34" charset="0"/>
                <a:cs typeface="Calibri" panose="020F0502020204030204" pitchFamily="34" charset="0"/>
              </a:rPr>
              <a:t> with or without </a:t>
            </a:r>
            <a:r>
              <a:rPr lang="en-US" sz="1600" i="1" dirty="0" err="1">
                <a:latin typeface="Calibri" panose="020F0502020204030204" pitchFamily="34" charset="0"/>
                <a:ea typeface="Calibri" panose="020F0502020204030204" pitchFamily="34" charset="0"/>
                <a:cs typeface="Calibri" panose="020F0502020204030204" pitchFamily="34" charset="0"/>
              </a:rPr>
              <a:t>Ramucirumab</a:t>
            </a:r>
            <a:r>
              <a:rPr lang="en-US" sz="1600" i="1" dirty="0">
                <a:latin typeface="Calibri" panose="020F0502020204030204" pitchFamily="34" charset="0"/>
                <a:ea typeface="Calibri" panose="020F0502020204030204" pitchFamily="34" charset="0"/>
                <a:cs typeface="Calibri" panose="020F0502020204030204" pitchFamily="34" charset="0"/>
              </a:rPr>
              <a:t> in Patients with Met Amplified and EGFR Mutated Stage IV Non-Small Cell Lung Cancer after Progression of Disease on Prior </a:t>
            </a:r>
            <a:r>
              <a:rPr lang="en-US" sz="1600" i="1" dirty="0" err="1">
                <a:latin typeface="Calibri" panose="020F0502020204030204" pitchFamily="34" charset="0"/>
                <a:ea typeface="Calibri" panose="020F0502020204030204" pitchFamily="34" charset="0"/>
                <a:cs typeface="Calibri" panose="020F0502020204030204" pitchFamily="34" charset="0"/>
              </a:rPr>
              <a:t>Osimertinib</a:t>
            </a:r>
            <a:r>
              <a:rPr lang="en-US" sz="1600" i="1" dirty="0">
                <a:latin typeface="Calibri" panose="020F0502020204030204" pitchFamily="34" charset="0"/>
                <a:ea typeface="Calibri" panose="020F0502020204030204" pitchFamily="34" charset="0"/>
                <a:cs typeface="Calibri" panose="020F0502020204030204" pitchFamily="34" charset="0"/>
              </a:rPr>
              <a:t>-Containing Therapy</a:t>
            </a:r>
            <a:r>
              <a:rPr lang="en-US" sz="1600" dirty="0">
                <a:latin typeface="Calibri" panose="020F0502020204030204" pitchFamily="34" charset="0"/>
                <a:ea typeface="Calibri" panose="020F0502020204030204" pitchFamily="34" charset="0"/>
                <a:cs typeface="Calibri" panose="020F0502020204030204" pitchFamily="34" charset="0"/>
              </a:rPr>
              <a:t>. </a:t>
            </a:r>
          </a:p>
          <a:p>
            <a:pPr marL="501523" lvl="1"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Calibri" panose="020F0502020204030204" pitchFamily="34" charset="0"/>
              </a:rPr>
              <a:t>Study chairs Sarah Goldberg, Ross Camidge. </a:t>
            </a:r>
            <a:r>
              <a:rPr lang="en-US" sz="1400" dirty="0">
                <a:latin typeface="Calibri" panose="020F0502020204030204" pitchFamily="34" charset="0"/>
                <a:ea typeface="Calibri" panose="020F0502020204030204" pitchFamily="34" charset="0"/>
                <a:cs typeface="Times New Roman" panose="02020603050405020304" pitchFamily="18" charset="0"/>
              </a:rPr>
              <a:t>The protocol documents were resubmitted to CTEP on 9/13/22 to address their Consensus Review Comments. </a:t>
            </a:r>
            <a:r>
              <a:rPr lang="en-US" sz="1400" dirty="0">
                <a:latin typeface="Calibri" panose="020F0502020204030204" pitchFamily="34" charset="0"/>
                <a:ea typeface="Calibri" panose="020F0502020204030204" pitchFamily="34" charset="0"/>
                <a:cs typeface="Calibri" panose="020F0502020204030204" pitchFamily="34" charset="0"/>
              </a:rPr>
              <a:t>Contracts and budget are underway. Activation targeted for Q1/2023.</a:t>
            </a:r>
          </a:p>
          <a:p>
            <a:pPr marL="0" marR="0" lvl="0" indent="0">
              <a:spcBef>
                <a:spcPts val="0"/>
              </a:spcBef>
              <a:spcAft>
                <a:spcPts val="0"/>
              </a:spcAft>
              <a:buNone/>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b="1" dirty="0">
                <a:latin typeface="Calibri" panose="020F0502020204030204" pitchFamily="34" charset="0"/>
                <a:ea typeface="Calibri" panose="020F0502020204030204" pitchFamily="34" charset="0"/>
                <a:cs typeface="Calibri" panose="020F0502020204030204" pitchFamily="34" charset="0"/>
              </a:rPr>
              <a:t>S1900I:</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i="1" dirty="0">
                <a:latin typeface="Calibri" panose="020F0502020204030204" pitchFamily="34" charset="0"/>
                <a:ea typeface="Calibri" panose="020F0502020204030204" pitchFamily="34" charset="0"/>
                <a:cs typeface="Calibri" panose="020F0502020204030204" pitchFamily="34" charset="0"/>
              </a:rPr>
              <a:t>EGFR TKI ± anti-VEGFR in EGFR Exon 20 Insertion Mutations</a:t>
            </a:r>
            <a:r>
              <a:rPr lang="en-US" sz="1600" dirty="0">
                <a:latin typeface="Calibri" panose="020F0502020204030204" pitchFamily="34" charset="0"/>
                <a:ea typeface="Calibri" panose="020F0502020204030204" pitchFamily="34" charset="0"/>
                <a:cs typeface="Calibri" panose="020F0502020204030204" pitchFamily="34" charset="0"/>
              </a:rPr>
              <a:t>. Study chair Deborah </a:t>
            </a:r>
            <a:r>
              <a:rPr lang="en-US" sz="1600" dirty="0" err="1">
                <a:latin typeface="Calibri" panose="020F0502020204030204" pitchFamily="34" charset="0"/>
                <a:ea typeface="Calibri" panose="020F0502020204030204" pitchFamily="34" charset="0"/>
                <a:cs typeface="Calibri" panose="020F0502020204030204" pitchFamily="34" charset="0"/>
              </a:rPr>
              <a:t>Doroshow</a:t>
            </a:r>
            <a:r>
              <a:rPr lang="en-US" sz="1600" dirty="0">
                <a:latin typeface="Calibri" panose="020F0502020204030204" pitchFamily="34" charset="0"/>
                <a:ea typeface="Calibri" panose="020F0502020204030204" pitchFamily="34" charset="0"/>
                <a:cs typeface="Calibri" panose="020F0502020204030204" pitchFamily="34" charset="0"/>
              </a:rPr>
              <a:t>, co-chair Sandip Patel. </a:t>
            </a:r>
          </a:p>
          <a:p>
            <a:pPr marL="501523" lvl="1"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Calibri" panose="020F0502020204030204" pitchFamily="34" charset="0"/>
              </a:rPr>
              <a:t>The revised concept and responses to the CTEP Consensus Review comments were submitted to CTEP on 9/9/22. Protocol is underway, </a:t>
            </a:r>
            <a:r>
              <a:rPr lang="en-US" sz="1400" dirty="0" err="1">
                <a:latin typeface="Calibri" panose="020F0502020204030204" pitchFamily="34" charset="0"/>
                <a:ea typeface="Calibri" panose="020F0502020204030204" pitchFamily="34" charset="0"/>
                <a:cs typeface="Calibri" panose="020F0502020204030204" pitchFamily="34" charset="0"/>
              </a:rPr>
              <a:t>RaPID</a:t>
            </a:r>
            <a:r>
              <a:rPr lang="en-US" sz="1400" dirty="0">
                <a:latin typeface="Calibri" panose="020F0502020204030204" pitchFamily="34" charset="0"/>
                <a:ea typeface="Calibri" panose="020F0502020204030204" pitchFamily="34" charset="0"/>
                <a:cs typeface="Calibri" panose="020F0502020204030204" pitchFamily="34" charset="0"/>
              </a:rPr>
              <a:t> call is scheduled for 10/12/22. Contract and budget are underway. Activation targeted for Q2-3 2023</a:t>
            </a:r>
          </a:p>
          <a:p>
            <a:pPr marL="342900" marR="0" lvl="0" indent="-342900">
              <a:spcBef>
                <a:spcPts val="0"/>
              </a:spcBef>
              <a:spcAft>
                <a:spcPts val="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b="1" dirty="0">
                <a:latin typeface="Calibri" panose="020F0502020204030204" pitchFamily="34" charset="0"/>
                <a:ea typeface="Calibri" panose="020F0502020204030204" pitchFamily="34" charset="0"/>
                <a:cs typeface="Calibri" panose="020F0502020204030204" pitchFamily="34" charset="0"/>
              </a:rPr>
              <a:t>S1900J</a:t>
            </a:r>
            <a:r>
              <a:rPr lang="en-US" sz="1600" dirty="0">
                <a:latin typeface="Calibri" panose="020F0502020204030204" pitchFamily="34" charset="0"/>
                <a:ea typeface="Calibri" panose="020F0502020204030204" pitchFamily="34" charset="0"/>
                <a:cs typeface="Calibri" panose="020F0502020204030204" pitchFamily="34" charset="0"/>
              </a:rPr>
              <a:t>:</a:t>
            </a:r>
            <a:r>
              <a:rPr lang="en-US" sz="1600" b="1" dirty="0">
                <a:latin typeface="Calibri" panose="020F0502020204030204" pitchFamily="34" charset="0"/>
                <a:ea typeface="Calibri" panose="020F0502020204030204" pitchFamily="34" charset="0"/>
                <a:cs typeface="Times New Roman" panose="02020603050405020304" pitchFamily="18" charset="0"/>
              </a:rPr>
              <a:t> </a:t>
            </a:r>
            <a:r>
              <a:rPr lang="en-US" sz="1600" i="1" dirty="0">
                <a:latin typeface="Calibri" panose="020F0502020204030204" pitchFamily="34" charset="0"/>
                <a:ea typeface="Calibri" panose="020F0502020204030204" pitchFamily="34" charset="0"/>
                <a:cs typeface="Times New Roman" panose="02020603050405020304" pitchFamily="18" charset="0"/>
              </a:rPr>
              <a:t>Phase II of EGFR-MET bispecific antibody in Participants with Stage IV or Recurrent Non-Small Cell Lung Cancer Previously Treated with High MET Amplification. </a:t>
            </a:r>
            <a:r>
              <a:rPr lang="en-US" sz="1600" dirty="0">
                <a:latin typeface="Calibri" panose="020F0502020204030204" pitchFamily="34" charset="0"/>
                <a:ea typeface="Calibri" panose="020F0502020204030204" pitchFamily="34" charset="0"/>
                <a:cs typeface="Times New Roman" panose="02020603050405020304" pitchFamily="18" charset="0"/>
              </a:rPr>
              <a:t>Study chair Christian </a:t>
            </a:r>
            <a:r>
              <a:rPr lang="en-US" sz="1600" dirty="0" err="1">
                <a:latin typeface="Calibri" panose="020F0502020204030204" pitchFamily="34" charset="0"/>
                <a:ea typeface="Calibri" panose="020F0502020204030204" pitchFamily="34" charset="0"/>
                <a:cs typeface="Times New Roman" panose="02020603050405020304" pitchFamily="18" charset="0"/>
              </a:rPr>
              <a:t>Rolfo</a:t>
            </a:r>
            <a:r>
              <a:rPr lang="en-US" sz="1600" dirty="0">
                <a:latin typeface="Calibri" panose="020F0502020204030204" pitchFamily="34" charset="0"/>
                <a:ea typeface="Calibri" panose="020F0502020204030204" pitchFamily="34" charset="0"/>
                <a:cs typeface="Times New Roman" panose="02020603050405020304" pitchFamily="18" charset="0"/>
              </a:rPr>
              <a:t>, co-chair Shirish Gadgeel. </a:t>
            </a:r>
          </a:p>
          <a:p>
            <a:pPr marL="501523" lvl="1"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The DSC approved the proposal on 8/30/22 and the company accepted. Study team is working on the concept and the kick-off call is being scheduled. Activation targeted for Q1 2024.</a:t>
            </a:r>
          </a:p>
          <a:p>
            <a:pPr marL="0" marR="0" lvl="0" indent="0">
              <a:spcBef>
                <a:spcPts val="0"/>
              </a:spcBef>
              <a:spcAft>
                <a:spcPts val="0"/>
              </a:spcAft>
              <a:buNone/>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000"/>
              </a:spcAft>
              <a:buFont typeface="Symbol" panose="05050102010706020507" pitchFamily="18" charset="2"/>
              <a:buChar char=""/>
            </a:pPr>
            <a:r>
              <a:rPr lang="en-US" sz="1600" b="1" dirty="0">
                <a:latin typeface="Calibri" panose="020F0502020204030204" pitchFamily="34" charset="0"/>
                <a:ea typeface="Calibri" panose="020F0502020204030204" pitchFamily="34" charset="0"/>
                <a:cs typeface="Calibri" panose="020F0502020204030204" pitchFamily="34" charset="0"/>
              </a:rPr>
              <a:t>S1900K</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i="1" dirty="0">
                <a:latin typeface="Calibri" panose="020F0502020204030204" pitchFamily="34" charset="0"/>
                <a:ea typeface="Calibri" panose="020F0502020204030204" pitchFamily="34" charset="0"/>
                <a:cs typeface="Calibri" panose="020F0502020204030204" pitchFamily="34" charset="0"/>
              </a:rPr>
              <a:t>A Randomized Phase II Study of MET TKI with or without anti-VEGFR2 in Participants with Met Exon 14 Skipping Positive Stage IV or Recurrent NSCLC. </a:t>
            </a:r>
            <a:r>
              <a:rPr lang="en-US" sz="1600" dirty="0">
                <a:latin typeface="Calibri" panose="020F0502020204030204" pitchFamily="34" charset="0"/>
                <a:ea typeface="Calibri" panose="020F0502020204030204" pitchFamily="34" charset="0"/>
                <a:cs typeface="Calibri" panose="020F0502020204030204" pitchFamily="34" charset="0"/>
              </a:rPr>
              <a:t>Study chairs Paul Paik, </a:t>
            </a:r>
            <a:r>
              <a:rPr lang="en-US" sz="1600" dirty="0" err="1">
                <a:latin typeface="Calibri" panose="020F0502020204030204" pitchFamily="34" charset="0"/>
                <a:ea typeface="Calibri" panose="020F0502020204030204" pitchFamily="34" charset="0"/>
                <a:cs typeface="Calibri" panose="020F0502020204030204" pitchFamily="34" charset="0"/>
              </a:rPr>
              <a:t>Xiuning</a:t>
            </a:r>
            <a:r>
              <a:rPr lang="en-US" sz="1600" dirty="0">
                <a:latin typeface="Calibri" panose="020F0502020204030204" pitchFamily="34" charset="0"/>
                <a:ea typeface="Calibri" panose="020F0502020204030204" pitchFamily="34" charset="0"/>
                <a:cs typeface="Calibri" panose="020F0502020204030204" pitchFamily="34" charset="0"/>
              </a:rPr>
              <a:t> Le. </a:t>
            </a:r>
          </a:p>
          <a:p>
            <a:pPr marL="501523" lvl="1" indent="-342900">
              <a:spcBef>
                <a:spcPts val="0"/>
              </a:spcBef>
              <a:spcAft>
                <a:spcPts val="100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Calibri" panose="020F0502020204030204" pitchFamily="34" charset="0"/>
              </a:rPr>
              <a:t>Revised study concept was sent to the company for their review and approval on 9/14/22. Contract is underway. Activation is TBD.</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US" sz="1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30971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861E-0870-4017-ABC7-C4B593BA948B}"/>
              </a:ext>
            </a:extLst>
          </p:cNvPr>
          <p:cNvSpPr>
            <a:spLocks noGrp="1"/>
          </p:cNvSpPr>
          <p:nvPr>
            <p:ph type="title"/>
          </p:nvPr>
        </p:nvSpPr>
        <p:spPr>
          <a:xfrm>
            <a:off x="609600" y="138322"/>
            <a:ext cx="10546080" cy="679415"/>
          </a:xfrm>
        </p:spPr>
        <p:txBody>
          <a:bodyPr>
            <a:normAutofit fontScale="90000"/>
          </a:bodyPr>
          <a:lstStyle/>
          <a:p>
            <a:r>
              <a:rPr lang="en-US" dirty="0"/>
              <a:t>S1400 Series Publications </a:t>
            </a:r>
          </a:p>
        </p:txBody>
      </p:sp>
      <p:graphicFrame>
        <p:nvGraphicFramePr>
          <p:cNvPr id="5" name="Content Placeholder 4">
            <a:extLst>
              <a:ext uri="{FF2B5EF4-FFF2-40B4-BE49-F238E27FC236}">
                <a16:creationId xmlns:a16="http://schemas.microsoft.com/office/drawing/2014/main" id="{1D226945-7AD0-4536-BD42-32F5D6C9967C}"/>
              </a:ext>
            </a:extLst>
          </p:cNvPr>
          <p:cNvGraphicFramePr>
            <a:graphicFrameLocks noGrp="1"/>
          </p:cNvGraphicFramePr>
          <p:nvPr>
            <p:ph idx="1"/>
          </p:nvPr>
        </p:nvGraphicFramePr>
        <p:xfrm>
          <a:off x="609600" y="917216"/>
          <a:ext cx="11301452" cy="4958798"/>
        </p:xfrm>
        <a:graphic>
          <a:graphicData uri="http://schemas.openxmlformats.org/drawingml/2006/table">
            <a:tbl>
              <a:tblPr firstRow="1" firstCol="1" bandRow="1">
                <a:tableStyleId>{5C22544A-7EE6-4342-B048-85BDC9FD1C3A}</a:tableStyleId>
              </a:tblPr>
              <a:tblGrid>
                <a:gridCol w="1250450">
                  <a:extLst>
                    <a:ext uri="{9D8B030D-6E8A-4147-A177-3AD203B41FA5}">
                      <a16:colId xmlns:a16="http://schemas.microsoft.com/office/drawing/2014/main" val="162697723"/>
                    </a:ext>
                  </a:extLst>
                </a:gridCol>
                <a:gridCol w="2266810">
                  <a:extLst>
                    <a:ext uri="{9D8B030D-6E8A-4147-A177-3AD203B41FA5}">
                      <a16:colId xmlns:a16="http://schemas.microsoft.com/office/drawing/2014/main" val="2056275934"/>
                    </a:ext>
                  </a:extLst>
                </a:gridCol>
                <a:gridCol w="2163099">
                  <a:extLst>
                    <a:ext uri="{9D8B030D-6E8A-4147-A177-3AD203B41FA5}">
                      <a16:colId xmlns:a16="http://schemas.microsoft.com/office/drawing/2014/main" val="692950457"/>
                    </a:ext>
                  </a:extLst>
                </a:gridCol>
                <a:gridCol w="1819373">
                  <a:extLst>
                    <a:ext uri="{9D8B030D-6E8A-4147-A177-3AD203B41FA5}">
                      <a16:colId xmlns:a16="http://schemas.microsoft.com/office/drawing/2014/main" val="1608579551"/>
                    </a:ext>
                  </a:extLst>
                </a:gridCol>
                <a:gridCol w="3801720">
                  <a:extLst>
                    <a:ext uri="{9D8B030D-6E8A-4147-A177-3AD203B41FA5}">
                      <a16:colId xmlns:a16="http://schemas.microsoft.com/office/drawing/2014/main" val="1258076714"/>
                    </a:ext>
                  </a:extLst>
                </a:gridCol>
              </a:tblGrid>
              <a:tr h="326380">
                <a:tc>
                  <a:txBody>
                    <a:bodyPr/>
                    <a:lstStyle/>
                    <a:p>
                      <a:pPr marL="0" marR="0">
                        <a:spcBef>
                          <a:spcPts val="0"/>
                        </a:spcBef>
                        <a:spcAft>
                          <a:spcPts val="0"/>
                        </a:spcAft>
                      </a:pPr>
                      <a:r>
                        <a:rPr lang="en-US" sz="1200" dirty="0">
                          <a:solidFill>
                            <a:srgbClr val="0070C0"/>
                          </a:solidFill>
                          <a:effectLst/>
                          <a:latin typeface="+mn-lt"/>
                        </a:rPr>
                        <a:t>Sub-study ID</a:t>
                      </a:r>
                      <a:endParaRPr lang="en-US" sz="1200" dirty="0">
                        <a:solidFill>
                          <a:srgbClr val="0070C0"/>
                        </a:solidFill>
                        <a:effectLst/>
                        <a:latin typeface="+mn-lt"/>
                        <a:ea typeface="Times New Roman" panose="02020603050405020304" pitchFamily="18" charset="0"/>
                        <a:cs typeface="Times New Roman" panose="02020603050405020304" pitchFamily="18" charset="0"/>
                      </a:endParaRPr>
                    </a:p>
                  </a:txBody>
                  <a:tcPr marL="39105" marR="39105" marT="0" marB="0" anchor="ctr"/>
                </a:tc>
                <a:tc>
                  <a:txBody>
                    <a:bodyPr/>
                    <a:lstStyle/>
                    <a:p>
                      <a:pPr marL="0" marR="0">
                        <a:spcBef>
                          <a:spcPts val="0"/>
                        </a:spcBef>
                        <a:spcAft>
                          <a:spcPts val="0"/>
                        </a:spcAft>
                      </a:pPr>
                      <a:r>
                        <a:rPr lang="en-US" sz="1200" dirty="0">
                          <a:solidFill>
                            <a:srgbClr val="0070C0"/>
                          </a:solidFill>
                          <a:effectLst/>
                          <a:latin typeface="+mn-lt"/>
                        </a:rPr>
                        <a:t>Biomarker/</a:t>
                      </a:r>
                      <a:br>
                        <a:rPr lang="en-US" sz="1200" dirty="0">
                          <a:solidFill>
                            <a:srgbClr val="0070C0"/>
                          </a:solidFill>
                          <a:effectLst/>
                          <a:latin typeface="+mn-lt"/>
                        </a:rPr>
                      </a:br>
                      <a:r>
                        <a:rPr lang="en-US" sz="1200" dirty="0">
                          <a:solidFill>
                            <a:srgbClr val="0070C0"/>
                          </a:solidFill>
                          <a:effectLst/>
                          <a:latin typeface="+mn-lt"/>
                        </a:rPr>
                        <a:t>Population</a:t>
                      </a:r>
                      <a:endParaRPr lang="en-US" sz="1200" dirty="0">
                        <a:solidFill>
                          <a:srgbClr val="0070C0"/>
                        </a:solidFill>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solidFill>
                            <a:srgbClr val="0070C0"/>
                          </a:solidFill>
                          <a:effectLst/>
                          <a:latin typeface="+mn-lt"/>
                        </a:rPr>
                        <a:t>Investigational Therapy</a:t>
                      </a:r>
                      <a:endParaRPr lang="en-US" sz="1200" dirty="0">
                        <a:solidFill>
                          <a:srgbClr val="0070C0"/>
                        </a:solidFill>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solidFill>
                            <a:srgbClr val="0070C0"/>
                          </a:solidFill>
                          <a:effectLst/>
                          <a:latin typeface="+mn-lt"/>
                        </a:rPr>
                        <a:t>SoC/Control Arm</a:t>
                      </a:r>
                      <a:endParaRPr lang="en-US" sz="1200" dirty="0">
                        <a:solidFill>
                          <a:srgbClr val="0070C0"/>
                        </a:solidFill>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solidFill>
                            <a:srgbClr val="0070C0"/>
                          </a:solidFill>
                          <a:effectLst/>
                          <a:latin typeface="+mn-lt"/>
                        </a:rPr>
                        <a:t>Publication, 1</a:t>
                      </a:r>
                      <a:r>
                        <a:rPr lang="en-US" sz="1200" baseline="30000" dirty="0">
                          <a:solidFill>
                            <a:srgbClr val="0070C0"/>
                          </a:solidFill>
                          <a:effectLst/>
                          <a:latin typeface="+mn-lt"/>
                        </a:rPr>
                        <a:t>st</a:t>
                      </a:r>
                      <a:r>
                        <a:rPr lang="en-US" sz="1200" dirty="0">
                          <a:solidFill>
                            <a:srgbClr val="0070C0"/>
                          </a:solidFill>
                          <a:effectLst/>
                          <a:latin typeface="+mn-lt"/>
                        </a:rPr>
                        <a:t> author</a:t>
                      </a:r>
                      <a:endParaRPr lang="en-US" sz="1200" dirty="0">
                        <a:solidFill>
                          <a:srgbClr val="0070C0"/>
                        </a:solidFill>
                        <a:effectLst/>
                        <a:latin typeface="+mn-lt"/>
                        <a:ea typeface="Times New Roman" panose="02020603050405020304" pitchFamily="18" charset="0"/>
                        <a:cs typeface="Times New Roman" panose="02020603050405020304" pitchFamily="18" charset="0"/>
                      </a:endParaRPr>
                    </a:p>
                  </a:txBody>
                  <a:tcPr marL="39105" marR="39105" marT="0" marB="0"/>
                </a:tc>
                <a:extLst>
                  <a:ext uri="{0D108BD9-81ED-4DB2-BD59-A6C34878D82A}">
                    <a16:rowId xmlns:a16="http://schemas.microsoft.com/office/drawing/2014/main" val="1424794015"/>
                  </a:ext>
                </a:extLst>
              </a:tr>
              <a:tr h="326380">
                <a:tc>
                  <a:txBody>
                    <a:bodyPr/>
                    <a:lstStyle/>
                    <a:p>
                      <a:pPr marL="0" marR="0">
                        <a:spcBef>
                          <a:spcPts val="0"/>
                        </a:spcBef>
                        <a:spcAft>
                          <a:spcPts val="0"/>
                        </a:spcAft>
                      </a:pPr>
                      <a:r>
                        <a:rPr lang="en-US" sz="1200" u="sng" dirty="0">
                          <a:solidFill>
                            <a:srgbClr val="0070C0"/>
                          </a:solidFill>
                          <a:effectLst/>
                          <a:latin typeface="+mn-lt"/>
                        </a:rPr>
                        <a:t>S1400 </a:t>
                      </a:r>
                      <a:endParaRPr lang="en-US" sz="1200" dirty="0">
                        <a:solidFill>
                          <a:srgbClr val="0070C0"/>
                        </a:solidFill>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effectLst/>
                          <a:latin typeface="+mn-lt"/>
                        </a:rPr>
                        <a:t>All patients: screening study </a:t>
                      </a:r>
                      <a:endParaRPr lang="en-US" sz="1200" dirty="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a:effectLst/>
                          <a:latin typeface="+mn-lt"/>
                        </a:rPr>
                        <a:t>N/A</a:t>
                      </a:r>
                    </a:p>
                    <a:p>
                      <a:pPr marL="0" marR="0">
                        <a:spcBef>
                          <a:spcPts val="0"/>
                        </a:spcBef>
                        <a:spcAft>
                          <a:spcPts val="0"/>
                        </a:spcAft>
                      </a:pPr>
                      <a:r>
                        <a:rPr lang="en-US" sz="1200">
                          <a:effectLst/>
                          <a:latin typeface="+mn-lt"/>
                        </a:rPr>
                        <a:t> </a:t>
                      </a:r>
                      <a:endParaRPr lang="en-US" sz="120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a:effectLst/>
                          <a:latin typeface="+mn-lt"/>
                        </a:rPr>
                        <a:t>N/A</a:t>
                      </a:r>
                    </a:p>
                    <a:p>
                      <a:pPr marL="0" marR="0">
                        <a:spcBef>
                          <a:spcPts val="0"/>
                        </a:spcBef>
                        <a:spcAft>
                          <a:spcPts val="0"/>
                        </a:spcAft>
                      </a:pPr>
                      <a:r>
                        <a:rPr lang="en-US" sz="1200">
                          <a:effectLst/>
                          <a:latin typeface="+mn-lt"/>
                        </a:rPr>
                        <a:t> </a:t>
                      </a:r>
                      <a:endParaRPr lang="en-US" sz="120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effectLst/>
                          <a:latin typeface="+mn-lt"/>
                        </a:rPr>
                        <a:t>Lancet 12/2020, Redman</a:t>
                      </a:r>
                      <a:endParaRPr lang="en-US" sz="1200" dirty="0">
                        <a:effectLst/>
                        <a:latin typeface="+mn-lt"/>
                        <a:ea typeface="Times New Roman" panose="02020603050405020304" pitchFamily="18" charset="0"/>
                        <a:cs typeface="Times New Roman" panose="02020603050405020304" pitchFamily="18" charset="0"/>
                      </a:endParaRPr>
                    </a:p>
                  </a:txBody>
                  <a:tcPr marL="39105" marR="39105" marT="0" marB="0"/>
                </a:tc>
                <a:extLst>
                  <a:ext uri="{0D108BD9-81ED-4DB2-BD59-A6C34878D82A}">
                    <a16:rowId xmlns:a16="http://schemas.microsoft.com/office/drawing/2014/main" val="1690596758"/>
                  </a:ext>
                </a:extLst>
              </a:tr>
              <a:tr h="435174">
                <a:tc>
                  <a:txBody>
                    <a:bodyPr/>
                    <a:lstStyle/>
                    <a:p>
                      <a:pPr marL="0" marR="0">
                        <a:spcBef>
                          <a:spcPts val="0"/>
                        </a:spcBef>
                        <a:spcAft>
                          <a:spcPts val="0"/>
                        </a:spcAft>
                      </a:pPr>
                      <a:r>
                        <a:rPr lang="en-US" sz="1200" u="sng" dirty="0">
                          <a:solidFill>
                            <a:srgbClr val="0070C0"/>
                          </a:solidFill>
                          <a:effectLst/>
                          <a:latin typeface="+mn-lt"/>
                        </a:rPr>
                        <a:t>S1400A </a:t>
                      </a:r>
                      <a:endParaRPr lang="en-US" sz="1200" dirty="0">
                        <a:solidFill>
                          <a:srgbClr val="0070C0"/>
                        </a:solidFill>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effectLst/>
                          <a:latin typeface="+mn-lt"/>
                        </a:rPr>
                        <a:t>Non-Match, immunotherapy naïve</a:t>
                      </a:r>
                      <a:endParaRPr lang="en-US" sz="1200" dirty="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effectLst/>
                          <a:latin typeface="+mn-lt"/>
                        </a:rPr>
                        <a:t>Durvalumab</a:t>
                      </a:r>
                    </a:p>
                    <a:p>
                      <a:pPr marL="0" marR="0">
                        <a:spcBef>
                          <a:spcPts val="0"/>
                        </a:spcBef>
                        <a:spcAft>
                          <a:spcPts val="0"/>
                        </a:spcAft>
                      </a:pPr>
                      <a:r>
                        <a:rPr lang="en-US" sz="1200" dirty="0">
                          <a:effectLst/>
                          <a:latin typeface="+mn-lt"/>
                        </a:rPr>
                        <a:t> </a:t>
                      </a:r>
                      <a:endParaRPr lang="en-US" sz="1200" dirty="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a:effectLst/>
                          <a:latin typeface="+mn-lt"/>
                        </a:rPr>
                        <a:t>Docetaxel</a:t>
                      </a:r>
                    </a:p>
                    <a:p>
                      <a:pPr marL="0" marR="0">
                        <a:spcBef>
                          <a:spcPts val="0"/>
                        </a:spcBef>
                        <a:spcAft>
                          <a:spcPts val="0"/>
                        </a:spcAft>
                      </a:pPr>
                      <a:r>
                        <a:rPr lang="en-US" sz="1200">
                          <a:effectLst/>
                          <a:latin typeface="+mn-lt"/>
                        </a:rPr>
                        <a:t> </a:t>
                      </a:r>
                      <a:endParaRPr lang="en-US" sz="120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effectLst/>
                          <a:latin typeface="+mn-lt"/>
                        </a:rPr>
                        <a:t>Clinical Lung Cancer 2020, </a:t>
                      </a:r>
                      <a:r>
                        <a:rPr lang="en-US" sz="1200" dirty="0" err="1">
                          <a:effectLst/>
                          <a:latin typeface="+mn-lt"/>
                        </a:rPr>
                        <a:t>Borghaei</a:t>
                      </a:r>
                      <a:endParaRPr lang="en-US" sz="1200" dirty="0">
                        <a:effectLst/>
                        <a:latin typeface="+mn-lt"/>
                        <a:ea typeface="Times New Roman" panose="02020603050405020304" pitchFamily="18" charset="0"/>
                        <a:cs typeface="Times New Roman" panose="02020603050405020304" pitchFamily="18" charset="0"/>
                      </a:endParaRPr>
                    </a:p>
                  </a:txBody>
                  <a:tcPr marL="39105" marR="39105" marT="0" marB="0"/>
                </a:tc>
                <a:extLst>
                  <a:ext uri="{0D108BD9-81ED-4DB2-BD59-A6C34878D82A}">
                    <a16:rowId xmlns:a16="http://schemas.microsoft.com/office/drawing/2014/main" val="940145312"/>
                  </a:ext>
                </a:extLst>
              </a:tr>
              <a:tr h="435174">
                <a:tc>
                  <a:txBody>
                    <a:bodyPr/>
                    <a:lstStyle/>
                    <a:p>
                      <a:pPr marL="0" marR="0">
                        <a:spcBef>
                          <a:spcPts val="0"/>
                        </a:spcBef>
                        <a:spcAft>
                          <a:spcPts val="0"/>
                        </a:spcAft>
                      </a:pPr>
                      <a:r>
                        <a:rPr lang="en-US" sz="1200" u="sng" dirty="0">
                          <a:solidFill>
                            <a:srgbClr val="0070C0"/>
                          </a:solidFill>
                          <a:effectLst/>
                          <a:latin typeface="+mn-lt"/>
                        </a:rPr>
                        <a:t>S1400B</a:t>
                      </a:r>
                      <a:endParaRPr lang="en-US" sz="1200" dirty="0">
                        <a:solidFill>
                          <a:srgbClr val="0070C0"/>
                        </a:solidFill>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a:effectLst/>
                          <a:latin typeface="+mn-lt"/>
                        </a:rPr>
                        <a:t>PI3KCA alteration by FMI</a:t>
                      </a:r>
                      <a:endParaRPr lang="en-US" sz="120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a:effectLst/>
                          <a:latin typeface="+mn-lt"/>
                        </a:rPr>
                        <a:t>Taselisib</a:t>
                      </a:r>
                      <a:endParaRPr lang="en-US" sz="120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a:effectLst/>
                          <a:latin typeface="+mn-lt"/>
                        </a:rPr>
                        <a:t>Docetaxel</a:t>
                      </a:r>
                    </a:p>
                    <a:p>
                      <a:pPr marL="0" marR="0">
                        <a:spcBef>
                          <a:spcPts val="0"/>
                        </a:spcBef>
                        <a:spcAft>
                          <a:spcPts val="0"/>
                        </a:spcAft>
                      </a:pPr>
                      <a:r>
                        <a:rPr lang="en-US" sz="1200">
                          <a:effectLst/>
                          <a:latin typeface="+mn-lt"/>
                        </a:rPr>
                        <a:t> </a:t>
                      </a:r>
                      <a:endParaRPr lang="en-US" sz="120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effectLst/>
                          <a:latin typeface="+mn-lt"/>
                        </a:rPr>
                        <a:t>JTO 2019, Edelman</a:t>
                      </a:r>
                      <a:endParaRPr lang="en-US" sz="1200" dirty="0">
                        <a:effectLst/>
                        <a:latin typeface="+mn-lt"/>
                        <a:ea typeface="Times New Roman" panose="02020603050405020304" pitchFamily="18" charset="0"/>
                        <a:cs typeface="Times New Roman" panose="02020603050405020304" pitchFamily="18" charset="0"/>
                      </a:endParaRPr>
                    </a:p>
                  </a:txBody>
                  <a:tcPr marL="39105" marR="39105" marT="0" marB="0"/>
                </a:tc>
                <a:extLst>
                  <a:ext uri="{0D108BD9-81ED-4DB2-BD59-A6C34878D82A}">
                    <a16:rowId xmlns:a16="http://schemas.microsoft.com/office/drawing/2014/main" val="1853901381"/>
                  </a:ext>
                </a:extLst>
              </a:tr>
              <a:tr h="435174">
                <a:tc>
                  <a:txBody>
                    <a:bodyPr/>
                    <a:lstStyle/>
                    <a:p>
                      <a:pPr marL="0" marR="0">
                        <a:spcBef>
                          <a:spcPts val="0"/>
                        </a:spcBef>
                        <a:spcAft>
                          <a:spcPts val="0"/>
                        </a:spcAft>
                      </a:pPr>
                      <a:r>
                        <a:rPr lang="en-US" sz="1200" u="sng" dirty="0">
                          <a:solidFill>
                            <a:srgbClr val="0070C0"/>
                          </a:solidFill>
                          <a:effectLst/>
                          <a:latin typeface="+mn-lt"/>
                        </a:rPr>
                        <a:t>S1400C</a:t>
                      </a:r>
                      <a:endParaRPr lang="en-US" sz="1200" dirty="0">
                        <a:solidFill>
                          <a:srgbClr val="0070C0"/>
                        </a:solidFill>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a:effectLst/>
                          <a:latin typeface="+mn-lt"/>
                        </a:rPr>
                        <a:t>Cell Cycle Gene Alterations by FMI</a:t>
                      </a:r>
                      <a:endParaRPr lang="en-US" sz="120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effectLst/>
                          <a:latin typeface="+mn-lt"/>
                        </a:rPr>
                        <a:t>Palbociclib</a:t>
                      </a:r>
                    </a:p>
                    <a:p>
                      <a:pPr marL="0" marR="0">
                        <a:spcBef>
                          <a:spcPts val="0"/>
                        </a:spcBef>
                        <a:spcAft>
                          <a:spcPts val="0"/>
                        </a:spcAft>
                      </a:pPr>
                      <a:r>
                        <a:rPr lang="en-US" sz="1200" dirty="0">
                          <a:effectLst/>
                          <a:latin typeface="+mn-lt"/>
                        </a:rPr>
                        <a:t> </a:t>
                      </a:r>
                      <a:endParaRPr lang="en-US" sz="1200" dirty="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a:effectLst/>
                          <a:latin typeface="+mn-lt"/>
                        </a:rPr>
                        <a:t>Docetaxel</a:t>
                      </a:r>
                    </a:p>
                    <a:p>
                      <a:pPr marL="0" marR="0">
                        <a:spcBef>
                          <a:spcPts val="0"/>
                        </a:spcBef>
                        <a:spcAft>
                          <a:spcPts val="0"/>
                        </a:spcAft>
                      </a:pPr>
                      <a:r>
                        <a:rPr lang="en-US" sz="1200">
                          <a:effectLst/>
                          <a:latin typeface="+mn-lt"/>
                        </a:rPr>
                        <a:t> </a:t>
                      </a:r>
                      <a:endParaRPr lang="en-US" sz="120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effectLst/>
                          <a:latin typeface="+mn-lt"/>
                        </a:rPr>
                        <a:t>JTO 2019, Langer</a:t>
                      </a:r>
                      <a:endParaRPr lang="en-US" sz="1200" dirty="0">
                        <a:effectLst/>
                        <a:latin typeface="+mn-lt"/>
                        <a:ea typeface="Times New Roman" panose="02020603050405020304" pitchFamily="18" charset="0"/>
                        <a:cs typeface="Times New Roman" panose="02020603050405020304" pitchFamily="18" charset="0"/>
                      </a:endParaRPr>
                    </a:p>
                  </a:txBody>
                  <a:tcPr marL="39105" marR="39105" marT="0" marB="0"/>
                </a:tc>
                <a:extLst>
                  <a:ext uri="{0D108BD9-81ED-4DB2-BD59-A6C34878D82A}">
                    <a16:rowId xmlns:a16="http://schemas.microsoft.com/office/drawing/2014/main" val="4194420006"/>
                  </a:ext>
                </a:extLst>
              </a:tr>
              <a:tr h="435174">
                <a:tc>
                  <a:txBody>
                    <a:bodyPr/>
                    <a:lstStyle/>
                    <a:p>
                      <a:pPr marL="0" marR="0">
                        <a:spcBef>
                          <a:spcPts val="0"/>
                        </a:spcBef>
                        <a:spcAft>
                          <a:spcPts val="0"/>
                        </a:spcAft>
                      </a:pPr>
                      <a:r>
                        <a:rPr lang="en-US" sz="1200" u="sng" dirty="0">
                          <a:solidFill>
                            <a:srgbClr val="0070C0"/>
                          </a:solidFill>
                          <a:effectLst/>
                          <a:latin typeface="+mn-lt"/>
                        </a:rPr>
                        <a:t>S1400D</a:t>
                      </a:r>
                      <a:endParaRPr lang="en-US" sz="1200" dirty="0">
                        <a:solidFill>
                          <a:srgbClr val="0070C0"/>
                        </a:solidFill>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a:effectLst/>
                          <a:latin typeface="+mn-lt"/>
                        </a:rPr>
                        <a:t>FGFR Alteration by FMI</a:t>
                      </a:r>
                      <a:endParaRPr lang="en-US" sz="120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a:effectLst/>
                          <a:latin typeface="+mn-lt"/>
                        </a:rPr>
                        <a:t>AZD4547</a:t>
                      </a:r>
                    </a:p>
                    <a:p>
                      <a:pPr marL="0" marR="0">
                        <a:spcBef>
                          <a:spcPts val="0"/>
                        </a:spcBef>
                        <a:spcAft>
                          <a:spcPts val="0"/>
                        </a:spcAft>
                      </a:pPr>
                      <a:r>
                        <a:rPr lang="en-US" sz="1200">
                          <a:effectLst/>
                          <a:latin typeface="+mn-lt"/>
                        </a:rPr>
                        <a:t> </a:t>
                      </a:r>
                      <a:endParaRPr lang="en-US" sz="120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a:effectLst/>
                          <a:latin typeface="+mn-lt"/>
                        </a:rPr>
                        <a:t>Docetaxel</a:t>
                      </a:r>
                    </a:p>
                    <a:p>
                      <a:pPr marL="0" marR="0">
                        <a:spcBef>
                          <a:spcPts val="0"/>
                        </a:spcBef>
                        <a:spcAft>
                          <a:spcPts val="0"/>
                        </a:spcAft>
                      </a:pPr>
                      <a:r>
                        <a:rPr lang="en-US" sz="1200">
                          <a:effectLst/>
                          <a:latin typeface="+mn-lt"/>
                        </a:rPr>
                        <a:t> </a:t>
                      </a:r>
                      <a:endParaRPr lang="en-US" sz="120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effectLst/>
                          <a:latin typeface="+mn-lt"/>
                        </a:rPr>
                        <a:t>JTO 2019, Aggarwal</a:t>
                      </a:r>
                      <a:endParaRPr lang="en-US" sz="1200" dirty="0">
                        <a:effectLst/>
                        <a:latin typeface="+mn-lt"/>
                        <a:ea typeface="Times New Roman" panose="02020603050405020304" pitchFamily="18" charset="0"/>
                        <a:cs typeface="Times New Roman" panose="02020603050405020304" pitchFamily="18" charset="0"/>
                      </a:endParaRPr>
                    </a:p>
                  </a:txBody>
                  <a:tcPr marL="39105" marR="39105" marT="0" marB="0"/>
                </a:tc>
                <a:extLst>
                  <a:ext uri="{0D108BD9-81ED-4DB2-BD59-A6C34878D82A}">
                    <a16:rowId xmlns:a16="http://schemas.microsoft.com/office/drawing/2014/main" val="3064297683"/>
                  </a:ext>
                </a:extLst>
              </a:tr>
              <a:tr h="258041">
                <a:tc>
                  <a:txBody>
                    <a:bodyPr/>
                    <a:lstStyle/>
                    <a:p>
                      <a:pPr marL="0" marR="0">
                        <a:spcBef>
                          <a:spcPts val="0"/>
                        </a:spcBef>
                        <a:spcAft>
                          <a:spcPts val="0"/>
                        </a:spcAft>
                      </a:pPr>
                      <a:r>
                        <a:rPr lang="en-US" sz="1200" u="sng" dirty="0">
                          <a:solidFill>
                            <a:srgbClr val="0070C0"/>
                          </a:solidFill>
                          <a:effectLst/>
                          <a:latin typeface="+mn-lt"/>
                        </a:rPr>
                        <a:t>S1400F</a:t>
                      </a:r>
                      <a:endParaRPr lang="en-US" sz="1200" dirty="0">
                        <a:solidFill>
                          <a:srgbClr val="0070C0"/>
                        </a:solidFill>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effectLst/>
                          <a:latin typeface="+mn-lt"/>
                        </a:rPr>
                        <a:t>Non-Match, immunotherapy exposed</a:t>
                      </a:r>
                      <a:endParaRPr lang="en-US" sz="1200" dirty="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effectLst/>
                          <a:latin typeface="+mn-lt"/>
                        </a:rPr>
                        <a:t>Durvalumab +</a:t>
                      </a:r>
                    </a:p>
                    <a:p>
                      <a:pPr marL="0" marR="0">
                        <a:spcBef>
                          <a:spcPts val="0"/>
                        </a:spcBef>
                        <a:spcAft>
                          <a:spcPts val="0"/>
                        </a:spcAft>
                      </a:pPr>
                      <a:r>
                        <a:rPr lang="en-US" sz="1200" dirty="0" err="1">
                          <a:effectLst/>
                          <a:latin typeface="+mn-lt"/>
                        </a:rPr>
                        <a:t>Tremelimumab</a:t>
                      </a:r>
                      <a:endParaRPr lang="en-US" sz="1200" dirty="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effectLst/>
                          <a:latin typeface="+mn-lt"/>
                        </a:rPr>
                        <a:t>N/A</a:t>
                      </a:r>
                      <a:endParaRPr lang="en-US" sz="1200" dirty="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effectLst/>
                          <a:latin typeface="+mn-lt"/>
                        </a:rPr>
                        <a:t>Journal for Immunotherapy of Cancer 2021, Leighl </a:t>
                      </a:r>
                      <a:endParaRPr lang="en-US" sz="1200" dirty="0">
                        <a:effectLst/>
                        <a:latin typeface="+mn-lt"/>
                        <a:ea typeface="Times New Roman" panose="02020603050405020304" pitchFamily="18" charset="0"/>
                        <a:cs typeface="Times New Roman" panose="02020603050405020304" pitchFamily="18" charset="0"/>
                      </a:endParaRPr>
                    </a:p>
                  </a:txBody>
                  <a:tcPr marL="39105" marR="39105" marT="0" marB="0"/>
                </a:tc>
                <a:extLst>
                  <a:ext uri="{0D108BD9-81ED-4DB2-BD59-A6C34878D82A}">
                    <a16:rowId xmlns:a16="http://schemas.microsoft.com/office/drawing/2014/main" val="3484867739"/>
                  </a:ext>
                </a:extLst>
              </a:tr>
              <a:tr h="474902">
                <a:tc>
                  <a:txBody>
                    <a:bodyPr/>
                    <a:lstStyle/>
                    <a:p>
                      <a:pPr marL="0" marR="0">
                        <a:spcBef>
                          <a:spcPts val="0"/>
                        </a:spcBef>
                        <a:spcAft>
                          <a:spcPts val="0"/>
                        </a:spcAft>
                      </a:pPr>
                      <a:r>
                        <a:rPr lang="en-US" sz="1200" u="sng" dirty="0">
                          <a:solidFill>
                            <a:srgbClr val="0070C0"/>
                          </a:solidFill>
                          <a:effectLst/>
                          <a:latin typeface="+mn-lt"/>
                        </a:rPr>
                        <a:t>S1400G</a:t>
                      </a:r>
                      <a:endParaRPr lang="en-US" sz="1200" dirty="0">
                        <a:solidFill>
                          <a:srgbClr val="0070C0"/>
                        </a:solidFill>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effectLst/>
                          <a:latin typeface="+mn-lt"/>
                        </a:rPr>
                        <a:t>Homologous recombinant repair deficiency (HRRD) genes by FMI</a:t>
                      </a:r>
                      <a:endParaRPr lang="en-US" sz="1200" dirty="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err="1">
                          <a:effectLst/>
                          <a:latin typeface="+mn-lt"/>
                        </a:rPr>
                        <a:t>Talazoparib</a:t>
                      </a:r>
                      <a:r>
                        <a:rPr lang="en-US" sz="1200" dirty="0">
                          <a:effectLst/>
                          <a:latin typeface="+mn-lt"/>
                        </a:rPr>
                        <a:t> </a:t>
                      </a:r>
                      <a:endParaRPr lang="en-US" sz="1200" dirty="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effectLst/>
                          <a:latin typeface="+mn-lt"/>
                        </a:rPr>
                        <a:t>N/A</a:t>
                      </a:r>
                      <a:endParaRPr lang="en-US" sz="1200" dirty="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effectLst/>
                          <a:latin typeface="+mn-lt"/>
                        </a:rPr>
                        <a:t>Clinical Lung Cancer 2021, Owonikoko</a:t>
                      </a:r>
                      <a:endParaRPr lang="en-US" sz="1200" dirty="0">
                        <a:effectLst/>
                        <a:latin typeface="+mn-lt"/>
                        <a:ea typeface="Times New Roman" panose="02020603050405020304" pitchFamily="18" charset="0"/>
                        <a:cs typeface="Times New Roman" panose="02020603050405020304" pitchFamily="18" charset="0"/>
                      </a:endParaRPr>
                    </a:p>
                  </a:txBody>
                  <a:tcPr marL="39105" marR="39105" marT="0" marB="0"/>
                </a:tc>
                <a:extLst>
                  <a:ext uri="{0D108BD9-81ED-4DB2-BD59-A6C34878D82A}">
                    <a16:rowId xmlns:a16="http://schemas.microsoft.com/office/drawing/2014/main" val="3852351591"/>
                  </a:ext>
                </a:extLst>
              </a:tr>
              <a:tr h="412273">
                <a:tc>
                  <a:txBody>
                    <a:bodyPr/>
                    <a:lstStyle/>
                    <a:p>
                      <a:pPr marL="0" marR="0">
                        <a:spcBef>
                          <a:spcPts val="0"/>
                        </a:spcBef>
                        <a:spcAft>
                          <a:spcPts val="0"/>
                        </a:spcAft>
                      </a:pPr>
                      <a:r>
                        <a:rPr lang="en-US" sz="1200" u="sng" dirty="0">
                          <a:solidFill>
                            <a:srgbClr val="0070C0"/>
                          </a:solidFill>
                          <a:effectLst/>
                          <a:latin typeface="+mn-lt"/>
                        </a:rPr>
                        <a:t>S1400I</a:t>
                      </a:r>
                      <a:endParaRPr lang="en-US" sz="1200" dirty="0">
                        <a:solidFill>
                          <a:srgbClr val="0070C0"/>
                        </a:solidFill>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a:effectLst/>
                          <a:latin typeface="+mn-lt"/>
                        </a:rPr>
                        <a:t>Non-Match, immunotherapy naïve</a:t>
                      </a:r>
                      <a:endParaRPr lang="en-US" sz="120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a:effectLst/>
                          <a:latin typeface="+mn-lt"/>
                        </a:rPr>
                        <a:t>Nivolumab +</a:t>
                      </a:r>
                    </a:p>
                    <a:p>
                      <a:pPr marL="0" marR="0">
                        <a:spcBef>
                          <a:spcPts val="0"/>
                        </a:spcBef>
                        <a:spcAft>
                          <a:spcPts val="0"/>
                        </a:spcAft>
                      </a:pPr>
                      <a:r>
                        <a:rPr lang="en-US" sz="1200">
                          <a:effectLst/>
                          <a:latin typeface="+mn-lt"/>
                        </a:rPr>
                        <a:t>Ipilimumab </a:t>
                      </a:r>
                    </a:p>
                    <a:p>
                      <a:pPr marL="0" marR="0">
                        <a:spcBef>
                          <a:spcPts val="0"/>
                        </a:spcBef>
                        <a:spcAft>
                          <a:spcPts val="0"/>
                        </a:spcAft>
                      </a:pPr>
                      <a:r>
                        <a:rPr lang="en-US" sz="1200">
                          <a:effectLst/>
                          <a:latin typeface="+mn-lt"/>
                        </a:rPr>
                        <a:t> </a:t>
                      </a:r>
                      <a:endParaRPr lang="en-US" sz="120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effectLst/>
                          <a:latin typeface="+mn-lt"/>
                        </a:rPr>
                        <a:t>Nivolumab</a:t>
                      </a:r>
                      <a:endParaRPr lang="en-US" sz="1200" dirty="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effectLst/>
                          <a:latin typeface="+mn-lt"/>
                        </a:rPr>
                        <a:t>JAMA Oncology 2021, Gettinger</a:t>
                      </a:r>
                      <a:endParaRPr lang="en-US" sz="1200" dirty="0">
                        <a:effectLst/>
                        <a:latin typeface="+mn-lt"/>
                        <a:ea typeface="Times New Roman" panose="02020603050405020304" pitchFamily="18" charset="0"/>
                        <a:cs typeface="Times New Roman" panose="02020603050405020304" pitchFamily="18" charset="0"/>
                      </a:endParaRPr>
                    </a:p>
                  </a:txBody>
                  <a:tcPr marL="39105" marR="39105" marT="0" marB="0"/>
                </a:tc>
                <a:extLst>
                  <a:ext uri="{0D108BD9-81ED-4DB2-BD59-A6C34878D82A}">
                    <a16:rowId xmlns:a16="http://schemas.microsoft.com/office/drawing/2014/main" val="899132417"/>
                  </a:ext>
                </a:extLst>
              </a:tr>
              <a:tr h="543967">
                <a:tc>
                  <a:txBody>
                    <a:bodyPr/>
                    <a:lstStyle/>
                    <a:p>
                      <a:pPr marL="0" marR="0">
                        <a:spcBef>
                          <a:spcPts val="0"/>
                        </a:spcBef>
                        <a:spcAft>
                          <a:spcPts val="0"/>
                        </a:spcAft>
                      </a:pPr>
                      <a:r>
                        <a:rPr lang="en-US" sz="1200" u="sng" dirty="0">
                          <a:solidFill>
                            <a:srgbClr val="0070C0"/>
                          </a:solidFill>
                          <a:effectLst/>
                          <a:latin typeface="+mn-lt"/>
                        </a:rPr>
                        <a:t>S1400K</a:t>
                      </a:r>
                      <a:endParaRPr lang="en-US" sz="1200" dirty="0">
                        <a:solidFill>
                          <a:srgbClr val="0070C0"/>
                        </a:solidFill>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a:effectLst/>
                          <a:latin typeface="+mn-lt"/>
                        </a:rPr>
                        <a:t>c-MET by IHC</a:t>
                      </a:r>
                    </a:p>
                    <a:p>
                      <a:pPr marL="0" marR="0">
                        <a:spcBef>
                          <a:spcPts val="0"/>
                        </a:spcBef>
                        <a:spcAft>
                          <a:spcPts val="0"/>
                        </a:spcAft>
                      </a:pPr>
                      <a:r>
                        <a:rPr lang="en-US" sz="1200">
                          <a:effectLst/>
                          <a:latin typeface="+mn-lt"/>
                        </a:rPr>
                        <a:t>(Ventana Rabbit SP44 Antibody c-MET Assay)</a:t>
                      </a:r>
                      <a:endParaRPr lang="en-US" sz="120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a:effectLst/>
                          <a:latin typeface="+mn-lt"/>
                        </a:rPr>
                        <a:t>ABBV-399</a:t>
                      </a:r>
                    </a:p>
                    <a:p>
                      <a:pPr marL="0" marR="0">
                        <a:spcBef>
                          <a:spcPts val="0"/>
                        </a:spcBef>
                        <a:spcAft>
                          <a:spcPts val="0"/>
                        </a:spcAft>
                      </a:pPr>
                      <a:r>
                        <a:rPr lang="en-US" sz="1200">
                          <a:effectLst/>
                          <a:latin typeface="+mn-lt"/>
                        </a:rPr>
                        <a:t> </a:t>
                      </a:r>
                      <a:endParaRPr lang="en-US" sz="120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effectLst/>
                          <a:latin typeface="+mn-lt"/>
                        </a:rPr>
                        <a:t>N/A</a:t>
                      </a:r>
                      <a:endParaRPr lang="en-US" sz="1200" dirty="0">
                        <a:effectLst/>
                        <a:latin typeface="+mn-lt"/>
                        <a:ea typeface="Times New Roman" panose="02020603050405020304" pitchFamily="18" charset="0"/>
                        <a:cs typeface="Times New Roman" panose="02020603050405020304" pitchFamily="18" charset="0"/>
                      </a:endParaRPr>
                    </a:p>
                  </a:txBody>
                  <a:tcPr marL="39105" marR="39105" marT="0" marB="0"/>
                </a:tc>
                <a:tc>
                  <a:txBody>
                    <a:bodyPr/>
                    <a:lstStyle/>
                    <a:p>
                      <a:pPr marL="0" marR="0">
                        <a:spcBef>
                          <a:spcPts val="0"/>
                        </a:spcBef>
                        <a:spcAft>
                          <a:spcPts val="0"/>
                        </a:spcAft>
                      </a:pPr>
                      <a:r>
                        <a:rPr lang="en-US" sz="1200" dirty="0">
                          <a:effectLst/>
                          <a:latin typeface="+mn-lt"/>
                        </a:rPr>
                        <a:t>Clinical Lung Cancer 2020, Waqar</a:t>
                      </a:r>
                      <a:endParaRPr lang="en-US" sz="1200" dirty="0">
                        <a:effectLst/>
                        <a:latin typeface="+mn-lt"/>
                        <a:ea typeface="Times New Roman" panose="02020603050405020304" pitchFamily="18" charset="0"/>
                        <a:cs typeface="Times New Roman" panose="02020603050405020304" pitchFamily="18" charset="0"/>
                      </a:endParaRPr>
                    </a:p>
                  </a:txBody>
                  <a:tcPr marL="39105" marR="39105" marT="0" marB="0"/>
                </a:tc>
                <a:extLst>
                  <a:ext uri="{0D108BD9-81ED-4DB2-BD59-A6C34878D82A}">
                    <a16:rowId xmlns:a16="http://schemas.microsoft.com/office/drawing/2014/main" val="929750408"/>
                  </a:ext>
                </a:extLst>
              </a:tr>
              <a:tr h="543967">
                <a:tc>
                  <a:txBody>
                    <a:bodyPr/>
                    <a:lstStyle/>
                    <a:p>
                      <a:pPr marL="0" marR="0">
                        <a:spcBef>
                          <a:spcPts val="0"/>
                        </a:spcBef>
                        <a:spcAft>
                          <a:spcPts val="0"/>
                        </a:spcAft>
                      </a:pPr>
                      <a:r>
                        <a:rPr lang="en-US" sz="1200" dirty="0">
                          <a:solidFill>
                            <a:srgbClr val="0070C0"/>
                          </a:solidFill>
                          <a:effectLst/>
                          <a:latin typeface="+mn-lt"/>
                          <a:ea typeface="Times New Roman" panose="02020603050405020304" pitchFamily="18" charset="0"/>
                          <a:cs typeface="Times New Roman" panose="02020603050405020304" pitchFamily="18" charset="0"/>
                        </a:rPr>
                        <a:t>S1400GEN</a:t>
                      </a:r>
                    </a:p>
                  </a:txBody>
                  <a:tcPr marL="39105" marR="39105" marT="0" marB="0"/>
                </a:tc>
                <a:tc>
                  <a:txBody>
                    <a:bodyPr/>
                    <a:lstStyle/>
                    <a:p>
                      <a:pPr marL="0" marR="0">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N/A ancillary study for physician and patients thoughts on genomic screening</a:t>
                      </a:r>
                    </a:p>
                  </a:txBody>
                  <a:tcPr marL="39105" marR="39105" marT="0" marB="0"/>
                </a:tc>
                <a:tc>
                  <a:txBody>
                    <a:bodyPr/>
                    <a:lstStyle/>
                    <a:p>
                      <a:pPr marL="0" marR="0">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N/A</a:t>
                      </a:r>
                    </a:p>
                  </a:txBody>
                  <a:tcPr marL="39105" marR="39105" marT="0" marB="0"/>
                </a:tc>
                <a:tc>
                  <a:txBody>
                    <a:bodyPr/>
                    <a:lstStyle/>
                    <a:p>
                      <a:pPr marL="0" marR="0">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N/A</a:t>
                      </a:r>
                    </a:p>
                  </a:txBody>
                  <a:tcPr marL="39105" marR="39105" marT="0" marB="0"/>
                </a:tc>
                <a:tc>
                  <a:txBody>
                    <a:bodyPr/>
                    <a:lstStyle/>
                    <a:p>
                      <a:pPr marL="0" marR="0">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JCO Oncol. Practice 2021, Roth </a:t>
                      </a:r>
                    </a:p>
                  </a:txBody>
                  <a:tcPr marL="39105" marR="39105" marT="0" marB="0"/>
                </a:tc>
                <a:extLst>
                  <a:ext uri="{0D108BD9-81ED-4DB2-BD59-A6C34878D82A}">
                    <a16:rowId xmlns:a16="http://schemas.microsoft.com/office/drawing/2014/main" val="2628647601"/>
                  </a:ext>
                </a:extLst>
              </a:tr>
            </a:tbl>
          </a:graphicData>
        </a:graphic>
      </p:graphicFrame>
      <p:sp>
        <p:nvSpPr>
          <p:cNvPr id="4" name="Slide Number Placeholder 3">
            <a:extLst>
              <a:ext uri="{FF2B5EF4-FFF2-40B4-BE49-F238E27FC236}">
                <a16:creationId xmlns:a16="http://schemas.microsoft.com/office/drawing/2014/main" id="{6E20BA86-A1D2-4DF5-A66E-2544919BD4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6937164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032"/>
            <a:ext cx="10515600" cy="1325563"/>
          </a:xfrm>
        </p:spPr>
        <p:txBody>
          <a:bodyPr/>
          <a:lstStyle/>
          <a:p>
            <a:pPr algn="ctr"/>
            <a:r>
              <a:rPr lang="en-US" sz="4000" dirty="0">
                <a:solidFill>
                  <a:srgbClr val="0070C0"/>
                </a:solidFill>
                <a:latin typeface="Arial" panose="020B0604020202020204" pitchFamily="34" charset="0"/>
                <a:cs typeface="Arial" panose="020B0604020202020204" pitchFamily="34" charset="0"/>
              </a:rPr>
              <a:t>Studies under development</a:t>
            </a:r>
            <a:br>
              <a:rPr lang="en-US" sz="4000" dirty="0">
                <a:solidFill>
                  <a:srgbClr val="0070C0"/>
                </a:solidFill>
                <a:latin typeface="Arial" panose="020B0604020202020204" pitchFamily="34" charset="0"/>
                <a:cs typeface="Arial" panose="020B0604020202020204" pitchFamily="34" charset="0"/>
              </a:rPr>
            </a:br>
            <a:r>
              <a:rPr lang="en-US" sz="4000" dirty="0">
                <a:solidFill>
                  <a:srgbClr val="0070C0"/>
                </a:solidFill>
                <a:latin typeface="Arial" panose="020B0604020202020204" pitchFamily="34" charset="0"/>
                <a:cs typeface="Arial" panose="020B0604020202020204" pitchFamily="34" charset="0"/>
              </a:rPr>
              <a:t>Non-Matched Arm</a:t>
            </a:r>
            <a:endParaRPr lang="en-US" dirty="0">
              <a:solidFill>
                <a:srgbClr val="0070C0"/>
              </a:solidFill>
            </a:endParaRPr>
          </a:p>
        </p:txBody>
      </p:sp>
      <p:sp>
        <p:nvSpPr>
          <p:cNvPr id="3" name="Content Placeholder 2"/>
          <p:cNvSpPr>
            <a:spLocks noGrp="1"/>
          </p:cNvSpPr>
          <p:nvPr>
            <p:ph idx="1"/>
          </p:nvPr>
        </p:nvSpPr>
        <p:spPr>
          <a:xfrm>
            <a:off x="838200" y="1509101"/>
            <a:ext cx="10515600" cy="4926868"/>
          </a:xfrm>
        </p:spPr>
        <p:txBody>
          <a:bodyPr>
            <a:normAutofit/>
          </a:bodyPr>
          <a:lstStyle/>
          <a:p>
            <a:r>
              <a:rPr lang="en-US" sz="1600" b="1" dirty="0">
                <a:latin typeface="Arial" panose="020B0604020202020204" pitchFamily="34" charset="0"/>
                <a:cs typeface="Arial" panose="020B0604020202020204" pitchFamily="34" charset="0"/>
              </a:rPr>
              <a:t>S1800E: A Randomized Phase II/III Study of anti-PDL1 Plus Docetaxel and anti-VEGFR2 versus Standard of Care Docetaxel and Ramucirumab for Participants Previously Treated with Immunotherapy for Stage IV or Recurrent Non-Small Cell Lung Cancer (Lung-MAP Non-Match Sub-Study). Study chair Karen Reckamp, co-chairs Konstantin Dragnev and Saiama Waqar. </a:t>
            </a:r>
          </a:p>
          <a:p>
            <a:pPr lvl="1"/>
            <a:r>
              <a:rPr lang="en-US" sz="1400" b="1" dirty="0">
                <a:latin typeface="Arial" panose="020B0604020202020204" pitchFamily="34" charset="0"/>
                <a:cs typeface="Arial" panose="020B0604020202020204" pitchFamily="34" charset="0"/>
              </a:rPr>
              <a:t>DSC approved 4/1/22. Activation initially targeted for Q2-3 2023. </a:t>
            </a:r>
          </a:p>
          <a:p>
            <a:pPr lvl="1"/>
            <a:r>
              <a:rPr lang="en-US" sz="1400" b="1" dirty="0">
                <a:latin typeface="Arial" panose="020B0604020202020204" pitchFamily="34" charset="0"/>
                <a:cs typeface="Arial" panose="020B0604020202020204" pitchFamily="34" charset="0"/>
              </a:rPr>
              <a:t>Pre-look concept submitted to CTEP on 7/22/22, communication from CTEP 9/8/22 that studies in same space as PRAGMATICA are on hold due to accrual concerns. Lung-MAP team to discuss with CTEP</a:t>
            </a:r>
          </a:p>
          <a:p>
            <a:pPr lvl="1"/>
            <a:endParaRPr lang="en-US" sz="1400" b="1"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S1800F: anti-TIGIT + anti-PD1 + VEGFR-TKI for Patients Previously Treated with Immunotherapy. Study chair </a:t>
            </a:r>
            <a:r>
              <a:rPr lang="en-US" sz="1800" b="1" dirty="0" err="1">
                <a:latin typeface="Arial" panose="020B0604020202020204" pitchFamily="34" charset="0"/>
                <a:cs typeface="Arial" panose="020B0604020202020204" pitchFamily="34" charset="0"/>
              </a:rPr>
              <a:t>Erminia</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Massarelli</a:t>
            </a:r>
            <a:r>
              <a:rPr lang="en-US" sz="1800" b="1" dirty="0">
                <a:latin typeface="Arial" panose="020B0604020202020204" pitchFamily="34" charset="0"/>
                <a:cs typeface="Arial" panose="020B0604020202020204" pitchFamily="34" charset="0"/>
              </a:rPr>
              <a:t>, co-chair Tina Li. </a:t>
            </a:r>
          </a:p>
          <a:p>
            <a:pPr lvl="1"/>
            <a:r>
              <a:rPr lang="en-US" sz="1400" b="1" dirty="0">
                <a:latin typeface="Arial" panose="020B0604020202020204" pitchFamily="34" charset="0"/>
                <a:cs typeface="Arial" panose="020B0604020202020204" pitchFamily="34" charset="0"/>
              </a:rPr>
              <a:t>DSC approved 4/26/22. Activation initially targeted for Q3 2023</a:t>
            </a:r>
          </a:p>
          <a:p>
            <a:pPr lvl="1"/>
            <a:r>
              <a:rPr lang="en-US" sz="1400" b="1" dirty="0">
                <a:latin typeface="Arial" panose="020B0604020202020204" pitchFamily="34" charset="0"/>
                <a:cs typeface="Arial" panose="020B0604020202020204" pitchFamily="34" charset="0"/>
              </a:rPr>
              <a:t>Pre-look concept submitted to CTEP on 8/18/22, communication from CTEP 9/8/22 that studies in same space as PRAGMATICA are on hold due to accrual concerns. Lung-MAP team to discuss with CTEP</a:t>
            </a:r>
          </a:p>
          <a:p>
            <a:pPr marL="201168" lvl="1" indent="0">
              <a:buNone/>
            </a:pP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42355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normAutofit/>
          </a:bodyPr>
          <a:lstStyle/>
          <a:p>
            <a:pPr algn="ctr"/>
            <a:r>
              <a:rPr lang="en-US" sz="4000" dirty="0">
                <a:solidFill>
                  <a:srgbClr val="0070C0"/>
                </a:solidFill>
                <a:latin typeface="Arial" panose="020B0604020202020204" pitchFamily="34" charset="0"/>
                <a:cs typeface="Arial" panose="020B0604020202020204" pitchFamily="34" charset="0"/>
              </a:rPr>
              <a:t>Summary</a:t>
            </a:r>
          </a:p>
        </p:txBody>
      </p:sp>
      <p:sp>
        <p:nvSpPr>
          <p:cNvPr id="3" name="Content Placeholder 2"/>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Significant potential for benefiting patients</a:t>
            </a:r>
          </a:p>
          <a:p>
            <a:r>
              <a:rPr lang="en-US" sz="2400" dirty="0">
                <a:latin typeface="Arial" panose="020B0604020202020204" pitchFamily="34" charset="0"/>
                <a:cs typeface="Arial" panose="020B0604020202020204" pitchFamily="34" charset="0"/>
              </a:rPr>
              <a:t>A unique opportunity to explore drugs or combinations in patients with metastatic non-small cell lung cancer</a:t>
            </a:r>
          </a:p>
          <a:p>
            <a:r>
              <a:rPr lang="en-US" sz="2400" dirty="0">
                <a:latin typeface="Arial" panose="020B0604020202020204" pitchFamily="34" charset="0"/>
                <a:cs typeface="Arial" panose="020B0604020202020204" pitchFamily="34" charset="0"/>
              </a:rPr>
              <a:t>Ability to explore efficacy in rare patient populations</a:t>
            </a:r>
          </a:p>
          <a:p>
            <a:r>
              <a:rPr lang="en-US" sz="2400" dirty="0">
                <a:latin typeface="Arial" panose="020B0604020202020204" pitchFamily="34" charset="0"/>
                <a:cs typeface="Arial" panose="020B0604020202020204" pitchFamily="34" charset="0"/>
              </a:rPr>
              <a:t>Great support from NCI, FDA and industry</a:t>
            </a:r>
          </a:p>
          <a:p>
            <a:r>
              <a:rPr lang="en-US" sz="2400" dirty="0">
                <a:latin typeface="Arial" panose="020B0604020202020204" pitchFamily="34" charset="0"/>
                <a:cs typeface="Arial" panose="020B0604020202020204" pitchFamily="34" charset="0"/>
              </a:rPr>
              <a:t>Significant opportunity to collect biosample for correlative studies</a:t>
            </a:r>
          </a:p>
          <a:p>
            <a:r>
              <a:rPr lang="en-US" sz="2400" dirty="0">
                <a:latin typeface="Arial" panose="020B0604020202020204" pitchFamily="34" charset="0"/>
                <a:cs typeface="Arial" panose="020B0604020202020204" pitchFamily="34" charset="0"/>
              </a:rPr>
              <a:t>Opportunity for participation of all thoracic oncologists, translational scientists and other interested parties around the country</a:t>
            </a:r>
          </a:p>
          <a:p>
            <a:endParaRPr lang="en-US" dirty="0"/>
          </a:p>
        </p:txBody>
      </p:sp>
    </p:spTree>
    <p:extLst>
      <p:ext uri="{BB962C8B-B14F-4D97-AF65-F5344CB8AC3E}">
        <p14:creationId xmlns:p14="http://schemas.microsoft.com/office/powerpoint/2010/main" val="7606129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690E15-2AED-442F-8BA4-DE6D011D087B}"/>
              </a:ext>
            </a:extLst>
          </p:cNvPr>
          <p:cNvSpPr>
            <a:spLocks noGrp="1"/>
          </p:cNvSpPr>
          <p:nvPr>
            <p:ph type="ctrTitle"/>
          </p:nvPr>
        </p:nvSpPr>
        <p:spPr>
          <a:xfrm>
            <a:off x="982980" y="1439758"/>
            <a:ext cx="10058400" cy="3566160"/>
          </a:xfrm>
        </p:spPr>
        <p:txBody>
          <a:bodyPr>
            <a:normAutofit/>
          </a:bodyPr>
          <a:lstStyle/>
          <a:p>
            <a:r>
              <a:rPr lang="en-US" sz="8000" dirty="0"/>
              <a:t>Closing Announcements &amp; General Q &amp; A Session</a:t>
            </a:r>
          </a:p>
        </p:txBody>
      </p:sp>
      <p:sp>
        <p:nvSpPr>
          <p:cNvPr id="6" name="Subtitle 5">
            <a:extLst>
              <a:ext uri="{FF2B5EF4-FFF2-40B4-BE49-F238E27FC236}">
                <a16:creationId xmlns:a16="http://schemas.microsoft.com/office/drawing/2014/main" id="{48F70D00-1268-43E8-9F04-F99466084D58}"/>
              </a:ext>
            </a:extLst>
          </p:cNvPr>
          <p:cNvSpPr>
            <a:spLocks noGrp="1"/>
          </p:cNvSpPr>
          <p:nvPr>
            <p:ph type="subTitle" idx="1"/>
          </p:nvPr>
        </p:nvSpPr>
        <p:spPr>
          <a:xfrm>
            <a:off x="1066800" y="4925187"/>
            <a:ext cx="10058400" cy="1143000"/>
          </a:xfrm>
        </p:spPr>
        <p:txBody>
          <a:bodyPr>
            <a:normAutofit/>
          </a:bodyPr>
          <a:lstStyle/>
          <a:p>
            <a:r>
              <a:rPr lang="en-US" dirty="0"/>
              <a:t>Hossein Borghaei</a:t>
            </a:r>
            <a:r>
              <a:rPr lang="en-US" sz="2400" dirty="0"/>
              <a:t>, MS, DO, </a:t>
            </a:r>
            <a:r>
              <a:rPr lang="en-US" sz="2400" dirty="0" err="1"/>
              <a:t>LunGMAP</a:t>
            </a:r>
            <a:r>
              <a:rPr lang="en-US" sz="2400" dirty="0"/>
              <a:t> Chair</a:t>
            </a:r>
          </a:p>
          <a:p>
            <a:r>
              <a:rPr lang="en-US" sz="2400" dirty="0"/>
              <a:t>All Attendees</a:t>
            </a:r>
          </a:p>
        </p:txBody>
      </p:sp>
      <p:sp>
        <p:nvSpPr>
          <p:cNvPr id="3" name="Slide Number Placeholder 2">
            <a:extLst>
              <a:ext uri="{FF2B5EF4-FFF2-40B4-BE49-F238E27FC236}">
                <a16:creationId xmlns:a16="http://schemas.microsoft.com/office/drawing/2014/main" id="{8AF92A7D-BE75-40B0-B9C4-844D66ABEC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peech Bubble: Oval 6">
            <a:extLst>
              <a:ext uri="{FF2B5EF4-FFF2-40B4-BE49-F238E27FC236}">
                <a16:creationId xmlns:a16="http://schemas.microsoft.com/office/drawing/2014/main" id="{1B26729B-A6DD-4B66-ADB7-E9354AFA1086}"/>
              </a:ext>
            </a:extLst>
          </p:cNvPr>
          <p:cNvSpPr/>
          <p:nvPr/>
        </p:nvSpPr>
        <p:spPr>
          <a:xfrm>
            <a:off x="7445829" y="377489"/>
            <a:ext cx="3984648" cy="2337136"/>
          </a:xfrm>
          <a:prstGeom prst="wedgeEllipseCallout">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Virtual attendees </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Place your questions in the chat box and a team member will read it out loud for the study team to answer </a:t>
            </a:r>
          </a:p>
        </p:txBody>
      </p:sp>
    </p:spTree>
    <p:extLst>
      <p:ext uri="{BB962C8B-B14F-4D97-AF65-F5344CB8AC3E}">
        <p14:creationId xmlns:p14="http://schemas.microsoft.com/office/powerpoint/2010/main" val="10318381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28247-7F9B-4634-9CD2-B008EF9BD09F}"/>
              </a:ext>
            </a:extLst>
          </p:cNvPr>
          <p:cNvSpPr>
            <a:spLocks noGrp="1"/>
          </p:cNvSpPr>
          <p:nvPr>
            <p:ph type="title"/>
          </p:nvPr>
        </p:nvSpPr>
        <p:spPr/>
        <p:txBody>
          <a:bodyPr/>
          <a:lstStyle/>
          <a:p>
            <a:r>
              <a:rPr lang="en-US" dirty="0"/>
              <a:t>Contact Us</a:t>
            </a:r>
          </a:p>
        </p:txBody>
      </p:sp>
      <p:sp>
        <p:nvSpPr>
          <p:cNvPr id="3" name="Content Placeholder 2">
            <a:extLst>
              <a:ext uri="{FF2B5EF4-FFF2-40B4-BE49-F238E27FC236}">
                <a16:creationId xmlns:a16="http://schemas.microsoft.com/office/drawing/2014/main" id="{E530AFF1-7FA2-44BF-8FC4-D832B120DD65}"/>
              </a:ext>
            </a:extLst>
          </p:cNvPr>
          <p:cNvSpPr>
            <a:spLocks noGrp="1"/>
          </p:cNvSpPr>
          <p:nvPr>
            <p:ph sz="half" idx="1"/>
          </p:nvPr>
        </p:nvSpPr>
        <p:spPr/>
        <p:txBody>
          <a:bodyPr>
            <a:normAutofit fontScale="77500" lnSpcReduction="20000"/>
          </a:bodyPr>
          <a:lstStyle/>
          <a:p>
            <a:pPr marL="0" indent="0">
              <a:buNone/>
            </a:pPr>
            <a:r>
              <a:rPr lang="en-US" sz="3100" dirty="0"/>
              <a:t>Site Coordinators Committee</a:t>
            </a:r>
          </a:p>
          <a:p>
            <a:pPr marL="0" lvl="1" indent="0">
              <a:lnSpc>
                <a:spcPct val="100000"/>
              </a:lnSpc>
              <a:spcBef>
                <a:spcPts val="1200"/>
              </a:spcBef>
              <a:spcAft>
                <a:spcPts val="200"/>
              </a:spcAft>
              <a:buSzPct val="100000"/>
              <a:buNone/>
            </a:pPr>
            <a:r>
              <a:rPr lang="en-US" sz="2600" dirty="0">
                <a:solidFill>
                  <a:srgbClr val="0070C0"/>
                </a:solidFill>
                <a:hlinkClick r:id="rId3">
                  <a:extLst>
                    <a:ext uri="{A12FA001-AC4F-418D-AE19-62706E023703}">
                      <ahyp:hlinkClr xmlns:ahyp="http://schemas.microsoft.com/office/drawing/2018/hyperlinkcolor" val="tx"/>
                    </a:ext>
                  </a:extLst>
                </a:hlinkClick>
              </a:rPr>
              <a:t>LUNGMAPSCC@crab.org</a:t>
            </a:r>
            <a:r>
              <a:rPr lang="en-US" sz="2600" dirty="0">
                <a:solidFill>
                  <a:srgbClr val="0070C0"/>
                </a:solidFill>
              </a:rPr>
              <a:t> </a:t>
            </a:r>
          </a:p>
          <a:p>
            <a:pPr marL="0" indent="0">
              <a:buNone/>
            </a:pPr>
            <a:r>
              <a:rPr lang="en-US" sz="3100" dirty="0"/>
              <a:t>Protocol &amp; Regulatory Questions</a:t>
            </a:r>
          </a:p>
          <a:p>
            <a:pPr marL="0" indent="0">
              <a:buNone/>
            </a:pPr>
            <a:r>
              <a:rPr lang="en-US" sz="2600" dirty="0">
                <a:solidFill>
                  <a:srgbClr val="0070C0"/>
                </a:solidFill>
                <a:hlinkClick r:id="rId4">
                  <a:extLst>
                    <a:ext uri="{A12FA001-AC4F-418D-AE19-62706E023703}">
                      <ahyp:hlinkClr xmlns:ahyp="http://schemas.microsoft.com/office/drawing/2018/hyperlinkcolor" val="tx"/>
                    </a:ext>
                  </a:extLst>
                </a:hlinkClick>
              </a:rPr>
              <a:t>lgildner@swog.org</a:t>
            </a:r>
            <a:r>
              <a:rPr lang="en-US" sz="2600" dirty="0">
                <a:solidFill>
                  <a:srgbClr val="0070C0"/>
                </a:solidFill>
              </a:rPr>
              <a:t> </a:t>
            </a:r>
            <a:r>
              <a:rPr lang="en-US" sz="2600" dirty="0"/>
              <a:t>or</a:t>
            </a:r>
          </a:p>
          <a:p>
            <a:pPr marL="0" lvl="1" indent="0">
              <a:spcBef>
                <a:spcPts val="1200"/>
              </a:spcBef>
              <a:spcAft>
                <a:spcPts val="200"/>
              </a:spcAft>
              <a:buSzPct val="100000"/>
              <a:buNone/>
            </a:pPr>
            <a:r>
              <a:rPr lang="en-US" sz="2600" dirty="0">
                <a:solidFill>
                  <a:srgbClr val="0070C0"/>
                </a:solidFill>
                <a:hlinkClick r:id="rId5">
                  <a:extLst>
                    <a:ext uri="{A12FA001-AC4F-418D-AE19-62706E023703}">
                      <ahyp:hlinkClr xmlns:ahyp="http://schemas.microsoft.com/office/drawing/2018/hyperlinkcolor" val="tx"/>
                    </a:ext>
                  </a:extLst>
                </a:hlinkClick>
              </a:rPr>
              <a:t>jbeeler@swog.org</a:t>
            </a:r>
            <a:r>
              <a:rPr lang="en-US" sz="2600" dirty="0">
                <a:solidFill>
                  <a:srgbClr val="0070C0"/>
                </a:solidFill>
              </a:rPr>
              <a:t> </a:t>
            </a:r>
          </a:p>
          <a:p>
            <a:pPr marL="0" lvl="1" indent="0">
              <a:lnSpc>
                <a:spcPct val="100000"/>
              </a:lnSpc>
              <a:spcBef>
                <a:spcPts val="1200"/>
              </a:spcBef>
              <a:spcAft>
                <a:spcPts val="200"/>
              </a:spcAft>
              <a:buSzPct val="100000"/>
              <a:buNone/>
            </a:pPr>
            <a:r>
              <a:rPr lang="en-US" sz="3100" dirty="0"/>
              <a:t>Eligibility &amp; Data Submission Questions</a:t>
            </a:r>
          </a:p>
          <a:p>
            <a:pPr marL="0" lvl="1" indent="0">
              <a:spcBef>
                <a:spcPts val="1200"/>
              </a:spcBef>
              <a:spcAft>
                <a:spcPts val="200"/>
              </a:spcAft>
              <a:buSzPct val="100000"/>
              <a:buNone/>
            </a:pPr>
            <a:r>
              <a:rPr lang="en-US" sz="2600" dirty="0">
                <a:solidFill>
                  <a:srgbClr val="0070C0"/>
                </a:solidFill>
                <a:hlinkClick r:id="rId6">
                  <a:extLst>
                    <a:ext uri="{A12FA001-AC4F-418D-AE19-62706E023703}">
                      <ahyp:hlinkClr xmlns:ahyp="http://schemas.microsoft.com/office/drawing/2018/hyperlinkcolor" val="tx"/>
                    </a:ext>
                  </a:extLst>
                </a:hlinkClick>
              </a:rPr>
              <a:t>LUNGMAPQuestion@crab.org</a:t>
            </a:r>
            <a:endParaRPr lang="en-US" sz="2600" dirty="0">
              <a:solidFill>
                <a:srgbClr val="0070C0"/>
              </a:solidFill>
            </a:endParaRPr>
          </a:p>
          <a:p>
            <a:pPr marL="0" lvl="1" indent="0">
              <a:spcBef>
                <a:spcPts val="1200"/>
              </a:spcBef>
              <a:spcAft>
                <a:spcPts val="200"/>
              </a:spcAft>
              <a:buSzPct val="100000"/>
              <a:buNone/>
            </a:pPr>
            <a:r>
              <a:rPr lang="en-US" sz="3100" dirty="0"/>
              <a:t>Funding Questions</a:t>
            </a:r>
          </a:p>
          <a:p>
            <a:pPr marL="0" lvl="1" indent="0">
              <a:lnSpc>
                <a:spcPct val="100000"/>
              </a:lnSpc>
              <a:spcBef>
                <a:spcPts val="1200"/>
              </a:spcBef>
              <a:spcAft>
                <a:spcPts val="200"/>
              </a:spcAft>
              <a:buSzPct val="100000"/>
              <a:buNone/>
            </a:pPr>
            <a:r>
              <a:rPr lang="en-US" sz="2600" dirty="0">
                <a:solidFill>
                  <a:srgbClr val="0070C0"/>
                </a:solidFill>
                <a:hlinkClick r:id="rId7">
                  <a:extLst>
                    <a:ext uri="{A12FA001-AC4F-418D-AE19-62706E023703}">
                      <ahyp:hlinkClr xmlns:ahyp="http://schemas.microsoft.com/office/drawing/2018/hyperlinkcolor" val="tx"/>
                    </a:ext>
                  </a:extLst>
                </a:hlinkClick>
              </a:rPr>
              <a:t>Funding@swog.org</a:t>
            </a:r>
            <a:endParaRPr lang="en-US" sz="2600" dirty="0">
              <a:solidFill>
                <a:srgbClr val="0070C0"/>
              </a:solidFill>
            </a:endParaRPr>
          </a:p>
          <a:p>
            <a:pPr marL="182880" lvl="2" indent="0">
              <a:spcBef>
                <a:spcPts val="1200"/>
              </a:spcBef>
              <a:spcAft>
                <a:spcPts val="200"/>
              </a:spcAft>
              <a:buSzPct val="100000"/>
              <a:buNone/>
            </a:pPr>
            <a:endParaRPr lang="en-US" sz="2400" dirty="0"/>
          </a:p>
          <a:p>
            <a:pPr lvl="1"/>
            <a:endParaRPr lang="en-US" sz="2400" dirty="0">
              <a:solidFill>
                <a:srgbClr val="000066"/>
              </a:solidFill>
            </a:endParaRPr>
          </a:p>
        </p:txBody>
      </p:sp>
      <p:sp>
        <p:nvSpPr>
          <p:cNvPr id="7" name="Content Placeholder 6">
            <a:extLst>
              <a:ext uri="{FF2B5EF4-FFF2-40B4-BE49-F238E27FC236}">
                <a16:creationId xmlns:a16="http://schemas.microsoft.com/office/drawing/2014/main" id="{44DB7298-62EA-400C-A6BE-99FF9488E7E9}"/>
              </a:ext>
            </a:extLst>
          </p:cNvPr>
          <p:cNvSpPr>
            <a:spLocks noGrp="1"/>
          </p:cNvSpPr>
          <p:nvPr>
            <p:ph sz="half" idx="2"/>
          </p:nvPr>
        </p:nvSpPr>
        <p:spPr>
          <a:xfrm>
            <a:off x="5885793" y="1845734"/>
            <a:ext cx="5269887" cy="4382255"/>
          </a:xfrm>
        </p:spPr>
        <p:txBody>
          <a:bodyPr>
            <a:normAutofit fontScale="77500" lnSpcReduction="20000"/>
          </a:bodyPr>
          <a:lstStyle/>
          <a:p>
            <a:pPr marL="0" lvl="1" indent="0">
              <a:spcBef>
                <a:spcPts val="1200"/>
              </a:spcBef>
              <a:spcAft>
                <a:spcPts val="200"/>
              </a:spcAft>
              <a:buSzPct val="100000"/>
              <a:buNone/>
            </a:pPr>
            <a:r>
              <a:rPr lang="en-US" sz="3100" dirty="0"/>
              <a:t>General Medical Questions</a:t>
            </a:r>
          </a:p>
          <a:p>
            <a:pPr marL="0" lvl="1" indent="0">
              <a:lnSpc>
                <a:spcPct val="100000"/>
              </a:lnSpc>
              <a:spcBef>
                <a:spcPts val="1200"/>
              </a:spcBef>
              <a:spcAft>
                <a:spcPts val="200"/>
              </a:spcAft>
              <a:buSzPct val="100000"/>
              <a:buNone/>
            </a:pPr>
            <a:r>
              <a:rPr lang="en-US" sz="2600" dirty="0">
                <a:solidFill>
                  <a:srgbClr val="0070C0"/>
                </a:solidFill>
                <a:hlinkClick r:id="rId8">
                  <a:extLst>
                    <a:ext uri="{A12FA001-AC4F-418D-AE19-62706E023703}">
                      <ahyp:hlinkClr xmlns:ahyp="http://schemas.microsoft.com/office/drawing/2018/hyperlinkcolor" val="tx"/>
                    </a:ext>
                  </a:extLst>
                </a:hlinkClick>
              </a:rPr>
              <a:t>LUNGMAP@swog.org</a:t>
            </a:r>
            <a:endParaRPr lang="en-US" sz="2600" dirty="0">
              <a:solidFill>
                <a:srgbClr val="0070C0"/>
              </a:solidFill>
            </a:endParaRPr>
          </a:p>
          <a:p>
            <a:pPr marL="0" lvl="1" indent="0">
              <a:spcBef>
                <a:spcPts val="1200"/>
              </a:spcBef>
              <a:spcAft>
                <a:spcPts val="200"/>
              </a:spcAft>
              <a:buSzPct val="100000"/>
              <a:buNone/>
            </a:pPr>
            <a:r>
              <a:rPr lang="en-US" sz="3100" dirty="0"/>
              <a:t>S1900E Medical Questions</a:t>
            </a:r>
          </a:p>
          <a:p>
            <a:pPr marL="0" lvl="1" indent="0">
              <a:lnSpc>
                <a:spcPct val="100000"/>
              </a:lnSpc>
              <a:spcBef>
                <a:spcPts val="1200"/>
              </a:spcBef>
              <a:spcAft>
                <a:spcPts val="200"/>
              </a:spcAft>
              <a:buSzPct val="100000"/>
              <a:buNone/>
            </a:pPr>
            <a:r>
              <a:rPr lang="en-US" sz="2600" dirty="0">
                <a:solidFill>
                  <a:srgbClr val="0070C0"/>
                </a:solidFill>
                <a:hlinkClick r:id="rId9">
                  <a:extLst>
                    <a:ext uri="{A12FA001-AC4F-418D-AE19-62706E023703}">
                      <ahyp:hlinkClr xmlns:ahyp="http://schemas.microsoft.com/office/drawing/2018/hyperlinkcolor" val="tx"/>
                    </a:ext>
                  </a:extLst>
                </a:hlinkClick>
              </a:rPr>
              <a:t>S1900EMedicalQuery@swog.org</a:t>
            </a:r>
            <a:r>
              <a:rPr lang="en-US" sz="2600" dirty="0">
                <a:solidFill>
                  <a:srgbClr val="0070C0"/>
                </a:solidFill>
              </a:rPr>
              <a:t> </a:t>
            </a:r>
          </a:p>
          <a:p>
            <a:pPr marL="0" lvl="1" indent="0">
              <a:spcBef>
                <a:spcPts val="1200"/>
              </a:spcBef>
              <a:spcAft>
                <a:spcPts val="200"/>
              </a:spcAft>
              <a:buSzPct val="100000"/>
              <a:buNone/>
            </a:pPr>
            <a:r>
              <a:rPr lang="en-US" sz="3100" dirty="0"/>
              <a:t>S1800D Medical Questions</a:t>
            </a:r>
          </a:p>
          <a:p>
            <a:pPr marL="0" lvl="1" indent="0">
              <a:lnSpc>
                <a:spcPct val="100000"/>
              </a:lnSpc>
              <a:spcBef>
                <a:spcPts val="1200"/>
              </a:spcBef>
              <a:spcAft>
                <a:spcPts val="200"/>
              </a:spcAft>
              <a:buSzPct val="100000"/>
              <a:buNone/>
            </a:pPr>
            <a:r>
              <a:rPr lang="en-US" sz="2600" dirty="0">
                <a:solidFill>
                  <a:srgbClr val="0070C0"/>
                </a:solidFill>
                <a:hlinkClick r:id="rId10">
                  <a:extLst>
                    <a:ext uri="{A12FA001-AC4F-418D-AE19-62706E023703}">
                      <ahyp:hlinkClr xmlns:ahyp="http://schemas.microsoft.com/office/drawing/2018/hyperlinkcolor" val="tx"/>
                    </a:ext>
                  </a:extLst>
                </a:hlinkClick>
              </a:rPr>
              <a:t>S1800DMedicalQuery@swog.org</a:t>
            </a:r>
            <a:r>
              <a:rPr lang="en-US" sz="2600" dirty="0">
                <a:solidFill>
                  <a:srgbClr val="0070C0"/>
                </a:solidFill>
              </a:rPr>
              <a:t> </a:t>
            </a:r>
          </a:p>
          <a:p>
            <a:pPr marL="0" lvl="1" indent="0">
              <a:lnSpc>
                <a:spcPct val="100000"/>
              </a:lnSpc>
              <a:spcBef>
                <a:spcPts val="1200"/>
              </a:spcBef>
              <a:spcAft>
                <a:spcPts val="200"/>
              </a:spcAft>
              <a:buSzPct val="100000"/>
              <a:buNone/>
            </a:pPr>
            <a:r>
              <a:rPr lang="en-US" sz="3100" dirty="0"/>
              <a:t>S1900F Medical Questions</a:t>
            </a:r>
          </a:p>
          <a:p>
            <a:pPr marL="0" lvl="1" indent="0">
              <a:lnSpc>
                <a:spcPct val="100000"/>
              </a:lnSpc>
              <a:spcBef>
                <a:spcPts val="1200"/>
              </a:spcBef>
              <a:spcAft>
                <a:spcPts val="200"/>
              </a:spcAft>
              <a:buSzPct val="100000"/>
              <a:buNone/>
            </a:pPr>
            <a:r>
              <a:rPr lang="en-US" sz="2600" dirty="0">
                <a:solidFill>
                  <a:srgbClr val="0070C0"/>
                </a:solidFill>
                <a:hlinkClick r:id="rId11">
                  <a:extLst>
                    <a:ext uri="{A12FA001-AC4F-418D-AE19-62706E023703}">
                      <ahyp:hlinkClr xmlns:ahyp="http://schemas.microsoft.com/office/drawing/2018/hyperlinkcolor" val="tx"/>
                    </a:ext>
                  </a:extLst>
                </a:hlinkClick>
              </a:rPr>
              <a:t>S1900FMedicalQuery@swog.org</a:t>
            </a:r>
            <a:endParaRPr lang="en-US" sz="2600" dirty="0">
              <a:solidFill>
                <a:srgbClr val="0070C0"/>
              </a:solidFill>
            </a:endParaRPr>
          </a:p>
          <a:p>
            <a:pPr marL="0" indent="0">
              <a:buNone/>
            </a:pPr>
            <a:r>
              <a:rPr lang="en-US" sz="3100" dirty="0"/>
              <a:t>Accrual Enhancement Committee</a:t>
            </a:r>
          </a:p>
          <a:p>
            <a:pPr marL="0" indent="0">
              <a:buNone/>
            </a:pPr>
            <a:r>
              <a:rPr lang="en-US" sz="2600" dirty="0">
                <a:solidFill>
                  <a:srgbClr val="0070C0"/>
                </a:solidFill>
                <a:hlinkClick r:id="rId12">
                  <a:extLst>
                    <a:ext uri="{A12FA001-AC4F-418D-AE19-62706E023703}">
                      <ahyp:hlinkClr xmlns:ahyp="http://schemas.microsoft.com/office/drawing/2018/hyperlinkcolor" val="tx"/>
                    </a:ext>
                  </a:extLst>
                </a:hlinkClick>
              </a:rPr>
              <a:t>lungmapAEC@swog.org </a:t>
            </a:r>
            <a:endParaRPr lang="en-US" sz="2600" dirty="0">
              <a:solidFill>
                <a:srgbClr val="0070C0"/>
              </a:solidFill>
            </a:endParaRPr>
          </a:p>
          <a:p>
            <a:pPr marL="0" indent="0">
              <a:buNone/>
            </a:pPr>
            <a:endParaRPr lang="en-US" dirty="0"/>
          </a:p>
        </p:txBody>
      </p:sp>
      <p:sp>
        <p:nvSpPr>
          <p:cNvPr id="4" name="Slide Number Placeholder 3">
            <a:extLst>
              <a:ext uri="{FF2B5EF4-FFF2-40B4-BE49-F238E27FC236}">
                <a16:creationId xmlns:a16="http://schemas.microsoft.com/office/drawing/2014/main" id="{676CD3D8-CFCE-476F-B986-B445BA37FF4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B6A0E38-09FF-4A3F-B298-61F9AD8DC54D}"/>
              </a:ext>
            </a:extLst>
          </p:cNvPr>
          <p:cNvPicPr>
            <a:picLocks noChangeAspect="1"/>
          </p:cNvPicPr>
          <p:nvPr/>
        </p:nvPicPr>
        <p:blipFill rotWithShape="1">
          <a:blip r:embed="rId13">
            <a:clrChange>
              <a:clrFrom>
                <a:srgbClr val="FEFEFE"/>
              </a:clrFrom>
              <a:clrTo>
                <a:srgbClr val="FEFEFE">
                  <a:alpha val="0"/>
                </a:srgbClr>
              </a:clrTo>
            </a:clrChange>
          </a:blip>
          <a:srcRect l="23100" t="36717" r="66690" b="21807"/>
          <a:stretch/>
        </p:blipFill>
        <p:spPr>
          <a:xfrm>
            <a:off x="9816369" y="4506624"/>
            <a:ext cx="1843538" cy="1721366"/>
          </a:xfrm>
          <a:prstGeom prst="rect">
            <a:avLst/>
          </a:prstGeom>
        </p:spPr>
      </p:pic>
    </p:spTree>
    <p:extLst>
      <p:ext uri="{BB962C8B-B14F-4D97-AF65-F5344CB8AC3E}">
        <p14:creationId xmlns:p14="http://schemas.microsoft.com/office/powerpoint/2010/main" val="22759426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5A3583-5200-4B74-8DD4-E01232B0C2B7}"/>
              </a:ext>
            </a:extLst>
          </p:cNvPr>
          <p:cNvSpPr>
            <a:spLocks noGrp="1"/>
          </p:cNvSpPr>
          <p:nvPr>
            <p:ph type="title"/>
          </p:nvPr>
        </p:nvSpPr>
        <p:spPr/>
        <p:txBody>
          <a:bodyPr/>
          <a:lstStyle/>
          <a:p>
            <a:r>
              <a:rPr lang="en-US" dirty="0"/>
              <a:t>Acknowledgements</a:t>
            </a:r>
          </a:p>
        </p:txBody>
      </p:sp>
      <p:sp>
        <p:nvSpPr>
          <p:cNvPr id="6" name="Text Placeholder 5">
            <a:extLst>
              <a:ext uri="{FF2B5EF4-FFF2-40B4-BE49-F238E27FC236}">
                <a16:creationId xmlns:a16="http://schemas.microsoft.com/office/drawing/2014/main" id="{FC06BFCE-BFCA-4865-9B6C-6850136B605A}"/>
              </a:ext>
            </a:extLst>
          </p:cNvPr>
          <p:cNvSpPr>
            <a:spLocks noGrp="1"/>
          </p:cNvSpPr>
          <p:nvPr>
            <p:ph type="body" idx="1"/>
          </p:nvPr>
        </p:nvSpPr>
        <p:spPr>
          <a:xfrm>
            <a:off x="666356" y="1846052"/>
            <a:ext cx="10489324" cy="736282"/>
          </a:xfrm>
        </p:spPr>
        <p:txBody>
          <a:bodyPr>
            <a:normAutofit/>
          </a:bodyPr>
          <a:lstStyle/>
          <a:p>
            <a:pPr algn="ctr"/>
            <a:r>
              <a:rPr lang="en-US" sz="3200" b="1" cap="none" dirty="0">
                <a:solidFill>
                  <a:schemeClr val="tx1">
                    <a:lumMod val="75000"/>
                    <a:lumOff val="25000"/>
                  </a:schemeClr>
                </a:solidFill>
                <a:latin typeface="Bradley Hand ITC" panose="03070402050302030203" pitchFamily="66" charset="0"/>
              </a:rPr>
              <a:t>Thank you for supporting the Lung-MAP Trial! </a:t>
            </a:r>
          </a:p>
          <a:p>
            <a:endParaRPr lang="en-US" dirty="0"/>
          </a:p>
        </p:txBody>
      </p:sp>
      <p:sp>
        <p:nvSpPr>
          <p:cNvPr id="7" name="Content Placeholder 6">
            <a:extLst>
              <a:ext uri="{FF2B5EF4-FFF2-40B4-BE49-F238E27FC236}">
                <a16:creationId xmlns:a16="http://schemas.microsoft.com/office/drawing/2014/main" id="{5E53C1C7-D91C-42EA-85F2-EDB6C4A48298}"/>
              </a:ext>
            </a:extLst>
          </p:cNvPr>
          <p:cNvSpPr>
            <a:spLocks noGrp="1"/>
          </p:cNvSpPr>
          <p:nvPr>
            <p:ph sz="half" idx="2"/>
          </p:nvPr>
        </p:nvSpPr>
        <p:spPr/>
        <p:txBody>
          <a:bodyPr>
            <a:normAutofit fontScale="92500" lnSpcReduction="20000"/>
          </a:bodyPr>
          <a:lstStyle/>
          <a:p>
            <a:pPr marL="0" indent="0">
              <a:buNone/>
            </a:pPr>
            <a:r>
              <a:rPr lang="en-US" b="1" dirty="0">
                <a:solidFill>
                  <a:srgbClr val="0070C0"/>
                </a:solidFill>
              </a:rPr>
              <a:t>Patients and Sites</a:t>
            </a:r>
          </a:p>
          <a:p>
            <a:pPr marL="0" indent="0">
              <a:buNone/>
            </a:pPr>
            <a:r>
              <a:rPr lang="en-US" b="1" dirty="0">
                <a:solidFill>
                  <a:srgbClr val="0070C0"/>
                </a:solidFill>
              </a:rPr>
              <a:t>Lung-MAP Site Coordinators Committee</a:t>
            </a:r>
          </a:p>
          <a:p>
            <a:pPr marL="0" indent="0">
              <a:buNone/>
            </a:pPr>
            <a:r>
              <a:rPr lang="en-US" b="1" dirty="0">
                <a:solidFill>
                  <a:srgbClr val="0070C0"/>
                </a:solidFill>
              </a:rPr>
              <a:t>Patient Advocate</a:t>
            </a:r>
          </a:p>
          <a:p>
            <a:pPr marL="0" indent="0">
              <a:buNone/>
            </a:pPr>
            <a:r>
              <a:rPr lang="en-US" b="1" dirty="0">
                <a:solidFill>
                  <a:srgbClr val="0070C0"/>
                </a:solidFill>
              </a:rPr>
              <a:t>Diversity, Equity, and Inclusion Champion</a:t>
            </a:r>
          </a:p>
          <a:p>
            <a:pPr marL="0" indent="0">
              <a:buNone/>
            </a:pPr>
            <a:r>
              <a:rPr lang="en-US" b="1" dirty="0">
                <a:solidFill>
                  <a:srgbClr val="0070C0"/>
                </a:solidFill>
              </a:rPr>
              <a:t>Accrual Enhancement Committee</a:t>
            </a:r>
          </a:p>
          <a:p>
            <a:pPr marL="0" indent="0">
              <a:buNone/>
            </a:pPr>
            <a:r>
              <a:rPr lang="en-US" b="1" dirty="0">
                <a:solidFill>
                  <a:srgbClr val="0070C0"/>
                </a:solidFill>
              </a:rPr>
              <a:t>Trial Oversight Committee</a:t>
            </a:r>
          </a:p>
          <a:p>
            <a:pPr marL="0" indent="0">
              <a:buNone/>
            </a:pPr>
            <a:r>
              <a:rPr lang="en-US" b="1" dirty="0">
                <a:solidFill>
                  <a:srgbClr val="0070C0"/>
                </a:solidFill>
              </a:rPr>
              <a:t>Study Chairs</a:t>
            </a:r>
          </a:p>
          <a:p>
            <a:pPr marL="0" indent="0">
              <a:buNone/>
            </a:pPr>
            <a:r>
              <a:rPr lang="en-US" b="1" dirty="0">
                <a:solidFill>
                  <a:srgbClr val="0070C0"/>
                </a:solidFill>
              </a:rPr>
              <a:t>Statistical Team</a:t>
            </a:r>
          </a:p>
          <a:p>
            <a:pPr marL="0" indent="0">
              <a:buNone/>
            </a:pPr>
            <a:r>
              <a:rPr lang="en-US" b="1" dirty="0">
                <a:solidFill>
                  <a:srgbClr val="0070C0"/>
                </a:solidFill>
              </a:rPr>
              <a:t>Pharmaceutical Collaborators</a:t>
            </a:r>
          </a:p>
        </p:txBody>
      </p:sp>
      <p:sp>
        <p:nvSpPr>
          <p:cNvPr id="9" name="Content Placeholder 8">
            <a:extLst>
              <a:ext uri="{FF2B5EF4-FFF2-40B4-BE49-F238E27FC236}">
                <a16:creationId xmlns:a16="http://schemas.microsoft.com/office/drawing/2014/main" id="{CBC9C7A1-3E2B-409F-9A9A-33DE3EF3BCD7}"/>
              </a:ext>
            </a:extLst>
          </p:cNvPr>
          <p:cNvSpPr>
            <a:spLocks noGrp="1"/>
          </p:cNvSpPr>
          <p:nvPr>
            <p:ph sz="quarter" idx="4"/>
          </p:nvPr>
        </p:nvSpPr>
        <p:spPr/>
        <p:txBody>
          <a:bodyPr>
            <a:normAutofit fontScale="92500" lnSpcReduction="20000"/>
          </a:bodyPr>
          <a:lstStyle/>
          <a:p>
            <a:pPr marL="0" indent="0">
              <a:buNone/>
            </a:pPr>
            <a:r>
              <a:rPr lang="en-US" b="1" dirty="0">
                <a:solidFill>
                  <a:srgbClr val="0070C0"/>
                </a:solidFill>
              </a:rPr>
              <a:t>Data Coordinators &amp; Protocol Project Managers</a:t>
            </a:r>
          </a:p>
          <a:p>
            <a:pPr marL="0" indent="0">
              <a:buNone/>
            </a:pPr>
            <a:r>
              <a:rPr lang="en-US" b="1" dirty="0">
                <a:solidFill>
                  <a:srgbClr val="0070C0"/>
                </a:solidFill>
              </a:rPr>
              <a:t>Applications Development Team</a:t>
            </a:r>
          </a:p>
          <a:p>
            <a:pPr marL="0" indent="0">
              <a:buNone/>
            </a:pPr>
            <a:r>
              <a:rPr lang="en-US" b="1" dirty="0">
                <a:solidFill>
                  <a:srgbClr val="0070C0"/>
                </a:solidFill>
              </a:rPr>
              <a:t>Quality Assurance Team</a:t>
            </a:r>
          </a:p>
          <a:p>
            <a:pPr marL="0" indent="0">
              <a:buNone/>
            </a:pPr>
            <a:r>
              <a:rPr lang="en-US" b="1" dirty="0">
                <a:solidFill>
                  <a:srgbClr val="0070C0"/>
                </a:solidFill>
              </a:rPr>
              <a:t>Funding &amp; Contracts Team</a:t>
            </a:r>
          </a:p>
          <a:p>
            <a:pPr marL="0" indent="0">
              <a:buNone/>
            </a:pPr>
            <a:r>
              <a:rPr lang="en-US" b="1" dirty="0">
                <a:solidFill>
                  <a:srgbClr val="0070C0"/>
                </a:solidFill>
              </a:rPr>
              <a:t>NCI, CTEP, CIRB, CTSU</a:t>
            </a:r>
          </a:p>
          <a:p>
            <a:pPr marL="0" indent="0">
              <a:buNone/>
            </a:pPr>
            <a:r>
              <a:rPr lang="en-US" b="1" dirty="0">
                <a:solidFill>
                  <a:srgbClr val="0070C0"/>
                </a:solidFill>
              </a:rPr>
              <a:t>Foundation for the National Institutes of Health</a:t>
            </a:r>
          </a:p>
          <a:p>
            <a:pPr marL="0" indent="0">
              <a:buNone/>
            </a:pPr>
            <a:r>
              <a:rPr lang="en-US" b="1" dirty="0">
                <a:solidFill>
                  <a:srgbClr val="0070C0"/>
                </a:solidFill>
              </a:rPr>
              <a:t>Friends of Cancer Research</a:t>
            </a:r>
          </a:p>
          <a:p>
            <a:pPr marL="0" indent="0">
              <a:buNone/>
            </a:pPr>
            <a:r>
              <a:rPr lang="en-US" b="1" dirty="0">
                <a:solidFill>
                  <a:srgbClr val="0070C0"/>
                </a:solidFill>
              </a:rPr>
              <a:t>CCS Associates Inc.</a:t>
            </a:r>
          </a:p>
        </p:txBody>
      </p:sp>
      <p:sp>
        <p:nvSpPr>
          <p:cNvPr id="4" name="Slide Number Placeholder 3">
            <a:extLst>
              <a:ext uri="{FF2B5EF4-FFF2-40B4-BE49-F238E27FC236}">
                <a16:creationId xmlns:a16="http://schemas.microsoft.com/office/drawing/2014/main" id="{B944DFF3-05D2-40FE-9A13-37057C909A2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6243405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&amp; Adjourn</a:t>
            </a:r>
          </a:p>
        </p:txBody>
      </p:sp>
      <p:sp>
        <p:nvSpPr>
          <p:cNvPr id="3" name="Content Placeholder 2"/>
          <p:cNvSpPr>
            <a:spLocks noGrp="1"/>
          </p:cNvSpPr>
          <p:nvPr>
            <p:ph idx="1"/>
          </p:nvPr>
        </p:nvSpPr>
        <p:spPr>
          <a:xfrm>
            <a:off x="609600" y="2361971"/>
            <a:ext cx="10546080" cy="2235059"/>
          </a:xfrm>
          <a:noFill/>
        </p:spPr>
        <p:txBody>
          <a:bodyPr/>
          <a:lstStyle/>
          <a:p>
            <a:pPr marL="0" indent="0" algn="ctr">
              <a:buNone/>
            </a:pPr>
            <a:endParaRPr lang="en-US" b="1" dirty="0">
              <a:latin typeface="Calibri" pitchFamily="34" charset="0"/>
            </a:endParaRPr>
          </a:p>
          <a:p>
            <a:pPr marL="0" indent="0" algn="ctr">
              <a:buNone/>
            </a:pPr>
            <a:endParaRPr lang="en-US" b="1" dirty="0">
              <a:latin typeface="Calibri" pitchFamily="34" charset="0"/>
            </a:endParaRPr>
          </a:p>
          <a:p>
            <a:pPr marL="0" indent="0" algn="ctr">
              <a:buNone/>
            </a:pPr>
            <a:endParaRPr lang="en-US" b="1" dirty="0">
              <a:latin typeface="Calibri" pitchFamily="34" charset="0"/>
            </a:endParaRPr>
          </a:p>
          <a:p>
            <a:pPr marL="0" indent="0" algn="ctr">
              <a:buNone/>
            </a:pPr>
            <a:r>
              <a:rPr lang="en-US" sz="4400" b="1" dirty="0">
                <a:solidFill>
                  <a:srgbClr val="0070C0"/>
                </a:solidFill>
              </a:rPr>
              <a:t>Thank you joining us!</a:t>
            </a:r>
          </a:p>
        </p:txBody>
      </p:sp>
      <p:sp>
        <p:nvSpPr>
          <p:cNvPr id="4" name="Content Placeholder 2"/>
          <p:cNvSpPr txBox="1">
            <a:spLocks/>
          </p:cNvSpPr>
          <p:nvPr/>
        </p:nvSpPr>
        <p:spPr>
          <a:xfrm>
            <a:off x="609600" y="4778181"/>
            <a:ext cx="10546080" cy="1319302"/>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The slides will be available on the SWOG &amp; CTSU websites</a:t>
            </a:r>
            <a:endParaRPr kumimoji="0" lang="en-US" sz="2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a:extLst>
              <a:ext uri="{FF2B5EF4-FFF2-40B4-BE49-F238E27FC236}">
                <a16:creationId xmlns:a16="http://schemas.microsoft.com/office/drawing/2014/main" id="{3F3391F6-1563-481E-910A-86E5EDEE6E3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3111EE93-254D-4F86-A53E-32AFFAB1CCA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038242" y="1806777"/>
            <a:ext cx="4115517" cy="1456387"/>
          </a:xfrm>
          <a:prstGeom prst="rect">
            <a:avLst/>
          </a:prstGeom>
        </p:spPr>
      </p:pic>
    </p:spTree>
    <p:extLst>
      <p:ext uri="{BB962C8B-B14F-4D97-AF65-F5344CB8AC3E}">
        <p14:creationId xmlns:p14="http://schemas.microsoft.com/office/powerpoint/2010/main" val="717657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BC635-1B8B-42A1-A021-47D14CAD4D5D}"/>
              </a:ext>
            </a:extLst>
          </p:cNvPr>
          <p:cNvSpPr>
            <a:spLocks noGrp="1"/>
          </p:cNvSpPr>
          <p:nvPr>
            <p:ph type="title"/>
          </p:nvPr>
        </p:nvSpPr>
        <p:spPr>
          <a:xfrm>
            <a:off x="609600" y="226009"/>
            <a:ext cx="10546080" cy="822093"/>
          </a:xfrm>
        </p:spPr>
        <p:txBody>
          <a:bodyPr/>
          <a:lstStyle/>
          <a:p>
            <a:r>
              <a:rPr lang="en-US" dirty="0"/>
              <a:t>Lung-MAP Translational Medicine Efforts</a:t>
            </a:r>
          </a:p>
        </p:txBody>
      </p:sp>
      <p:sp>
        <p:nvSpPr>
          <p:cNvPr id="3" name="Content Placeholder 2">
            <a:extLst>
              <a:ext uri="{FF2B5EF4-FFF2-40B4-BE49-F238E27FC236}">
                <a16:creationId xmlns:a16="http://schemas.microsoft.com/office/drawing/2014/main" id="{C332CFA8-53BC-4369-8098-5DBB89F609D4}"/>
              </a:ext>
            </a:extLst>
          </p:cNvPr>
          <p:cNvSpPr>
            <a:spLocks noGrp="1"/>
          </p:cNvSpPr>
          <p:nvPr>
            <p:ph idx="1"/>
          </p:nvPr>
        </p:nvSpPr>
        <p:spPr>
          <a:xfrm>
            <a:off x="609600" y="1134660"/>
            <a:ext cx="10546080" cy="5059406"/>
          </a:xfrm>
        </p:spPr>
        <p:txBody>
          <a:bodyPr>
            <a:normAutofit fontScale="92500" lnSpcReduction="10000"/>
          </a:bodyPr>
          <a:lstStyle/>
          <a:p>
            <a:pPr>
              <a:spcBef>
                <a:spcPts val="0"/>
              </a:spcBef>
              <a:spcAft>
                <a:spcPts val="0"/>
              </a:spcAft>
            </a:pPr>
            <a:r>
              <a:rPr lang="en-US" sz="1800" b="1" dirty="0">
                <a:effectLst/>
                <a:latin typeface="Calibri" panose="020F0502020204030204" pitchFamily="34" charset="0"/>
                <a:ea typeface="Times New Roman" panose="02020603050405020304" pitchFamily="18" charset="0"/>
              </a:rPr>
              <a:t>Lung Master Protocol (Lung-MAP) Next Generation Sequencing Analysis of Advanced Squamous Cell Cancers (SWOG S1400) </a:t>
            </a:r>
            <a:r>
              <a:rPr lang="en-US" sz="1500" dirty="0">
                <a:effectLst/>
                <a:latin typeface="Calibri" panose="020F0502020204030204" pitchFamily="34" charset="0"/>
                <a:ea typeface="Times New Roman" panose="02020603050405020304" pitchFamily="18" charset="0"/>
              </a:rPr>
              <a:t>D. Kozono, X. Hua,2 M. Wu, K. Tolba, S. Waqar, K. Dragnev, H. Cheng, F. Hirsch, P. Mack,7 K. Kelly, R. Herbst, D. Gandara, M. Redman</a:t>
            </a:r>
            <a:endParaRPr lang="en-US" sz="1500" dirty="0">
              <a:effectLst/>
              <a:latin typeface="Times New Roman" panose="02020603050405020304" pitchFamily="18" charset="0"/>
              <a:ea typeface="Times New Roman" panose="02020603050405020304" pitchFamily="18" charset="0"/>
            </a:endParaRPr>
          </a:p>
          <a:p>
            <a:pPr marL="672973" lvl="1">
              <a:spcBef>
                <a:spcPts val="0"/>
              </a:spcBef>
              <a:spcAft>
                <a:spcPts val="0"/>
              </a:spcAft>
            </a:pPr>
            <a:r>
              <a:rPr lang="en-US" sz="1600" dirty="0">
                <a:solidFill>
                  <a:srgbClr val="0070C0"/>
                </a:solidFill>
                <a:effectLst/>
                <a:latin typeface="Calibri" panose="020F0502020204030204" pitchFamily="34" charset="0"/>
                <a:ea typeface="Times New Roman" panose="02020603050405020304" pitchFamily="18" charset="0"/>
              </a:rPr>
              <a:t>World Conference on Lung Cancer 2020 January 28-31, 2021.  Manuscript under preparation fo</a:t>
            </a:r>
            <a:r>
              <a:rPr lang="en-US" sz="1600" dirty="0">
                <a:solidFill>
                  <a:srgbClr val="0070C0"/>
                </a:solidFill>
                <a:latin typeface="Calibri" panose="020F0502020204030204" pitchFamily="34" charset="0"/>
                <a:ea typeface="Times New Roman" panose="02020603050405020304" pitchFamily="18" charset="0"/>
              </a:rPr>
              <a:t>r submission.</a:t>
            </a:r>
          </a:p>
          <a:p>
            <a:pPr>
              <a:spcBef>
                <a:spcPts val="0"/>
              </a:spcBef>
              <a:spcAft>
                <a:spcPts val="0"/>
              </a:spcAft>
            </a:pPr>
            <a:r>
              <a:rPr lang="en-US" sz="1800" b="1" dirty="0">
                <a:effectLst/>
                <a:latin typeface="Calibri" panose="020F0502020204030204" pitchFamily="34" charset="0"/>
                <a:ea typeface="Times New Roman" panose="02020603050405020304" pitchFamily="18" charset="0"/>
              </a:rPr>
              <a:t>LUNGMAP Master Protocol (LUNGMAP): Concordance Between Plasma </a:t>
            </a:r>
            <a:r>
              <a:rPr lang="en-US" sz="1800" b="1" dirty="0" err="1">
                <a:effectLst/>
                <a:latin typeface="Calibri" panose="020F0502020204030204" pitchFamily="34" charset="0"/>
                <a:ea typeface="Times New Roman" panose="02020603050405020304" pitchFamily="18" charset="0"/>
              </a:rPr>
              <a:t>ctDNA</a:t>
            </a:r>
            <a:r>
              <a:rPr lang="en-US" sz="1800" b="1" dirty="0">
                <a:effectLst/>
                <a:latin typeface="Calibri" panose="020F0502020204030204" pitchFamily="34" charset="0"/>
                <a:ea typeface="Times New Roman" panose="02020603050405020304" pitchFamily="18" charset="0"/>
              </a:rPr>
              <a:t> and Tissue Molecular Analysis </a:t>
            </a:r>
            <a:endParaRPr lang="en-US" sz="1800" dirty="0">
              <a:effectLst/>
              <a:latin typeface="Times New Roman" panose="02020603050405020304" pitchFamily="18" charset="0"/>
              <a:ea typeface="Times New Roman" panose="02020603050405020304" pitchFamily="18" charset="0"/>
            </a:endParaRPr>
          </a:p>
          <a:p>
            <a:pPr marL="288925" marR="0" indent="0">
              <a:spcBef>
                <a:spcPts val="0"/>
              </a:spcBef>
              <a:spcAft>
                <a:spcPts val="0"/>
              </a:spcAft>
              <a:buNone/>
            </a:pPr>
            <a:r>
              <a:rPr lang="en-US" sz="1500" dirty="0">
                <a:effectLst/>
                <a:latin typeface="Calibri" panose="020F0502020204030204" pitchFamily="34" charset="0"/>
                <a:ea typeface="Times New Roman" panose="02020603050405020304" pitchFamily="18" charset="0"/>
              </a:rPr>
              <a:t>P. Mack, K. Minichiello, M. Redman, K. Tolba, D. Kozono, S. Waqar, A. Chowdhury, A. Dowlati, J. Neal, K. Dragnev, C. Aggarwal, F. Hirsch, K. Kelly, D. Gandara, R. Herbst </a:t>
            </a:r>
            <a:endParaRPr lang="en-US" sz="1500" dirty="0">
              <a:effectLst/>
              <a:latin typeface="Times New Roman" panose="02020603050405020304" pitchFamily="18" charset="0"/>
              <a:ea typeface="Times New Roman" panose="02020603050405020304" pitchFamily="18" charset="0"/>
            </a:endParaRPr>
          </a:p>
          <a:p>
            <a:pPr marL="672973" lvl="1">
              <a:spcBef>
                <a:spcPts val="0"/>
              </a:spcBef>
              <a:spcAft>
                <a:spcPts val="0"/>
              </a:spcAft>
            </a:pPr>
            <a:r>
              <a:rPr lang="en-US" sz="1600" dirty="0">
                <a:solidFill>
                  <a:srgbClr val="0070C0"/>
                </a:solidFill>
                <a:effectLst/>
                <a:latin typeface="Calibri" panose="020F0502020204030204" pitchFamily="34" charset="0"/>
                <a:ea typeface="Times New Roman" panose="02020603050405020304" pitchFamily="18" charset="0"/>
              </a:rPr>
              <a:t>World Conference on Lung Cancer 2020 January 28-31, 2021. Updating analyses underway and manuscript anticipated for 2022  </a:t>
            </a:r>
          </a:p>
          <a:p>
            <a:pPr>
              <a:spcBef>
                <a:spcPts val="0"/>
              </a:spcBef>
              <a:spcAft>
                <a:spcPts val="0"/>
              </a:spcAft>
            </a:pPr>
            <a:r>
              <a:rPr lang="en-US" sz="1800" b="1" dirty="0">
                <a:effectLst/>
                <a:latin typeface="Calibri" panose="020F0502020204030204" pitchFamily="34" charset="0"/>
                <a:ea typeface="Times New Roman" panose="02020603050405020304" pitchFamily="18" charset="0"/>
              </a:rPr>
              <a:t>Tumor Mutation Burden (TMB) by Next Generation Sequencing (NGS) Associates with Survival (OS) in</a:t>
            </a:r>
            <a:endParaRPr lang="en-US" sz="1800" dirty="0">
              <a:effectLst/>
              <a:latin typeface="Times New Roman" panose="02020603050405020304" pitchFamily="18" charset="0"/>
              <a:ea typeface="Times New Roman" panose="02020603050405020304" pitchFamily="18" charset="0"/>
            </a:endParaRPr>
          </a:p>
          <a:p>
            <a:pPr marL="288925" marR="0" indent="0">
              <a:spcBef>
                <a:spcPts val="0"/>
              </a:spcBef>
              <a:spcAft>
                <a:spcPts val="0"/>
              </a:spcAft>
              <a:buNone/>
            </a:pPr>
            <a:r>
              <a:rPr lang="en-US" sz="1800" b="1" dirty="0">
                <a:effectLst/>
                <a:latin typeface="Calibri" panose="020F0502020204030204" pitchFamily="34" charset="0"/>
                <a:ea typeface="Times New Roman" panose="02020603050405020304" pitchFamily="18" charset="0"/>
              </a:rPr>
              <a:t>Lung-MAP Immunotherapy Trials S1400I and S1400A  </a:t>
            </a:r>
            <a:r>
              <a:rPr lang="en-US" sz="1500" dirty="0">
                <a:effectLst/>
                <a:latin typeface="Calibri" panose="020F0502020204030204" pitchFamily="34" charset="0"/>
                <a:ea typeface="Times New Roman" panose="02020603050405020304" pitchFamily="18" charset="0"/>
              </a:rPr>
              <a:t>F. </a:t>
            </a:r>
            <a:r>
              <a:rPr lang="en-US" sz="1500" dirty="0" err="1">
                <a:effectLst/>
                <a:latin typeface="Calibri" panose="020F0502020204030204" pitchFamily="34" charset="0"/>
                <a:ea typeface="Times New Roman" panose="02020603050405020304" pitchFamily="18" charset="0"/>
              </a:rPr>
              <a:t>Hirsch,X</a:t>
            </a:r>
            <a:r>
              <a:rPr lang="en-US" sz="1500" dirty="0">
                <a:effectLst/>
                <a:latin typeface="Calibri" panose="020F0502020204030204" pitchFamily="34" charset="0"/>
                <a:ea typeface="Times New Roman" panose="02020603050405020304" pitchFamily="18" charset="0"/>
              </a:rPr>
              <a:t>. Hua, M. Wu, J. Neal, H. Cheng, S. Gettinger, L. Bazhenova, V. Papadimitrakopoulou, H. </a:t>
            </a:r>
            <a:r>
              <a:rPr lang="en-US" sz="1500" dirty="0" err="1">
                <a:effectLst/>
                <a:latin typeface="Calibri" panose="020F0502020204030204" pitchFamily="34" charset="0"/>
                <a:ea typeface="Times New Roman" panose="02020603050405020304" pitchFamily="18" charset="0"/>
              </a:rPr>
              <a:t>Borghaei</a:t>
            </a:r>
            <a:r>
              <a:rPr lang="en-US" sz="1500" dirty="0">
                <a:effectLst/>
                <a:latin typeface="Calibri" panose="020F0502020204030204" pitchFamily="34" charset="0"/>
                <a:ea typeface="Times New Roman" panose="02020603050405020304" pitchFamily="18" charset="0"/>
              </a:rPr>
              <a:t>, P. Mack, K. Kelly,  R. Herbst, D. Gandara, Redman, D. Kozono</a:t>
            </a:r>
            <a:endParaRPr lang="en-US" sz="1500" dirty="0">
              <a:effectLst/>
              <a:latin typeface="Times New Roman" panose="02020603050405020304" pitchFamily="18" charset="0"/>
              <a:ea typeface="Times New Roman" panose="02020603050405020304" pitchFamily="18" charset="0"/>
            </a:endParaRPr>
          </a:p>
          <a:p>
            <a:pPr marL="672973" lvl="1">
              <a:spcBef>
                <a:spcPts val="0"/>
              </a:spcBef>
              <a:spcAft>
                <a:spcPts val="0"/>
              </a:spcAft>
            </a:pPr>
            <a:r>
              <a:rPr lang="en-US" sz="1600" dirty="0">
                <a:solidFill>
                  <a:srgbClr val="0070C0"/>
                </a:solidFill>
                <a:effectLst/>
                <a:latin typeface="Calibri" panose="020F0502020204030204" pitchFamily="34" charset="0"/>
                <a:ea typeface="Times New Roman" panose="02020603050405020304" pitchFamily="18" charset="0"/>
              </a:rPr>
              <a:t>World Conference on Lung Cancer 2020 January 28-31, 2021.  Manuscript being finalized for submission. </a:t>
            </a:r>
            <a:endParaRPr lang="en-US" sz="1600" dirty="0">
              <a:solidFill>
                <a:srgbClr val="0070C0"/>
              </a:solidFill>
              <a:latin typeface="Times New Roman" panose="02020603050405020304" pitchFamily="18" charset="0"/>
              <a:ea typeface="Times New Roman" panose="02020603050405020304" pitchFamily="18" charset="0"/>
            </a:endParaRPr>
          </a:p>
          <a:p>
            <a:pPr>
              <a:spcBef>
                <a:spcPts val="0"/>
              </a:spcBef>
              <a:spcAft>
                <a:spcPts val="0"/>
              </a:spcAft>
            </a:pPr>
            <a:r>
              <a:rPr lang="en-US" b="1" dirty="0">
                <a:effectLst/>
                <a:latin typeface="Calibri" panose="020F0502020204030204" pitchFamily="34" charset="0"/>
                <a:ea typeface="Times New Roman" panose="02020603050405020304" pitchFamily="18" charset="0"/>
              </a:rPr>
              <a:t>CIMAC projects on S1400I</a:t>
            </a:r>
          </a:p>
          <a:p>
            <a:pPr lvl="1">
              <a:spcBef>
                <a:spcPts val="0"/>
              </a:spcBef>
              <a:spcAft>
                <a:spcPts val="0"/>
              </a:spcAft>
            </a:pPr>
            <a:r>
              <a:rPr lang="en-US" sz="1700" dirty="0">
                <a:effectLst/>
                <a:latin typeface="Calibri" panose="020F0502020204030204" pitchFamily="34" charset="0"/>
                <a:ea typeface="Times New Roman" panose="02020603050405020304" pitchFamily="18" charset="0"/>
              </a:rPr>
              <a:t>Dynamic changes in circulating protein levels reveal an association between ipilimumab and nivolumab combination treatment (SWOG Lung-MAP S1400I trial) with outcomes in squamous cell lung cancer</a:t>
            </a:r>
          </a:p>
          <a:p>
            <a:pPr lvl="1">
              <a:spcBef>
                <a:spcPts val="0"/>
              </a:spcBef>
              <a:spcAft>
                <a:spcPts val="0"/>
              </a:spcAft>
            </a:pPr>
            <a:r>
              <a:rPr lang="en-US" sz="1700" dirty="0">
                <a:effectLst/>
                <a:latin typeface="Calibri" panose="020F0502020204030204" pitchFamily="34" charset="0"/>
                <a:ea typeface="Times New Roman" panose="02020603050405020304" pitchFamily="18" charset="0"/>
              </a:rPr>
              <a:t>Immune gene expression signatures associated clinical benefit from nivolumab and ipilimumab for previously treated patients with stage IV squamous cell lung cancer: An immune biomarker analysis of phase III SWOG LungMAP S1400I trial</a:t>
            </a:r>
            <a:endParaRPr lang="en-US" sz="1700" dirty="0">
              <a:effectLst/>
              <a:latin typeface="Times New Roman" panose="02020603050405020304" pitchFamily="18" charset="0"/>
              <a:ea typeface="Times New Roman" panose="02020603050405020304" pitchFamily="18" charset="0"/>
            </a:endParaRPr>
          </a:p>
          <a:p>
            <a:pPr lvl="1">
              <a:spcBef>
                <a:spcPts val="0"/>
              </a:spcBef>
              <a:spcAft>
                <a:spcPts val="0"/>
              </a:spcAft>
            </a:pPr>
            <a:r>
              <a:rPr lang="en-US" sz="1700" dirty="0">
                <a:effectLst/>
                <a:latin typeface="Calibri" panose="020F0502020204030204" pitchFamily="34" charset="0"/>
                <a:ea typeface="Times New Roman" panose="02020603050405020304" pitchFamily="18" charset="0"/>
              </a:rPr>
              <a:t>Infiltration and spatial distribution of immune cells are associated clinical benefit from Nivolumab and Ipilimumab for previously treated patients with stage IV squamous cell lung cancer: an immune biomarker analysis of Phase III SWOG LungMAP S1400I trial</a:t>
            </a:r>
          </a:p>
          <a:p>
            <a:pPr lvl="1">
              <a:spcBef>
                <a:spcPts val="0"/>
              </a:spcBef>
              <a:spcAft>
                <a:spcPts val="0"/>
              </a:spcAft>
            </a:pPr>
            <a:r>
              <a:rPr lang="en-US" sz="1700" dirty="0" err="1">
                <a:effectLst/>
                <a:latin typeface="Calibri" panose="020F0502020204030204" pitchFamily="34" charset="0"/>
                <a:ea typeface="Times New Roman" panose="02020603050405020304" pitchFamily="18" charset="0"/>
              </a:rPr>
              <a:t>Multiomics</a:t>
            </a:r>
            <a:r>
              <a:rPr lang="en-US" sz="1700" dirty="0">
                <a:effectLst/>
                <a:latin typeface="Calibri" panose="020F0502020204030204" pitchFamily="34" charset="0"/>
                <a:ea typeface="Times New Roman" panose="02020603050405020304" pitchFamily="18" charset="0"/>
              </a:rPr>
              <a:t> profiling reveals molecular and immune features associated with benefit from immunotherapy for Previously Treated Stage IV or recurrent Squamous Cell Lung Cancer patients from the Phase III SWOG LungMAP S1400I trial</a:t>
            </a:r>
          </a:p>
          <a:p>
            <a:pPr lvl="1">
              <a:spcBef>
                <a:spcPts val="0"/>
              </a:spcBef>
              <a:spcAft>
                <a:spcPts val="0"/>
              </a:spcAft>
            </a:pPr>
            <a:r>
              <a:rPr lang="en-US" sz="1800" dirty="0">
                <a:solidFill>
                  <a:srgbClr val="0070C0"/>
                </a:solidFill>
                <a:effectLst/>
                <a:latin typeface="Calibri" panose="020F0502020204030204" pitchFamily="34" charset="0"/>
                <a:ea typeface="Times New Roman" panose="02020603050405020304" pitchFamily="18" charset="0"/>
              </a:rPr>
              <a:t>Presented at AACR and ASCO 2022 and publications are underway, led by the Mt. Sinai and MDACC CIMAC groups</a:t>
            </a:r>
            <a:endParaRPr lang="en-US" sz="1700" dirty="0">
              <a:solidFill>
                <a:srgbClr val="0070C0"/>
              </a:solidFill>
              <a:effectLst/>
              <a:latin typeface="Times New Roman" panose="02020603050405020304" pitchFamily="18" charset="0"/>
              <a:ea typeface="Times New Roman" panose="02020603050405020304" pitchFamily="18" charset="0"/>
            </a:endParaRPr>
          </a:p>
          <a:p>
            <a:pPr lvl="1">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lvl="1">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lvl="1">
              <a:spcBef>
                <a:spcPts val="0"/>
              </a:spcBef>
              <a:spcAft>
                <a:spcPts val="0"/>
              </a:spcAft>
            </a:pPr>
            <a:endParaRPr lang="en-US" sz="1400" dirty="0">
              <a:solidFill>
                <a:srgbClr val="0070C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60350B95-2647-4EDD-AFA5-F8244E2676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060655525"/>
      </p:ext>
    </p:extLst>
  </p:cSld>
  <p:clrMapOvr>
    <a:masterClrMapping/>
  </p:clrMapOvr>
</p:sld>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3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3.xml><?xml version="1.0" encoding="utf-8"?>
<a:theme xmlns:a="http://schemas.openxmlformats.org/drawingml/2006/main" name="1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4.xml><?xml version="1.0" encoding="utf-8"?>
<a:theme xmlns:a="http://schemas.openxmlformats.org/drawingml/2006/main" name="2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1742</TotalTime>
  <Words>9020</Words>
  <Application>Microsoft Office PowerPoint</Application>
  <PresentationFormat>Widescreen</PresentationFormat>
  <Paragraphs>1049</Paragraphs>
  <Slides>85</Slides>
  <Notes>18</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85</vt:i4>
      </vt:variant>
    </vt:vector>
  </HeadingPairs>
  <TitlesOfParts>
    <vt:vector size="102" baseType="lpstr">
      <vt:lpstr>Arial</vt:lpstr>
      <vt:lpstr>Bradley Hand ITC</vt:lpstr>
      <vt:lpstr>Calibri</vt:lpstr>
      <vt:lpstr>Calibri Light</vt:lpstr>
      <vt:lpstr>Courier New</vt:lpstr>
      <vt:lpstr>ff-quadraat-web-pro</vt:lpstr>
      <vt:lpstr>Helvetica</vt:lpstr>
      <vt:lpstr>Lucida Grande</vt:lpstr>
      <vt:lpstr>Symbol</vt:lpstr>
      <vt:lpstr>System Font Regular</vt:lpstr>
      <vt:lpstr>Times New Roman</vt:lpstr>
      <vt:lpstr>Verdana</vt:lpstr>
      <vt:lpstr>Wingdings</vt:lpstr>
      <vt:lpstr>Retrospect</vt:lpstr>
      <vt:lpstr>3_Retrospect</vt:lpstr>
      <vt:lpstr>1_Retrospect</vt:lpstr>
      <vt:lpstr>2_Retrospect</vt:lpstr>
      <vt:lpstr>PowerPoint Presentation</vt:lpstr>
      <vt:lpstr>Agenda</vt:lpstr>
      <vt:lpstr>Welcome &amp; Leadership Announcement</vt:lpstr>
      <vt:lpstr>Lung-MAP Accomplishments</vt:lpstr>
      <vt:lpstr>Lung-MAP Publications: Manuscripts, Abstracts, and Presentations</vt:lpstr>
      <vt:lpstr>Lung-MAP Publications Fall 2021-2022</vt:lpstr>
      <vt:lpstr>Lung-MAP Presentations and Pending Publications</vt:lpstr>
      <vt:lpstr>S1400 Series Publications </vt:lpstr>
      <vt:lpstr>Lung-MAP Translational Medicine Efforts</vt:lpstr>
      <vt:lpstr>Accrual review &amp; Future direction for S1800A</vt:lpstr>
      <vt:lpstr>Lung MAP Accrual (as of September 2022)</vt:lpstr>
      <vt:lpstr>Future direction for S1800A</vt:lpstr>
      <vt:lpstr>S1800A—Overall survival</vt:lpstr>
      <vt:lpstr>S1800A Overall survival—subgroup analysis</vt:lpstr>
      <vt:lpstr>PowerPoint Presentation</vt:lpstr>
      <vt:lpstr>Phase III Rationale</vt:lpstr>
      <vt:lpstr>S2302 Project Pragmatica Treatment/Schema</vt:lpstr>
      <vt:lpstr>Objectives</vt:lpstr>
      <vt:lpstr>Eligibility</vt:lpstr>
      <vt:lpstr>Statistical Considerations</vt:lpstr>
      <vt:lpstr>S1900G  A Randomized Phase II Study of Capmatinib plus Osimertinib with or without Ramucirumab in Participants with EGFR-Mutant, MET-Amplified Stage IV or Recurrent Non-Small Cell Lung Cancer (Lung-MAP Sub-Study) </vt:lpstr>
      <vt:lpstr>S1900G Schema</vt:lpstr>
      <vt:lpstr>Background/Overview</vt:lpstr>
      <vt:lpstr>Primary Objectives</vt:lpstr>
      <vt:lpstr>Secondary Objectives</vt:lpstr>
      <vt:lpstr>Translational Medicine Objectives</vt:lpstr>
      <vt:lpstr>Overview of Treatments</vt:lpstr>
      <vt:lpstr>Treatment Administration</vt:lpstr>
      <vt:lpstr>Key Eligibility (1)</vt:lpstr>
      <vt:lpstr>Key Eligibility (2)</vt:lpstr>
      <vt:lpstr>Anticipated Adverse Events/ Serious Adverse Events</vt:lpstr>
      <vt:lpstr>Dose Modifications/Interruptions</vt:lpstr>
      <vt:lpstr>Dose Modifications Table</vt:lpstr>
      <vt:lpstr>Criteria for Removal from Treatment</vt:lpstr>
      <vt:lpstr>LUNGMAP Registration (Screening Step): Identification of MET amplification</vt:lpstr>
      <vt:lpstr>LUNGMAP Registration (Screening Step): Identification of MET amplification cont.</vt:lpstr>
      <vt:lpstr>LUNGMAP Registration (Screening Step): Identification of MET amplification cont.</vt:lpstr>
      <vt:lpstr>Tissue Submission for LUNGMAP –  if using known test results</vt:lpstr>
      <vt:lpstr>Registration for S1900G</vt:lpstr>
      <vt:lpstr>Data Submission</vt:lpstr>
      <vt:lpstr>Specimen Submission on S1900G</vt:lpstr>
      <vt:lpstr>Quality Control – Routine Data Monitoring</vt:lpstr>
      <vt:lpstr>Quality Control –  Additional On-Site Monitoring</vt:lpstr>
      <vt:lpstr>Funding</vt:lpstr>
      <vt:lpstr>Resources and Materials</vt:lpstr>
      <vt:lpstr>S1900G Contacts</vt:lpstr>
      <vt:lpstr>LUNGMAP  Revision #7</vt:lpstr>
      <vt:lpstr>S1900F  A Randomized Phase II Study of Carboplatin and Pemetrexed with or without Selpercatinib (LY3527723) in Participants with Non-Squamous RET Fusion-Positive Stage IV Non-Small Cell Lung Cancer and Progression of Disease on Prior RET Directed Therapy (Lung-MAP Sub-Study) </vt:lpstr>
      <vt:lpstr>S1900F Schema</vt:lpstr>
      <vt:lpstr>S1900F Contacts</vt:lpstr>
      <vt:lpstr>S1800D  A Phase II/III Study of N-803 (ALT-803) plus Pembrolizumab versus Standard of Care in Participants with Stage IV or Recurrent Non-Small Cell Lung Cancer Previously Treated with Anti-PD-1 or Anti-PD-L1 Therapy (Lung-MAP Non-Match Sub-Study) </vt:lpstr>
      <vt:lpstr>S1800D Schema</vt:lpstr>
      <vt:lpstr>PowerPoint Presentation</vt:lpstr>
      <vt:lpstr>S1800D Contacts</vt:lpstr>
      <vt:lpstr>S1900E  A Phase II Study Of Sotorasib (AMG 510) In Participants With Previously Treated Stage IV Or Recurrent KRAS G12C Mutated Non-squamous Non-small Cell Lung Cancer (ECOG-ACRIN Lung-MAP Sub-study) </vt:lpstr>
      <vt:lpstr>Sotorasib efficacy across KRAS G12C co-mutation subsets</vt:lpstr>
      <vt:lpstr>CodeBreaK 200 RP3 Study Sotorasib vs. Docetaxel  Previously Treated KRAS G12C NSCLC</vt:lpstr>
      <vt:lpstr>PowerPoint Presentation</vt:lpstr>
      <vt:lpstr>Status Update</vt:lpstr>
      <vt:lpstr>S1900E Contacts</vt:lpstr>
      <vt:lpstr>Lung-MAP Translational Medicine</vt:lpstr>
      <vt:lpstr>Teleconferences</vt:lpstr>
      <vt:lpstr>Letter of Intent</vt:lpstr>
      <vt:lpstr>PowerPoint Presentation</vt:lpstr>
      <vt:lpstr>TM proposals and funding </vt:lpstr>
      <vt:lpstr>Proposed Projects</vt:lpstr>
      <vt:lpstr>Approved: S1900A TM analyses (J. Riess) </vt:lpstr>
      <vt:lpstr>Approved: KRAS in LUNGMAP</vt:lpstr>
      <vt:lpstr>Lung-MAP TM resources </vt:lpstr>
      <vt:lpstr>Samples for liquid biopsy analyses</vt:lpstr>
      <vt:lpstr>Composite ICI Signature (D. Gandara)</vt:lpstr>
      <vt:lpstr>Upcoming priorities</vt:lpstr>
      <vt:lpstr>PowerPoint Presentation</vt:lpstr>
      <vt:lpstr>Disclosures for Dr. Borghaei</vt:lpstr>
      <vt:lpstr>Disclosures for Dr. Waqar</vt:lpstr>
      <vt:lpstr>Drug Selection Committee</vt:lpstr>
      <vt:lpstr>Process</vt:lpstr>
      <vt:lpstr>Studies Under Development</vt:lpstr>
      <vt:lpstr>Studies under development Targeted therapies</vt:lpstr>
      <vt:lpstr>Studies under development Non-Matched Arm</vt:lpstr>
      <vt:lpstr>Summary</vt:lpstr>
      <vt:lpstr>Closing Announcements &amp; General Q &amp; A Session</vt:lpstr>
      <vt:lpstr>Contact Us</vt:lpstr>
      <vt:lpstr>Acknowledgements</vt:lpstr>
      <vt:lpstr>Summary &amp; Adjourn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Gildner, Laura</dc:creator>
  <cp:lastModifiedBy>Gildner, Laura</cp:lastModifiedBy>
  <cp:revision>24</cp:revision>
  <dcterms:created xsi:type="dcterms:W3CDTF">2022-10-11T18:50:43Z</dcterms:created>
  <dcterms:modified xsi:type="dcterms:W3CDTF">2022-10-17T21:22:32Z</dcterms:modified>
</cp:coreProperties>
</file>