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865" r:id="rId1"/>
  </p:sldMasterIdLst>
  <p:notesMasterIdLst>
    <p:notesMasterId r:id="rId18"/>
  </p:notesMasterIdLst>
  <p:handoutMasterIdLst>
    <p:handoutMasterId r:id="rId19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</p:sldIdLst>
  <p:sldSz cx="11430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1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7" d="100"/>
          <a:sy n="107" d="100"/>
        </p:scale>
        <p:origin x="-324" y="-84"/>
      </p:cViewPr>
      <p:guideLst>
        <p:guide orient="horz" pos="2160"/>
        <p:guide pos="3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8F2DC49-1E57-1A4E-8428-31F99412A02F}" type="datetime1">
              <a:rPr lang="en-US" altLang="en-US"/>
              <a:pPr/>
              <a:t>1/7/2016</a:t>
            </a:fld>
            <a:endParaRPr lang="en-US" alt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C64BD66-78C1-584C-B576-50F8B77A69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155DB6-861E-7E47-82FB-8F6A0897239F}" type="datetime1">
              <a:rPr lang="en-US" altLang="en-US"/>
              <a:pPr/>
              <a:t>1/7/2016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98FC43-7194-8A4D-BEF6-C49EA6082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 pitchFamily="-110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47750" y="359898"/>
            <a:ext cx="925830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47750" y="1850064"/>
            <a:ext cx="925830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A0762-00A0-5944-AB70-2F619BE42D8C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DD605-DF3D-CB47-9469-9A2482FC989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69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986B6-E253-AE49-8213-4ADFEC172807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E5A4-5997-AF45-8FA5-E40DE1EAA76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94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2500" y="274652"/>
            <a:ext cx="2286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274653"/>
            <a:ext cx="69532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8C9F7B-DA66-7847-92A1-36652B1F5025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16325-7E74-E343-8F0E-2A0F4BDB11A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049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2220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467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86015B-F9FC-5341-91FB-4FE2A5AA8B44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1D865-9EA3-9D45-9ECC-5C7CA2DA712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89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990" y="2600325"/>
            <a:ext cx="80010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2990" y="1066800"/>
            <a:ext cx="80010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503318-22DA-F449-8F89-22EBC77E0999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26048-EDA6-EC45-8E8C-E0ACAC000D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23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510" y="274320"/>
            <a:ext cx="9372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4510" y="1524000"/>
            <a:ext cx="45720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5110" y="1524000"/>
            <a:ext cx="45720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F879A4-34CD-8048-B345-B6B90D7D34A3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96E97-EC51-B542-AF98-78A4B2C612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66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160336"/>
            <a:ext cx="102870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28278"/>
            <a:ext cx="50292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29300" y="328278"/>
            <a:ext cx="50292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71500" y="969336"/>
            <a:ext cx="50292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9300" y="969336"/>
            <a:ext cx="50292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3DEB7-943B-F44C-9DAA-5A51DD1230A3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2FAF0-9757-114C-8D22-D8DC0F1E3EB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00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510" y="274320"/>
            <a:ext cx="9372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733199-69C7-9E48-8B5E-41E260EBF10E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27034-4633-4A4B-9B8E-FF014BC35E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93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AC61F3-4263-A942-A4D5-AA172D2DA242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ADD18-B186-3948-8521-534D5CA7DFC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10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16778"/>
            <a:ext cx="47625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1500" y="1406964"/>
            <a:ext cx="47625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71500" y="2133603"/>
            <a:ext cx="1019175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A03C6-EAC2-F641-A3A2-9783D5A0E5AD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182FB-EF20-CB49-BD2F-EED4EB2A547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6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52500" y="1066800"/>
            <a:ext cx="5715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charset="0"/>
              <a:buNone/>
              <a:defRPr/>
            </a:pPr>
            <a:endParaRPr lang="en-US" sz="3200" dirty="0" smtClean="0">
              <a:latin typeface="Gill Sans MT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8620" y="1066800"/>
            <a:ext cx="34290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47750" y="1143016"/>
            <a:ext cx="55245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7750" y="4800600"/>
            <a:ext cx="55245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1363C9-BC58-EA45-BABC-D011895AF725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F2452-E7F8-0349-945C-B7B7DD1A696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53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47750" y="274638"/>
            <a:ext cx="9372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047750" y="1447800"/>
            <a:ext cx="9372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714750" y="6305550"/>
            <a:ext cx="1235075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6AADD"/>
                </a:solidFill>
              </a:defRPr>
            </a:lvl1pPr>
          </a:lstStyle>
          <a:p>
            <a:fld id="{CC494F32-86C7-6C4C-9E81-74C4A1313270}" type="datetime1">
              <a:rPr lang="en-US" altLang="en-US" smtClean="0"/>
              <a:pPr/>
              <a:t>1/7/2016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949825" y="6305550"/>
            <a:ext cx="4090988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6AADD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9043988" y="6305550"/>
            <a:ext cx="5715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6AADD"/>
                </a:solidFill>
              </a:defRPr>
            </a:lvl1pPr>
          </a:lstStyle>
          <a:p>
            <a:fld id="{ABE8D3AA-E45A-1045-9CDB-0A65ED2786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66" r:id="rId1"/>
    <p:sldLayoutId id="2147485867" r:id="rId2"/>
    <p:sldLayoutId id="2147485868" r:id="rId3"/>
    <p:sldLayoutId id="2147485869" r:id="rId4"/>
    <p:sldLayoutId id="2147485870" r:id="rId5"/>
    <p:sldLayoutId id="2147485871" r:id="rId6"/>
    <p:sldLayoutId id="2147485872" r:id="rId7"/>
    <p:sldLayoutId id="2147485873" r:id="rId8"/>
    <p:sldLayoutId id="2147485874" r:id="rId9"/>
    <p:sldLayoutId id="2147485875" r:id="rId10"/>
    <p:sldLayoutId id="2147485876" r:id="rId11"/>
    <p:sldLayoutId id="2147485877" r:id="rId12"/>
    <p:sldLayoutId id="2147485878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 kern="1200">
          <a:solidFill>
            <a:srgbClr val="5B1A00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Arial"/>
          <a:ea typeface="ＭＳ Ｐゴシック" pitchFamily="-65" charset="-128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B1A00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32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charset="0"/>
        <a:buChar char="◦"/>
        <a:defRPr sz="28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charset="0"/>
        <a:buChar char=""/>
        <a:defRPr sz="24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508709"/>
        </a:buClr>
        <a:buFont typeface="Wingdings 2" charset="0"/>
        <a:buChar char=""/>
        <a:defRPr sz="20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BF5E00"/>
        </a:buClr>
        <a:buFont typeface="Wingdings 2" charset="0"/>
        <a:buChar char=""/>
        <a:defRPr sz="2000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emf"/><Relationship Id="rId5" Type="http://schemas.openxmlformats.org/officeDocument/2006/relationships/image" Target="../media/image11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22313" y="2046289"/>
            <a:ext cx="10086579" cy="3946525"/>
          </a:xfrm>
        </p:spPr>
        <p:txBody>
          <a:bodyPr lIns="90483" tIns="44448" rIns="90483" bIns="44448"/>
          <a:lstStyle/>
          <a:p>
            <a:pPr marL="1598613" indent="-1598613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altLang="en-US" sz="2800" u="sng" smtClean="0"/>
              <a:t>S1314</a:t>
            </a:r>
            <a:r>
              <a:rPr lang="en-US" altLang="en-US" sz="2800" smtClean="0"/>
              <a:t>, A Randomized Phase II Study of Co-Expression Extrapolation (COXEN) with Neoadjuvant Chemotherapy for Localized, Muscle-Invasive Bladder Cancer</a:t>
            </a:r>
          </a:p>
          <a:p>
            <a:pPr marL="1598613" indent="-1598613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altLang="en-US" sz="2800" smtClean="0"/>
          </a:p>
          <a:p>
            <a:pPr marL="1598613" indent="-1598613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altLang="en-US" sz="3600" b="1" smtClean="0"/>
              <a:t>Information for participating Sites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47751" y="457200"/>
            <a:ext cx="9372204" cy="1143000"/>
          </a:xfrm>
          <a:prstGeom prst="rect">
            <a:avLst/>
          </a:prstGeom>
        </p:spPr>
        <p:txBody>
          <a:bodyPr lIns="91435" tIns="45718" rIns="91435" bIns="45718" anchor="ctr">
            <a:normAutofit/>
          </a:bodyPr>
          <a:lstStyle>
            <a:lvl1pPr eaLnBrk="0" hangingPunct="0"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2700" b="0" smtClean="0">
                <a:solidFill>
                  <a:srgbClr val="5B1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SWOG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2700" b="0" smtClean="0">
                <a:solidFill>
                  <a:srgbClr val="5B1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Genitourinary Cancer Committee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2700" b="0" smtClean="0">
                <a:solidFill>
                  <a:srgbClr val="5B1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Local Bladder - Active</a:t>
            </a:r>
          </a:p>
        </p:txBody>
      </p:sp>
    </p:spTree>
    <p:extLst>
      <p:ext uri="{BB962C8B-B14F-4D97-AF65-F5344CB8AC3E}">
        <p14:creationId xmlns:p14="http://schemas.microsoft.com/office/powerpoint/2010/main" val="2506295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Eligibility S1314 - Highlights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0515600" cy="4800600"/>
          </a:xfrm>
        </p:spPr>
        <p:txBody>
          <a:bodyPr/>
          <a:lstStyle/>
          <a:p>
            <a:r>
              <a:rPr lang="en-US" altLang="en-US" dirty="0" smtClean="0"/>
              <a:t>TURBT/Registration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Tissue (now slides, not block)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Urine 50 ml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Whole blood X 2</a:t>
            </a:r>
          </a:p>
          <a:p>
            <a:r>
              <a:rPr lang="en-US" altLang="en-US" dirty="0" smtClean="0"/>
              <a:t>Cystectomy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Additional tissue samples if residual tumor </a:t>
            </a:r>
          </a:p>
        </p:txBody>
      </p:sp>
    </p:spTree>
    <p:extLst>
      <p:ext uri="{BB962C8B-B14F-4D97-AF65-F5344CB8AC3E}">
        <p14:creationId xmlns:p14="http://schemas.microsoft.com/office/powerpoint/2010/main" val="326928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37344" y="279401"/>
            <a:ext cx="2593579" cy="75405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eaLnBrk="1" hangingPunct="1">
              <a:defRPr sz="4300">
                <a:solidFill>
                  <a:srgbClr val="5B1A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/>
                <a:ea typeface="ＭＳ Ｐゴシック" pitchFamily="-65" charset="-128"/>
                <a:cs typeface="Arial"/>
              </a:defRPr>
            </a:lvl1pPr>
            <a:lvl2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2pPr>
            <a:lvl3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3pPr>
            <a:lvl4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4pPr>
            <a:lvl5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9pPr>
          </a:lstStyle>
          <a:p>
            <a:r>
              <a:rPr lang="en-US" altLang="en-US" dirty="0"/>
              <a:t>S1314</a:t>
            </a:r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817563" y="4811714"/>
            <a:ext cx="278407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000" dirty="0">
                <a:solidFill>
                  <a:schemeClr val="tx1"/>
                </a:solidFill>
              </a:rPr>
              <a:t>*  Mandatory submission of viable cancer tissue and other specimens for gene expression profiling and COXEN score analysis</a:t>
            </a:r>
          </a:p>
          <a:p>
            <a:r>
              <a:rPr lang="en-US" altLang="en-US" sz="1000" dirty="0">
                <a:solidFill>
                  <a:schemeClr val="tx1"/>
                </a:solidFill>
              </a:rPr>
              <a:t>** Collect and submit residual tumor (if applicable).  Enrollment in S1011 should also be considered</a:t>
            </a:r>
          </a:p>
        </p:txBody>
      </p:sp>
      <p:pic>
        <p:nvPicPr>
          <p:cNvPr id="18436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5" t="4537" r="2044" b="1866"/>
          <a:stretch/>
        </p:blipFill>
        <p:spPr bwMode="auto">
          <a:xfrm>
            <a:off x="4267200" y="152400"/>
            <a:ext cx="6035040" cy="649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35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05156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dirty="0" smtClean="0"/>
              <a:t>184 patients will be randomized to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Gemcitabine-Cisplatin (GC) (21 day cycle) X 4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Dose Dense MVAC (14 day cycle) X 4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All patients in the DD-MVAC arm are required to receive filgrastim or pegfilgrastim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Patients in the GC are given filgrastim or pegfilgrastim at the provider discretion 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Patients will be stratified by Clinical Stage (T2 versus T3 or T4a) and Performance Status of 0 versus 1.</a:t>
            </a:r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3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Arm 1 - GC</a:t>
            </a:r>
          </a:p>
        </p:txBody>
      </p:sp>
      <p:pic>
        <p:nvPicPr>
          <p:cNvPr id="2048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391745"/>
            <a:ext cx="10881360" cy="470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57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107282" y="96838"/>
            <a:ext cx="9372204" cy="874712"/>
          </a:xfrm>
        </p:spPr>
        <p:txBody>
          <a:bodyPr/>
          <a:lstStyle/>
          <a:p>
            <a:r>
              <a:rPr lang="en-US" altLang="en-US" smtClean="0"/>
              <a:t>Arm 2 – DD-MVAC</a:t>
            </a:r>
          </a:p>
        </p:txBody>
      </p:sp>
      <p:pic>
        <p:nvPicPr>
          <p:cNvPr id="2150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547" y="921183"/>
            <a:ext cx="6610906" cy="5708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9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Criteria for removal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039"/>
            <a:ext cx="10515600" cy="499268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/>
              <a:t>Criteria for Removal from Protocol Treatment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dirty="0" smtClean="0"/>
              <a:t>Completion of cystectomy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dirty="0" smtClean="0"/>
              <a:t>Unacceptable toxicity.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dirty="0" smtClean="0"/>
              <a:t>Inability to complete protocol chemotherapy due to the following reasons:</a:t>
            </a:r>
            <a:endParaRPr lang="en-US" dirty="0"/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A continuous treatment delay for any reason &gt; 3 weeks at any time after starting chemotherapy, a cumulative delay in chemotherapy of 4 weeks total, or if </a:t>
            </a:r>
            <a:r>
              <a:rPr lang="en-US" dirty="0" err="1" smtClean="0"/>
              <a:t>CrCl</a:t>
            </a:r>
            <a:r>
              <a:rPr lang="en-US" dirty="0" smtClean="0"/>
              <a:t> is &lt; 50mL/min for one week despite best supportive care and holding the chemotherapy. 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More than one dose level reduction for cisplatin or more than two dose level reductions for any of the other chemotherapy agents.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Less than 3 cycles of cisplatin-containing chemotherapy due to toxicity or maximum dose reduction reached.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dirty="0" smtClean="0"/>
              <a:t>The patient may withdraw from the study at any time for any reason.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dirty="0" smtClean="0"/>
              <a:t>Patient is no longer a candidate for cystectomy in the opinion of the physician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69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Statistical considerations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0515600" cy="497681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/>
              <a:t>From the S8710 neoadjuvant study, pT0 rate was 31% in those receiving surgery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Data from the 184 (92/arm) patients will be used to evaluate the association of each GEM with pT0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When applying COXEN to DDMVAC-treated patients in the bladder cancer setting, the COXEN GEM has previously yielded a sensitivity and specificity of 83% and 64%, respectively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Secondary survival analysis: We assume median survival (both arms) for those with an unfavorable score will be 40 months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/>
              <a:t>W</a:t>
            </a:r>
            <a:r>
              <a:rPr lang="en-US" dirty="0" smtClean="0"/>
              <a:t>e expect half the patients will have a favorable GEM score.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With an additional 3 years of follow-up beyond accrual, and a two-sided alpha=0.05 then we will have 83% power to detect a  hazard ratio of 1.90 between those with an unfavorable GEM score relative to the favorable group.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1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Under Revision #1</a:t>
            </a:r>
            <a:br>
              <a:rPr lang="en-US" altLang="en-US" smtClean="0"/>
            </a:br>
            <a:r>
              <a:rPr lang="en-US" altLang="en-US" smtClean="0"/>
              <a:t>Released June 15, 2015</a:t>
            </a: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990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3" b="3375"/>
          <a:stretch>
            <a:fillRect/>
          </a:stretch>
        </p:blipFill>
        <p:spPr bwMode="auto">
          <a:xfrm>
            <a:off x="2455164" y="134944"/>
            <a:ext cx="6519672" cy="599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36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Neoadjuvant chemotherapy in bladder cancer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29829" y="4965701"/>
            <a:ext cx="10523140" cy="149701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Despite this, current use of neoadjuvant chemotherapy in bladder cancer is low 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One concern is losing the therapeutic window of curability by giving chemotherapy in insensitive patient, needlessly delaying surgery 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Personalized determination of patient’s likelihood of responding to specific chemotherapy regimens has the potential to improve the use of this therapy</a:t>
            </a:r>
            <a:endParaRPr lang="en-US" sz="2000" dirty="0"/>
          </a:p>
        </p:txBody>
      </p:sp>
      <p:pic>
        <p:nvPicPr>
          <p:cNvPr id="9220" name="Picture 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482" y="1447800"/>
            <a:ext cx="5287518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285750" y="2084388"/>
            <a:ext cx="5429250" cy="156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lvl="1">
              <a:defRPr/>
            </a:pPr>
            <a:r>
              <a:rPr lang="en-US" sz="2400" b="0" dirty="0">
                <a:solidFill>
                  <a:schemeClr val="tx1"/>
                </a:solidFill>
              </a:rPr>
              <a:t>SWOG 8710: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</a:rPr>
              <a:t>Rate of pT0 was 38% with chemo and 15% without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b="0" dirty="0">
                <a:solidFill>
                  <a:schemeClr val="tx1"/>
                </a:solidFill>
              </a:rPr>
              <a:t>8 year survival with pT0 ~75% vs. </a:t>
            </a:r>
            <a:r>
              <a:rPr lang="en-US" b="0" dirty="0">
                <a:solidFill>
                  <a:schemeClr val="tx1"/>
                </a:solidFill>
              </a:rPr>
              <a:t>~30% if &gt; </a:t>
            </a:r>
            <a:r>
              <a:rPr lang="en-US" b="0" dirty="0" smtClean="0">
                <a:solidFill>
                  <a:schemeClr val="tx1"/>
                </a:solidFill>
              </a:rPr>
              <a:t>pT0</a:t>
            </a:r>
            <a:endParaRPr lang="en-US" kern="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8544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619250" y="304801"/>
            <a:ext cx="8191500" cy="790575"/>
          </a:xfrm>
        </p:spPr>
        <p:txBody>
          <a:bodyPr/>
          <a:lstStyle/>
          <a:p>
            <a:r>
              <a:rPr lang="en-US" altLang="en-US" dirty="0" smtClean="0"/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1295401"/>
            <a:ext cx="10582673" cy="501332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/>
              <a:t>COXEN is a Gene Expression Model (GEM) approach to predict individual patient’s likelihood of responding to a specific chemotherapy regimen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It has been applied to bladder, breast, ovarian, lung, etc. cancers successfully.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dirty="0" smtClean="0"/>
              <a:t>Largely been tested on prospectively gathered data, but COXEN analysis was retrospective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Feasibility of using COXEN on TURBT samples in Cooperative group setting has not been tested prospectively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S1314 will prospectively examine the application of COXEN in a non-directive </a:t>
            </a:r>
            <a:r>
              <a:rPr lang="en-US" dirty="0" smtClean="0"/>
              <a:t>manner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62413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orntoft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17"/>
          <a:stretch>
            <a:fillRect/>
          </a:stretch>
        </p:blipFill>
        <p:spPr bwMode="auto">
          <a:xfrm>
            <a:off x="7258845" y="1385888"/>
            <a:ext cx="3839766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6" descr="orntoft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4"/>
          <a:stretch>
            <a:fillRect/>
          </a:stretch>
        </p:blipFill>
        <p:spPr bwMode="auto">
          <a:xfrm>
            <a:off x="7304485" y="4129088"/>
            <a:ext cx="3839765" cy="211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960042" y="152399"/>
            <a:ext cx="9525000" cy="77975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2500" lnSpcReduction="20000"/>
          </a:bodyPr>
          <a:lstStyle>
            <a:lvl1pPr eaLnBrk="1" hangingPunct="1">
              <a:defRPr sz="4300">
                <a:solidFill>
                  <a:srgbClr val="5B1A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/>
                <a:ea typeface="ＭＳ Ｐゴシック" pitchFamily="-65" charset="-128"/>
                <a:cs typeface="Arial"/>
              </a:defRPr>
            </a:lvl1pPr>
            <a:lvl2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2pPr>
            <a:lvl3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3pPr>
            <a:lvl4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4pPr>
            <a:lvl5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9pPr>
          </a:lstStyle>
          <a:p>
            <a:r>
              <a:rPr lang="en-US" dirty="0"/>
              <a:t>COXEN prediction of treatment outcome in patients treated with GC or MVAC</a:t>
            </a:r>
          </a:p>
        </p:txBody>
      </p:sp>
      <p:sp>
        <p:nvSpPr>
          <p:cNvPr id="11269" name="Rectangle 27"/>
          <p:cNvSpPr>
            <a:spLocks noChangeArrowheads="1"/>
          </p:cNvSpPr>
          <p:nvPr/>
        </p:nvSpPr>
        <p:spPr bwMode="auto">
          <a:xfrm>
            <a:off x="10009188" y="5530851"/>
            <a:ext cx="885031" cy="23336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latinLnBrk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kumimoji="1" lang="en-US" altLang="ko-KR" sz="1000">
                <a:solidFill>
                  <a:schemeClr val="tx1"/>
                </a:solidFill>
                <a:ea typeface="Gulim" pitchFamily="34" charset="-127"/>
              </a:rPr>
              <a:t>p = 0.030</a:t>
            </a:r>
          </a:p>
        </p:txBody>
      </p:sp>
      <p:sp>
        <p:nvSpPr>
          <p:cNvPr id="11270" name="Rectangle 27"/>
          <p:cNvSpPr>
            <a:spLocks noChangeArrowheads="1"/>
          </p:cNvSpPr>
          <p:nvPr/>
        </p:nvSpPr>
        <p:spPr bwMode="auto">
          <a:xfrm>
            <a:off x="9892111" y="1516063"/>
            <a:ext cx="885031" cy="23336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latinLnBrk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kumimoji="1" lang="en-US" altLang="ko-KR" sz="1000">
                <a:solidFill>
                  <a:schemeClr val="tx1"/>
                </a:solidFill>
                <a:ea typeface="Gulim" pitchFamily="34" charset="-127"/>
              </a:rPr>
              <a:t>p = 0.039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350251" y="1069975"/>
            <a:ext cx="14670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kern="0" dirty="0">
                <a:latin typeface="Arial" panose="020B0604020202020204" pitchFamily="34" charset="0"/>
              </a:rPr>
              <a:t>MVAC (N=16)</a:t>
            </a:r>
            <a:endParaRPr lang="en-US" sz="1600" dirty="0">
              <a:latin typeface="Times" charset="0"/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570517" y="3811589"/>
            <a:ext cx="11833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kern="0" dirty="0">
                <a:latin typeface="Arial" panose="020B0604020202020204" pitchFamily="34" charset="0"/>
              </a:rPr>
              <a:t>GC (N=14)</a:t>
            </a:r>
            <a:endParaRPr lang="en-US" sz="1600" dirty="0">
              <a:latin typeface="Times" charset="0"/>
              <a:cs typeface="Arial" charset="0"/>
            </a:endParaRPr>
          </a:p>
        </p:txBody>
      </p:sp>
      <p:pic>
        <p:nvPicPr>
          <p:cNvPr id="11273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548" y="4376738"/>
            <a:ext cx="1146969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46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954" y="4432301"/>
            <a:ext cx="875109" cy="677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3490517" y="4057651"/>
            <a:ext cx="13292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kern="0" dirty="0" err="1">
                <a:solidFill>
                  <a:srgbClr val="002B59"/>
                </a:solidFill>
                <a:latin typeface="Arial" panose="020B0604020202020204" pitchFamily="34" charset="0"/>
              </a:rPr>
              <a:t>Als</a:t>
            </a:r>
            <a:r>
              <a:rPr lang="en-US" sz="1400" kern="0" dirty="0">
                <a:solidFill>
                  <a:srgbClr val="002B59"/>
                </a:solidFill>
                <a:latin typeface="Arial" panose="020B0604020202020204" pitchFamily="34" charset="0"/>
              </a:rPr>
              <a:t> (Denmark)</a:t>
            </a:r>
            <a:endParaRPr lang="en-US" sz="1400" dirty="0">
              <a:latin typeface="Times" charset="0"/>
              <a:cs typeface="Arial" charset="0"/>
            </a:endParaRPr>
          </a:p>
        </p:txBody>
      </p:sp>
      <p:sp>
        <p:nvSpPr>
          <p:cNvPr id="38" name="Cube 37"/>
          <p:cNvSpPr/>
          <p:nvPr/>
        </p:nvSpPr>
        <p:spPr bwMode="auto">
          <a:xfrm>
            <a:off x="986235" y="2767014"/>
            <a:ext cx="1682750" cy="701675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COXEN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277" name="Text Box 30"/>
          <p:cNvSpPr txBox="1">
            <a:spLocks noChangeArrowheads="1"/>
          </p:cNvSpPr>
          <p:nvPr/>
        </p:nvSpPr>
        <p:spPr bwMode="white">
          <a:xfrm>
            <a:off x="3113485" y="2973389"/>
            <a:ext cx="2516188" cy="276225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200"/>
              <a:t>Gene Expression Model</a:t>
            </a:r>
          </a:p>
        </p:txBody>
      </p:sp>
      <p:sp>
        <p:nvSpPr>
          <p:cNvPr id="11278" name="Text Box 30"/>
          <p:cNvSpPr txBox="1">
            <a:spLocks noChangeArrowheads="1"/>
          </p:cNvSpPr>
          <p:nvPr/>
        </p:nvSpPr>
        <p:spPr bwMode="white">
          <a:xfrm>
            <a:off x="3101580" y="3538539"/>
            <a:ext cx="2567781" cy="460375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200"/>
              <a:t>Evaluation of Model on Human Tumors</a:t>
            </a:r>
          </a:p>
        </p:txBody>
      </p:sp>
      <p:sp>
        <p:nvSpPr>
          <p:cNvPr id="11279" name="Down Arrow 25"/>
          <p:cNvSpPr>
            <a:spLocks noChangeArrowheads="1"/>
          </p:cNvSpPr>
          <p:nvPr/>
        </p:nvSpPr>
        <p:spPr bwMode="auto">
          <a:xfrm rot="16200000" flipH="1">
            <a:off x="2768600" y="2958307"/>
            <a:ext cx="304800" cy="277813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sp>
        <p:nvSpPr>
          <p:cNvPr id="11280" name="Down Arrow 25"/>
          <p:cNvSpPr>
            <a:spLocks noChangeArrowheads="1"/>
          </p:cNvSpPr>
          <p:nvPr/>
        </p:nvSpPr>
        <p:spPr bwMode="auto">
          <a:xfrm flipH="1">
            <a:off x="4262438" y="3278188"/>
            <a:ext cx="381000" cy="222250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pic>
        <p:nvPicPr>
          <p:cNvPr id="11281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048" y="1658938"/>
            <a:ext cx="1146969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46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54" y="1714500"/>
            <a:ext cx="875109" cy="679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889001" y="1304926"/>
            <a:ext cx="1423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kern="0" dirty="0" err="1">
                <a:solidFill>
                  <a:srgbClr val="002B59"/>
                </a:solidFill>
                <a:latin typeface="Arial" panose="020B0604020202020204" pitchFamily="34" charset="0"/>
              </a:rPr>
              <a:t>MSKCC</a:t>
            </a:r>
            <a:r>
              <a:rPr lang="en-US" sz="1400" kern="0" dirty="0">
                <a:solidFill>
                  <a:srgbClr val="002B59"/>
                </a:solidFill>
                <a:latin typeface="Arial" panose="020B0604020202020204" pitchFamily="34" charset="0"/>
              </a:rPr>
              <a:t> &amp; UVA</a:t>
            </a:r>
            <a:endParaRPr lang="en-US" sz="1400" dirty="0">
              <a:latin typeface="Times" charset="0"/>
              <a:cs typeface="Arial" charset="0"/>
            </a:endParaRPr>
          </a:p>
        </p:txBody>
      </p:sp>
      <p:sp>
        <p:nvSpPr>
          <p:cNvPr id="11284" name="Down Arrow 25"/>
          <p:cNvSpPr>
            <a:spLocks noChangeArrowheads="1"/>
          </p:cNvSpPr>
          <p:nvPr/>
        </p:nvSpPr>
        <p:spPr bwMode="auto">
          <a:xfrm flipH="1">
            <a:off x="1621235" y="2497138"/>
            <a:ext cx="381000" cy="220662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sp>
        <p:nvSpPr>
          <p:cNvPr id="11285" name="Text Box 35"/>
          <p:cNvSpPr txBox="1">
            <a:spLocks noChangeArrowheads="1"/>
          </p:cNvSpPr>
          <p:nvPr/>
        </p:nvSpPr>
        <p:spPr bwMode="white">
          <a:xfrm>
            <a:off x="801688" y="4708525"/>
            <a:ext cx="15875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NCI-60 Panel</a:t>
            </a:r>
          </a:p>
        </p:txBody>
      </p:sp>
      <p:sp>
        <p:nvSpPr>
          <p:cNvPr id="11286" name="Text Box 35"/>
          <p:cNvSpPr txBox="1">
            <a:spLocks noChangeArrowheads="1"/>
          </p:cNvSpPr>
          <p:nvPr/>
        </p:nvSpPr>
        <p:spPr bwMode="white">
          <a:xfrm>
            <a:off x="906184" y="4986339"/>
            <a:ext cx="129715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400" i="1">
                <a:solidFill>
                  <a:srgbClr val="FF0000"/>
                </a:solidFill>
              </a:rPr>
              <a:t>Cisplatin</a:t>
            </a:r>
          </a:p>
          <a:p>
            <a:pPr algn="ctr"/>
            <a:r>
              <a:rPr lang="en-US" altLang="en-US" sz="1400" i="1">
                <a:solidFill>
                  <a:srgbClr val="FF0000"/>
                </a:solidFill>
              </a:rPr>
              <a:t>Gemcitabine</a:t>
            </a:r>
          </a:p>
          <a:p>
            <a:pPr algn="ctr"/>
            <a:r>
              <a:rPr lang="en-US" altLang="en-US" sz="1400" i="1">
                <a:solidFill>
                  <a:srgbClr val="FF0000"/>
                </a:solidFill>
              </a:rPr>
              <a:t>Methotrexate</a:t>
            </a:r>
          </a:p>
          <a:p>
            <a:pPr algn="ctr"/>
            <a:r>
              <a:rPr lang="en-US" altLang="en-US" sz="1400" i="1">
                <a:solidFill>
                  <a:srgbClr val="FF0000"/>
                </a:solidFill>
              </a:rPr>
              <a:t>Doxorubicin</a:t>
            </a:r>
          </a:p>
          <a:p>
            <a:pPr algn="ctr"/>
            <a:r>
              <a:rPr lang="en-US" altLang="en-US" sz="1400" i="1">
                <a:solidFill>
                  <a:srgbClr val="FF0000"/>
                </a:solidFill>
              </a:rPr>
              <a:t>Vinblastine</a:t>
            </a:r>
          </a:p>
        </p:txBody>
      </p:sp>
      <p:pic>
        <p:nvPicPr>
          <p:cNvPr id="11287" name="Picture 43" descr="aa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23" r="83633"/>
          <a:stretch>
            <a:fillRect/>
          </a:stretch>
        </p:blipFill>
        <p:spPr bwMode="auto">
          <a:xfrm>
            <a:off x="716361" y="3814763"/>
            <a:ext cx="962421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3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031" y="3943350"/>
            <a:ext cx="777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289" name="Straight Connector 50"/>
          <p:cNvCxnSpPr>
            <a:cxnSpLocks noChangeShapeType="1"/>
          </p:cNvCxnSpPr>
          <p:nvPr/>
        </p:nvCxnSpPr>
        <p:spPr bwMode="auto">
          <a:xfrm>
            <a:off x="767955" y="4710114"/>
            <a:ext cx="1676796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90" name="Down Arrow 25"/>
          <p:cNvSpPr>
            <a:spLocks noChangeArrowheads="1"/>
          </p:cNvSpPr>
          <p:nvPr/>
        </p:nvSpPr>
        <p:spPr bwMode="auto">
          <a:xfrm flipH="1" flipV="1">
            <a:off x="1589485" y="3540126"/>
            <a:ext cx="381000" cy="220663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cxnSp>
        <p:nvCxnSpPr>
          <p:cNvPr id="11291" name="Straight Connector 52"/>
          <p:cNvCxnSpPr>
            <a:cxnSpLocks noChangeShapeType="1"/>
          </p:cNvCxnSpPr>
          <p:nvPr/>
        </p:nvCxnSpPr>
        <p:spPr bwMode="auto">
          <a:xfrm>
            <a:off x="885031" y="1573214"/>
            <a:ext cx="167679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Right Arrow 53"/>
          <p:cNvSpPr/>
          <p:nvPr/>
        </p:nvSpPr>
        <p:spPr bwMode="auto">
          <a:xfrm rot="19833866">
            <a:off x="5849937" y="3024189"/>
            <a:ext cx="1406923" cy="534987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55" name="Right Arrow 54"/>
          <p:cNvSpPr/>
          <p:nvPr/>
        </p:nvSpPr>
        <p:spPr bwMode="auto">
          <a:xfrm rot="1766134" flipV="1">
            <a:off x="5818188" y="3968750"/>
            <a:ext cx="1371204" cy="53498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1294" name="Rectangle 55"/>
          <p:cNvSpPr>
            <a:spLocks noChangeArrowheads="1"/>
          </p:cNvSpPr>
          <p:nvPr/>
        </p:nvSpPr>
        <p:spPr bwMode="auto">
          <a:xfrm>
            <a:off x="9100344" y="2716213"/>
            <a:ext cx="1736329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95" name="Rectangle 56"/>
          <p:cNvSpPr>
            <a:spLocks noChangeArrowheads="1"/>
          </p:cNvSpPr>
          <p:nvPr/>
        </p:nvSpPr>
        <p:spPr bwMode="auto">
          <a:xfrm>
            <a:off x="8784829" y="5006976"/>
            <a:ext cx="1738313" cy="379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96" name="TextBox 32"/>
          <p:cNvSpPr txBox="1">
            <a:spLocks noChangeArrowheads="1"/>
          </p:cNvSpPr>
          <p:nvPr/>
        </p:nvSpPr>
        <p:spPr bwMode="auto">
          <a:xfrm rot="-5400000">
            <a:off x="6414034" y="2135903"/>
            <a:ext cx="1457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SzPct val="150000"/>
            </a:pPr>
            <a:r>
              <a:rPr lang="en-US" altLang="en-US" sz="1000">
                <a:solidFill>
                  <a:schemeClr val="tx1"/>
                </a:solidFill>
              </a:rPr>
              <a:t>Proportion Surviving</a:t>
            </a:r>
          </a:p>
        </p:txBody>
      </p:sp>
      <p:sp>
        <p:nvSpPr>
          <p:cNvPr id="11297" name="TextBox 33"/>
          <p:cNvSpPr txBox="1">
            <a:spLocks noChangeArrowheads="1"/>
          </p:cNvSpPr>
          <p:nvPr/>
        </p:nvSpPr>
        <p:spPr bwMode="auto">
          <a:xfrm rot="-5400000">
            <a:off x="6493409" y="4917203"/>
            <a:ext cx="1457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SzPct val="150000"/>
            </a:pPr>
            <a:r>
              <a:rPr lang="en-US" altLang="en-US" sz="1000">
                <a:solidFill>
                  <a:schemeClr val="tx1"/>
                </a:solidFill>
              </a:rPr>
              <a:t>Proportion Surviving</a:t>
            </a:r>
          </a:p>
        </p:txBody>
      </p:sp>
      <p:sp>
        <p:nvSpPr>
          <p:cNvPr id="11298" name="Rectangle 33"/>
          <p:cNvSpPr>
            <a:spLocks noChangeArrowheads="1"/>
          </p:cNvSpPr>
          <p:nvPr/>
        </p:nvSpPr>
        <p:spPr bwMode="auto">
          <a:xfrm>
            <a:off x="2901156" y="5205413"/>
            <a:ext cx="4087813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200" u="sng">
                <a:solidFill>
                  <a:schemeClr val="tx1"/>
                </a:solidFill>
              </a:rPr>
              <a:t>Ref:</a:t>
            </a:r>
            <a:r>
              <a:rPr lang="en-US" altLang="en-US" sz="1200">
                <a:solidFill>
                  <a:schemeClr val="tx1"/>
                </a:solidFill>
              </a:rPr>
              <a:t> </a:t>
            </a:r>
            <a:r>
              <a:rPr lang="en-US" altLang="en-US" sz="1200" i="1">
                <a:solidFill>
                  <a:schemeClr val="tx1"/>
                </a:solidFill>
              </a:rPr>
              <a:t>Clin Can Res 2007;4407 13(15):4407</a:t>
            </a:r>
            <a:endParaRPr lang="en-US" altLang="en-US" sz="1200">
              <a:solidFill>
                <a:schemeClr val="tx1"/>
              </a:solidFill>
            </a:endParaRPr>
          </a:p>
          <a:p>
            <a:r>
              <a:rPr lang="en-US" altLang="en-US" sz="1200" u="sng">
                <a:solidFill>
                  <a:schemeClr val="tx1"/>
                </a:solidFill>
              </a:rPr>
              <a:t>Tx:</a:t>
            </a:r>
            <a:r>
              <a:rPr lang="en-US" altLang="en-US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rgbClr val="FF0000"/>
                </a:solidFill>
              </a:rPr>
              <a:t>MVAC</a:t>
            </a:r>
            <a:r>
              <a:rPr lang="en-US" altLang="en-US" sz="1200">
                <a:solidFill>
                  <a:schemeClr val="tx1"/>
                </a:solidFill>
              </a:rPr>
              <a:t> (N=16) or </a:t>
            </a:r>
            <a:r>
              <a:rPr lang="en-US" altLang="en-US" sz="1200">
                <a:solidFill>
                  <a:srgbClr val="FF0000"/>
                </a:solidFill>
              </a:rPr>
              <a:t>GC</a:t>
            </a:r>
            <a:r>
              <a:rPr lang="en-US" altLang="en-US" sz="1200">
                <a:solidFill>
                  <a:schemeClr val="tx1"/>
                </a:solidFill>
              </a:rPr>
              <a:t> (N=14)</a:t>
            </a:r>
          </a:p>
          <a:p>
            <a:r>
              <a:rPr lang="en-US" altLang="en-US" sz="1200" u="sng">
                <a:solidFill>
                  <a:schemeClr val="tx1"/>
                </a:solidFill>
              </a:rPr>
              <a:t>Pts:</a:t>
            </a:r>
            <a:r>
              <a:rPr lang="en-US" altLang="en-US" sz="1200">
                <a:solidFill>
                  <a:schemeClr val="tx1"/>
                </a:solidFill>
              </a:rPr>
              <a:t> Advanced patients, no other therapy</a:t>
            </a:r>
          </a:p>
          <a:p>
            <a:r>
              <a:rPr lang="en-US" altLang="en-US" sz="1200" u="sng">
                <a:solidFill>
                  <a:schemeClr val="tx1"/>
                </a:solidFill>
              </a:rPr>
              <a:t>Outcome:</a:t>
            </a:r>
            <a:r>
              <a:rPr lang="en-US" altLang="en-US" sz="1200">
                <a:solidFill>
                  <a:schemeClr val="tx1"/>
                </a:solidFill>
              </a:rPr>
              <a:t> Overall survival</a:t>
            </a:r>
          </a:p>
        </p:txBody>
      </p:sp>
    </p:spTree>
    <p:extLst>
      <p:ext uri="{BB962C8B-B14F-4D97-AF65-F5344CB8AC3E}">
        <p14:creationId xmlns:p14="http://schemas.microsoft.com/office/powerpoint/2010/main" val="3816386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952500" y="152400"/>
            <a:ext cx="9525000" cy="76199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2500" lnSpcReduction="20000"/>
          </a:bodyPr>
          <a:lstStyle>
            <a:defPPr>
              <a:defRPr lang="en-US"/>
            </a:defPPr>
            <a:lvl1pPr eaLnBrk="1" hangingPunct="1">
              <a:defRPr sz="4300">
                <a:solidFill>
                  <a:srgbClr val="5B1A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/>
                <a:ea typeface="ＭＳ Ｐゴシック" pitchFamily="-65" charset="-128"/>
                <a:cs typeface="Arial"/>
              </a:defRPr>
            </a:lvl1pPr>
            <a:lvl2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2pPr>
            <a:lvl3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3pPr>
            <a:lvl4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4pPr>
            <a:lvl5pPr eaLnBrk="1" hangingPunct="1"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  <a:cs typeface="Arial" pitchFamily="-65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B1A00"/>
                </a:solidFill>
                <a:latin typeface="Arial" pitchFamily="-65" charset="0"/>
                <a:ea typeface="ＭＳ Ｐゴシック" pitchFamily="-65" charset="-128"/>
              </a:defRPr>
            </a:lvl9pPr>
          </a:lstStyle>
          <a:p>
            <a:r>
              <a:rPr lang="en-US" dirty="0"/>
              <a:t>COXEN prediction of treatment outcome in patients treated with neoadjuvant MVAC</a:t>
            </a:r>
          </a:p>
        </p:txBody>
      </p:sp>
      <p:grpSp>
        <p:nvGrpSpPr>
          <p:cNvPr id="13315" name="Group 33"/>
          <p:cNvGrpSpPr>
            <a:grpSpLocks/>
          </p:cNvGrpSpPr>
          <p:nvPr/>
        </p:nvGrpSpPr>
        <p:grpSpPr bwMode="auto">
          <a:xfrm>
            <a:off x="1516062" y="4883149"/>
            <a:ext cx="2087563" cy="730250"/>
            <a:chOff x="419792" y="5433337"/>
            <a:chExt cx="1669644" cy="768350"/>
          </a:xfrm>
        </p:grpSpPr>
        <p:pic>
          <p:nvPicPr>
            <p:cNvPr id="13344" name="Picture 3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861" y="5433337"/>
              <a:ext cx="917575" cy="76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5" name="Picture 46"/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92" y="5488528"/>
              <a:ext cx="699884" cy="6788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1631156" y="4564063"/>
            <a:ext cx="13869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1400" kern="0" dirty="0">
                <a:solidFill>
                  <a:srgbClr val="002B59"/>
                </a:solidFill>
                <a:latin typeface="Arial" panose="020B0604020202020204" pitchFamily="34" charset="0"/>
              </a:rPr>
              <a:t>Takata (Japan)</a:t>
            </a:r>
            <a:endParaRPr lang="en-US" sz="1400" dirty="0">
              <a:latin typeface="Times" charset="0"/>
              <a:cs typeface="Arial" charset="0"/>
            </a:endParaRPr>
          </a:p>
        </p:txBody>
      </p:sp>
      <p:sp>
        <p:nvSpPr>
          <p:cNvPr id="13" name="Cube 12"/>
          <p:cNvSpPr/>
          <p:nvPr/>
        </p:nvSpPr>
        <p:spPr bwMode="auto">
          <a:xfrm>
            <a:off x="1718469" y="2398713"/>
            <a:ext cx="1682750" cy="701675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COXEN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3318" name="Text Box 30"/>
          <p:cNvSpPr txBox="1">
            <a:spLocks noChangeArrowheads="1"/>
          </p:cNvSpPr>
          <p:nvPr/>
        </p:nvSpPr>
        <p:spPr bwMode="white">
          <a:xfrm>
            <a:off x="1301750" y="3479800"/>
            <a:ext cx="2516188" cy="27781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200"/>
              <a:t>Gene Expression Model</a:t>
            </a:r>
          </a:p>
        </p:txBody>
      </p:sp>
      <p:sp>
        <p:nvSpPr>
          <p:cNvPr id="13319" name="Text Box 30"/>
          <p:cNvSpPr txBox="1">
            <a:spLocks noChangeArrowheads="1"/>
          </p:cNvSpPr>
          <p:nvPr/>
        </p:nvSpPr>
        <p:spPr bwMode="white">
          <a:xfrm>
            <a:off x="1275955" y="4044950"/>
            <a:ext cx="2567781" cy="46196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200"/>
              <a:t>Evaluation of Model on Human Tumors</a:t>
            </a:r>
          </a:p>
        </p:txBody>
      </p:sp>
      <p:sp>
        <p:nvSpPr>
          <p:cNvPr id="13320" name="Down Arrow 25"/>
          <p:cNvSpPr>
            <a:spLocks noChangeArrowheads="1"/>
          </p:cNvSpPr>
          <p:nvPr/>
        </p:nvSpPr>
        <p:spPr bwMode="auto">
          <a:xfrm flipH="1">
            <a:off x="2369344" y="3784599"/>
            <a:ext cx="381000" cy="222250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pic>
        <p:nvPicPr>
          <p:cNvPr id="13321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1290637"/>
            <a:ext cx="1146969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6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94" y="1346199"/>
            <a:ext cx="875110" cy="677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567531" y="920750"/>
            <a:ext cx="1423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kern="0" dirty="0" err="1">
                <a:solidFill>
                  <a:schemeClr val="tx1"/>
                </a:solidFill>
                <a:latin typeface="Arial" panose="020B0604020202020204" pitchFamily="34" charset="0"/>
              </a:rPr>
              <a:t>MSKCC</a:t>
            </a: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</a:rPr>
              <a:t> &amp; UVA</a:t>
            </a:r>
            <a:endParaRPr lang="en-US" sz="1400" dirty="0">
              <a:solidFill>
                <a:schemeClr val="tx1"/>
              </a:solidFill>
              <a:latin typeface="Times" charset="0"/>
              <a:cs typeface="Arial" charset="0"/>
            </a:endParaRPr>
          </a:p>
        </p:txBody>
      </p:sp>
      <p:sp>
        <p:nvSpPr>
          <p:cNvPr id="13324" name="Down Arrow 25"/>
          <p:cNvSpPr>
            <a:spLocks noChangeArrowheads="1"/>
          </p:cNvSpPr>
          <p:nvPr/>
        </p:nvSpPr>
        <p:spPr bwMode="auto">
          <a:xfrm flipH="1">
            <a:off x="1849438" y="2127249"/>
            <a:ext cx="381000" cy="222250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sp>
        <p:nvSpPr>
          <p:cNvPr id="13325" name="Down Arrow 25"/>
          <p:cNvSpPr>
            <a:spLocks noChangeArrowheads="1"/>
          </p:cNvSpPr>
          <p:nvPr/>
        </p:nvSpPr>
        <p:spPr bwMode="auto">
          <a:xfrm flipH="1">
            <a:off x="2369344" y="3187699"/>
            <a:ext cx="381000" cy="222250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pic>
        <p:nvPicPr>
          <p:cNvPr id="1332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981075"/>
            <a:ext cx="4593829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7" name="Rectangle 36"/>
          <p:cNvSpPr>
            <a:spLocks noChangeArrowheads="1"/>
          </p:cNvSpPr>
          <p:nvPr/>
        </p:nvSpPr>
        <p:spPr bwMode="auto">
          <a:xfrm>
            <a:off x="6703220" y="762000"/>
            <a:ext cx="4062016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400" u="sng">
                <a:solidFill>
                  <a:schemeClr val="tx1"/>
                </a:solidFill>
              </a:rPr>
              <a:t>Downstaging vs. COXEN Score</a:t>
            </a:r>
          </a:p>
        </p:txBody>
      </p:sp>
      <p:sp>
        <p:nvSpPr>
          <p:cNvPr id="13328" name="Rectangle 37"/>
          <p:cNvSpPr>
            <a:spLocks noChangeArrowheads="1"/>
          </p:cNvSpPr>
          <p:nvPr/>
        </p:nvSpPr>
        <p:spPr bwMode="auto">
          <a:xfrm>
            <a:off x="6203156" y="3213099"/>
            <a:ext cx="485179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000" i="1">
                <a:solidFill>
                  <a:schemeClr val="tx1"/>
                </a:solidFill>
              </a:rPr>
              <a:t>Downstaging defined as</a:t>
            </a:r>
            <a:r>
              <a:rPr lang="en-US" altLang="en-US" sz="1000">
                <a:solidFill>
                  <a:schemeClr val="tx1"/>
                </a:solidFill>
              </a:rPr>
              <a:t> ≤pT1 or ≤T1 after two courses of MVAC</a:t>
            </a:r>
          </a:p>
        </p:txBody>
      </p:sp>
      <p:sp>
        <p:nvSpPr>
          <p:cNvPr id="13329" name="Rectangle 38"/>
          <p:cNvSpPr>
            <a:spLocks noChangeArrowheads="1"/>
          </p:cNvSpPr>
          <p:nvPr/>
        </p:nvSpPr>
        <p:spPr bwMode="auto">
          <a:xfrm>
            <a:off x="8939610" y="2863850"/>
            <a:ext cx="946093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000">
                <a:solidFill>
                  <a:schemeClr val="tx1"/>
                </a:solidFill>
              </a:rPr>
              <a:t>Downstaged</a:t>
            </a:r>
          </a:p>
        </p:txBody>
      </p:sp>
      <p:sp>
        <p:nvSpPr>
          <p:cNvPr id="13330" name="Rectangle 39"/>
          <p:cNvSpPr>
            <a:spLocks noChangeArrowheads="1"/>
          </p:cNvSpPr>
          <p:nvPr/>
        </p:nvSpPr>
        <p:spPr bwMode="auto">
          <a:xfrm>
            <a:off x="6758782" y="2863850"/>
            <a:ext cx="1095172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000">
                <a:solidFill>
                  <a:schemeClr val="tx1"/>
                </a:solidFill>
              </a:rPr>
              <a:t>NO Downstage</a:t>
            </a:r>
          </a:p>
        </p:txBody>
      </p:sp>
      <p:sp>
        <p:nvSpPr>
          <p:cNvPr id="13331" name="Rectangle 40"/>
          <p:cNvSpPr>
            <a:spLocks noChangeArrowheads="1"/>
          </p:cNvSpPr>
          <p:nvPr/>
        </p:nvSpPr>
        <p:spPr bwMode="auto">
          <a:xfrm rot="-5400000">
            <a:off x="5038726" y="1787624"/>
            <a:ext cx="17653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COXEN Score</a:t>
            </a:r>
          </a:p>
        </p:txBody>
      </p:sp>
      <p:sp>
        <p:nvSpPr>
          <p:cNvPr id="50" name="Bent Arrow 49"/>
          <p:cNvSpPr/>
          <p:nvPr/>
        </p:nvSpPr>
        <p:spPr bwMode="auto">
          <a:xfrm>
            <a:off x="4585892" y="3233737"/>
            <a:ext cx="1057671" cy="1955800"/>
          </a:xfrm>
          <a:prstGeom prst="ben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966767" y="5189537"/>
            <a:ext cx="875109" cy="23336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3334" name="Text Box 35"/>
          <p:cNvSpPr txBox="1">
            <a:spLocks noChangeArrowheads="1"/>
          </p:cNvSpPr>
          <p:nvPr/>
        </p:nvSpPr>
        <p:spPr bwMode="white">
          <a:xfrm>
            <a:off x="2940844" y="920750"/>
            <a:ext cx="1587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NCI-60 Panel</a:t>
            </a:r>
          </a:p>
        </p:txBody>
      </p:sp>
      <p:sp>
        <p:nvSpPr>
          <p:cNvPr id="13335" name="Text Box 35"/>
          <p:cNvSpPr txBox="1">
            <a:spLocks noChangeArrowheads="1"/>
          </p:cNvSpPr>
          <p:nvPr/>
        </p:nvSpPr>
        <p:spPr bwMode="white">
          <a:xfrm>
            <a:off x="3714750" y="2135187"/>
            <a:ext cx="1184673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900" i="1">
                <a:solidFill>
                  <a:srgbClr val="FF0000"/>
                </a:solidFill>
              </a:rPr>
              <a:t>Methotrexate</a:t>
            </a:r>
          </a:p>
          <a:p>
            <a:pPr algn="ctr"/>
            <a:r>
              <a:rPr lang="en-US" altLang="en-US" sz="900" i="1">
                <a:solidFill>
                  <a:srgbClr val="FF0000"/>
                </a:solidFill>
              </a:rPr>
              <a:t>Vinblastine</a:t>
            </a:r>
          </a:p>
          <a:p>
            <a:pPr algn="ctr"/>
            <a:r>
              <a:rPr lang="en-US" altLang="en-US" sz="900" i="1">
                <a:solidFill>
                  <a:srgbClr val="FF0000"/>
                </a:solidFill>
              </a:rPr>
              <a:t>Doxorubicin</a:t>
            </a:r>
          </a:p>
          <a:p>
            <a:pPr algn="ctr"/>
            <a:r>
              <a:rPr lang="en-US" altLang="en-US" sz="900" i="1">
                <a:solidFill>
                  <a:srgbClr val="FF0000"/>
                </a:solidFill>
              </a:rPr>
              <a:t>Cisplatin</a:t>
            </a:r>
          </a:p>
          <a:p>
            <a:pPr algn="ctr"/>
            <a:endParaRPr lang="en-US" altLang="en-US" sz="900" i="1">
              <a:solidFill>
                <a:srgbClr val="FF0000"/>
              </a:solidFill>
            </a:endParaRPr>
          </a:p>
        </p:txBody>
      </p:sp>
      <p:pic>
        <p:nvPicPr>
          <p:cNvPr id="13336" name="Picture 43" descr="aa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23" r="83633"/>
          <a:stretch>
            <a:fillRect/>
          </a:stretch>
        </p:blipFill>
        <p:spPr bwMode="auto">
          <a:xfrm>
            <a:off x="3804048" y="1343025"/>
            <a:ext cx="962421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337" name="Straight Connector 47"/>
          <p:cNvCxnSpPr>
            <a:cxnSpLocks noChangeShapeType="1"/>
          </p:cNvCxnSpPr>
          <p:nvPr/>
        </p:nvCxnSpPr>
        <p:spPr bwMode="auto">
          <a:xfrm>
            <a:off x="2907111" y="1216024"/>
            <a:ext cx="1676796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8" name="Down Arrow 25"/>
          <p:cNvSpPr>
            <a:spLocks noChangeArrowheads="1"/>
          </p:cNvSpPr>
          <p:nvPr/>
        </p:nvSpPr>
        <p:spPr bwMode="auto">
          <a:xfrm flipH="1">
            <a:off x="3046016" y="2112962"/>
            <a:ext cx="381000" cy="222250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17375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i="1"/>
          </a:p>
        </p:txBody>
      </p:sp>
      <p:pic>
        <p:nvPicPr>
          <p:cNvPr id="13339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1" y="1312862"/>
            <a:ext cx="1146969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340" name="Straight Connector 53"/>
          <p:cNvCxnSpPr>
            <a:cxnSpLocks noChangeShapeType="1"/>
          </p:cNvCxnSpPr>
          <p:nvPr/>
        </p:nvCxnSpPr>
        <p:spPr bwMode="auto">
          <a:xfrm>
            <a:off x="589361" y="1216024"/>
            <a:ext cx="1676796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3341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2"/>
          <a:stretch>
            <a:fillRect/>
          </a:stretch>
        </p:blipFill>
        <p:spPr bwMode="auto">
          <a:xfrm>
            <a:off x="6143626" y="3724275"/>
            <a:ext cx="4371579" cy="239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2" name="TextBox 37"/>
          <p:cNvSpPr txBox="1">
            <a:spLocks noChangeArrowheads="1"/>
          </p:cNvSpPr>
          <p:nvPr/>
        </p:nvSpPr>
        <p:spPr bwMode="auto">
          <a:xfrm rot="-5400000">
            <a:off x="5179084" y="4635113"/>
            <a:ext cx="171874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SzPct val="150000"/>
            </a:pPr>
            <a:r>
              <a:rPr lang="en-US" altLang="en-US" sz="1200">
                <a:solidFill>
                  <a:schemeClr val="tx1"/>
                </a:solidFill>
              </a:rPr>
              <a:t>Proportion Surviving</a:t>
            </a:r>
          </a:p>
        </p:txBody>
      </p:sp>
      <p:sp>
        <p:nvSpPr>
          <p:cNvPr id="13343" name="Rectangle 32"/>
          <p:cNvSpPr>
            <a:spLocks noChangeArrowheads="1"/>
          </p:cNvSpPr>
          <p:nvPr/>
        </p:nvSpPr>
        <p:spPr bwMode="auto">
          <a:xfrm>
            <a:off x="567531" y="5626099"/>
            <a:ext cx="3835798" cy="554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000" u="sng">
                <a:solidFill>
                  <a:schemeClr val="tx1"/>
                </a:solidFill>
              </a:rPr>
              <a:t>Ref:</a:t>
            </a:r>
            <a:r>
              <a:rPr lang="en-US" altLang="en-US" sz="1000">
                <a:solidFill>
                  <a:schemeClr val="tx1"/>
                </a:solidFill>
              </a:rPr>
              <a:t> Clin Can Res 2005;11(7): 2625</a:t>
            </a:r>
          </a:p>
          <a:p>
            <a:r>
              <a:rPr lang="en-US" altLang="en-US" sz="1000" u="sng">
                <a:solidFill>
                  <a:schemeClr val="tx1"/>
                </a:solidFill>
              </a:rPr>
              <a:t>Tx:</a:t>
            </a:r>
            <a:r>
              <a:rPr lang="en-US" altLang="en-US" sz="1000">
                <a:solidFill>
                  <a:schemeClr val="tx1"/>
                </a:solidFill>
              </a:rPr>
              <a:t> Neoadjuvant MVAC (N=45) + surgery or XRT</a:t>
            </a:r>
          </a:p>
          <a:p>
            <a:r>
              <a:rPr lang="en-US" altLang="en-US" sz="1000" u="sng">
                <a:solidFill>
                  <a:schemeClr val="tx1"/>
                </a:solidFill>
              </a:rPr>
              <a:t>Outcome:</a:t>
            </a:r>
            <a:r>
              <a:rPr lang="en-US" altLang="en-US" sz="1000">
                <a:solidFill>
                  <a:schemeClr val="tx1"/>
                </a:solidFill>
              </a:rPr>
              <a:t> Downstaging, Overall survival</a:t>
            </a:r>
          </a:p>
        </p:txBody>
      </p:sp>
    </p:spTree>
    <p:extLst>
      <p:ext uri="{BB962C8B-B14F-4D97-AF65-F5344CB8AC3E}">
        <p14:creationId xmlns:p14="http://schemas.microsoft.com/office/powerpoint/2010/main" val="1478889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COXEN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0515600" cy="48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/>
              <a:t>To characterize the relationship of DDMVAC- and Gemcitabine-Cisplatin (GC)-specific COXEN scores by pT0 rate at cystectomy in patients treated with neoadjuvant chemotherapy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/>
              <a:t>A</a:t>
            </a:r>
            <a:r>
              <a:rPr lang="en-US" dirty="0" smtClean="0"/>
              <a:t>ssessing whether the treatment-specific COXEN score is prognostic of pT0 rate</a:t>
            </a:r>
          </a:p>
          <a:p>
            <a:pPr>
              <a:lnSpc>
                <a:spcPct val="120000"/>
              </a:lnSpc>
              <a:defRPr/>
            </a:pPr>
            <a:r>
              <a:rPr lang="en-US" dirty="0"/>
              <a:t>I</a:t>
            </a:r>
            <a:r>
              <a:rPr lang="en-US" dirty="0" smtClean="0"/>
              <a:t>n a preliminary fashion whether the COXEN score is a predictive factor distinguishing between these two chemotherapy regimens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To assess, in a hypothesis generating fashion, the ability of COXEN to select for an individual chemotherapy regimen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dirty="0" smtClean="0"/>
              <a:t>To assess the overall efficacy and toxicity of these two regimens in this </a:t>
            </a:r>
            <a:r>
              <a:rPr lang="en-US" dirty="0" smtClean="0"/>
              <a:t>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1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Eligibility S1314 -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0515600" cy="5130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dirty="0" smtClean="0"/>
              <a:t>Histologic urothelial carcinoma of the bladder (mixed histology is acceptable if component of urothelial carcinoma is present)  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cT2-T4a/N0/M0 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High risk factors (need at least one):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At least a </a:t>
            </a:r>
            <a:r>
              <a:rPr lang="en-US" dirty="0"/>
              <a:t>5</a:t>
            </a:r>
            <a:r>
              <a:rPr lang="en-US" dirty="0" smtClean="0"/>
              <a:t> mm mass on imaging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Presence of tumor-related hydronephrosis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TURBT and cystoscopy must be within 56 days of registration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/>
              <a:t>Must be eligible for cisplatin-based chemotherapy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no sig heart disease since need to give doxorubicin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Adequate organ function (defined)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 smtClean="0"/>
              <a:t>GFR </a:t>
            </a:r>
            <a:r>
              <a:rPr lang="en-US" dirty="0"/>
              <a:t>≥ 60 </a:t>
            </a:r>
            <a:r>
              <a:rPr lang="en-US" dirty="0" smtClean="0"/>
              <a:t>mL/min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3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-Template-SWOG_Updated-12-2015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PPT-Template-SWOG_Updated-12-2015</Template>
  <TotalTime>28</TotalTime>
  <Words>972</Words>
  <Application>Microsoft Office PowerPoint</Application>
  <PresentationFormat>Custom</PresentationFormat>
  <Paragraphs>115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PPT-Template-SWOG_Updated-12-2015</vt:lpstr>
      <vt:lpstr>PowerPoint Presentation</vt:lpstr>
      <vt:lpstr> Under Revision #1 Released June 15, 2015</vt:lpstr>
      <vt:lpstr>PowerPoint Presentation</vt:lpstr>
      <vt:lpstr>Neoadjuvant chemotherapy in bladder cancer </vt:lpstr>
      <vt:lpstr>Rationale</vt:lpstr>
      <vt:lpstr>PowerPoint Presentation</vt:lpstr>
      <vt:lpstr>PowerPoint Presentation</vt:lpstr>
      <vt:lpstr>COXEN Objectives</vt:lpstr>
      <vt:lpstr>Eligibility S1314 - Highlights</vt:lpstr>
      <vt:lpstr>Eligibility S1314 - Highlights</vt:lpstr>
      <vt:lpstr>PowerPoint Presentation</vt:lpstr>
      <vt:lpstr>Treatment</vt:lpstr>
      <vt:lpstr>Arm 1 - GC</vt:lpstr>
      <vt:lpstr>Arm 2 – DD-MVAC</vt:lpstr>
      <vt:lpstr>Criteria for removal</vt:lpstr>
      <vt:lpstr>Statistical considerations </vt:lpstr>
    </vt:vector>
  </TitlesOfParts>
  <Company>CRAB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kenm (Ken Matheus)</dc:creator>
  <cp:lastModifiedBy>kenm (Ken Matheus)</cp:lastModifiedBy>
  <cp:revision>4</cp:revision>
  <cp:lastPrinted>2012-01-27T21:03:13Z</cp:lastPrinted>
  <dcterms:created xsi:type="dcterms:W3CDTF">2016-01-07T18:53:52Z</dcterms:created>
  <dcterms:modified xsi:type="dcterms:W3CDTF">2016-01-07T19:22:47Z</dcterms:modified>
</cp:coreProperties>
</file>