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9"/>
  </p:notesMasterIdLst>
  <p:sldIdLst>
    <p:sldId id="256" r:id="rId2"/>
    <p:sldId id="258" r:id="rId3"/>
    <p:sldId id="259" r:id="rId4"/>
    <p:sldId id="260" r:id="rId5"/>
    <p:sldId id="261" r:id="rId6"/>
    <p:sldId id="262"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39076" autoAdjust="0"/>
  </p:normalViewPr>
  <p:slideViewPr>
    <p:cSldViewPr>
      <p:cViewPr>
        <p:scale>
          <a:sx n="46" d="100"/>
          <a:sy n="46" d="100"/>
        </p:scale>
        <p:origin x="-2868" y="-150"/>
      </p:cViewPr>
      <p:guideLst>
        <p:guide orient="horz" pos="2160"/>
        <p:guide pos="2880"/>
      </p:guideLst>
    </p:cSldViewPr>
  </p:slideViewPr>
  <p:notesTextViewPr>
    <p:cViewPr>
      <p:scale>
        <a:sx n="1" d="1"/>
        <a:sy n="1" d="1"/>
      </p:scale>
      <p:origin x="0" y="0"/>
    </p:cViewPr>
  </p:notesTextViewPr>
  <p:notesViewPr>
    <p:cSldViewPr>
      <p:cViewPr varScale="1">
        <p:scale>
          <a:sx n="53" d="100"/>
          <a:sy n="53" d="100"/>
        </p:scale>
        <p:origin x="-2070"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2F9B462-59EA-4AA5-883F-34D025175A5B}" type="datetimeFigureOut">
              <a:rPr lang="en-US" smtClean="0"/>
              <a:t>11/10/2014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F958AA-AF0A-4029-A835-88801DF1926E}" type="slidenum">
              <a:rPr lang="en-US" smtClean="0"/>
              <a:t>‹#›</a:t>
            </a:fld>
            <a:endParaRPr lang="en-US"/>
          </a:p>
        </p:txBody>
      </p:sp>
    </p:spTree>
    <p:extLst>
      <p:ext uri="{BB962C8B-B14F-4D97-AF65-F5344CB8AC3E}">
        <p14:creationId xmlns:p14="http://schemas.microsoft.com/office/powerpoint/2010/main" val="15587745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My</a:t>
            </a:r>
            <a:r>
              <a:rPr lang="en-US" baseline="0" dirty="0" smtClean="0"/>
              <a:t> goal is to provide you with additional details about the analysis so that you will understand some of the important features of the design.  </a:t>
            </a:r>
          </a:p>
          <a:p>
            <a:endParaRPr lang="en-US" baseline="0" dirty="0" smtClean="0"/>
          </a:p>
          <a:p>
            <a:r>
              <a:rPr lang="en-US" baseline="0" dirty="0" smtClean="0"/>
              <a:t>We have proposed a hybrid design, combining a small randomized trial with a parallel observational study.  The general concept is that all patients with malignant bowel obstruction that leads to a hospital admission but is not considered acute, can be treated either with surgery or medical therapy but that it is not known which provides the best outcome, when measured as days spent outside of the hospital over the subsequent 3 months. It is this </a:t>
            </a:r>
            <a:r>
              <a:rPr lang="en-US" baseline="0" dirty="0" err="1" smtClean="0"/>
              <a:t>equipose</a:t>
            </a:r>
            <a:r>
              <a:rPr lang="en-US" baseline="0" dirty="0" smtClean="0"/>
              <a:t>—our lack of data to support one approach over the other, that motivates this study and in fact, justifies randomization.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We didn’t propose a full-scale randomized trial for feasibility reasons. The data are very sparse to support the key design features of such a trial so it would be difficult to defend any full-scale design. In addition, we have limited experience, and in fact no experience in SWOG itself, in recruiting to such a trial, in this clearly vulnerable population.  </a:t>
            </a:r>
          </a:p>
          <a:p>
            <a:endParaRPr lang="en-US" baseline="0" dirty="0" smtClean="0"/>
          </a:p>
          <a:p>
            <a:r>
              <a:rPr lang="en-US" baseline="0" dirty="0" smtClean="0"/>
              <a:t>We didn’t propose an observational study because it was unclear that the results for this question would be interpretable, because of the multiple factors and potential sources of bias that can enter into this decision, some of which could be difficult to measure or control for.</a:t>
            </a:r>
          </a:p>
          <a:p>
            <a:endParaRPr lang="en-US" baseline="0" dirty="0" smtClean="0"/>
          </a:p>
          <a:p>
            <a:r>
              <a:rPr lang="en-US" baseline="0" dirty="0" smtClean="0"/>
              <a:t>So as SWOG’s entrée into this area, we have proposed a novel design where we have married what should be considered a pilot trial that involves randomizing 50 patients, with a larger observational study of 130 patients.  We believe this is a practical approach to developing an evidence base in this important area.  It is possible that the results may not be definitive, but if we are able to complete the study as designed, it will give the best information to date on this question.</a:t>
            </a:r>
          </a:p>
          <a:p>
            <a:endParaRPr lang="en-US" baseline="0" dirty="0" smtClean="0"/>
          </a:p>
          <a:p>
            <a:r>
              <a:rPr lang="en-US" baseline="0" dirty="0" smtClean="0"/>
              <a:t>If patients consent to randomized, they will be allocated in equal proportions to surgery or best medical care, with stratification for initial disease site.</a:t>
            </a:r>
          </a:p>
          <a:p>
            <a:endParaRPr lang="en-US" baseline="0" dirty="0" smtClean="0"/>
          </a:p>
          <a:p>
            <a:r>
              <a:rPr lang="en-US" baseline="0" dirty="0" smtClean="0"/>
              <a:t>For patients who are eligible and willing to participate but not be randomized, they and their health care providers will document their choice of initial treatment approach, again surgery or best medical care, at the time of consent, and this will be considered their treatment assignment for the purposes of analysis.</a:t>
            </a:r>
          </a:p>
        </p:txBody>
      </p:sp>
      <p:sp>
        <p:nvSpPr>
          <p:cNvPr id="4" name="Slide Number Placeholder 3"/>
          <p:cNvSpPr>
            <a:spLocks noGrp="1"/>
          </p:cNvSpPr>
          <p:nvPr>
            <p:ph type="sldNum" sz="quarter" idx="10"/>
          </p:nvPr>
        </p:nvSpPr>
        <p:spPr/>
        <p:txBody>
          <a:bodyPr/>
          <a:lstStyle/>
          <a:p>
            <a:fld id="{1DF958AA-AF0A-4029-A835-88801DF1926E}" type="slidenum">
              <a:rPr lang="en-US" smtClean="0"/>
              <a:t>2</a:t>
            </a:fld>
            <a:endParaRPr lang="en-US"/>
          </a:p>
        </p:txBody>
      </p:sp>
    </p:spTree>
    <p:extLst>
      <p:ext uri="{BB962C8B-B14F-4D97-AF65-F5344CB8AC3E}">
        <p14:creationId xmlns:p14="http://schemas.microsoft.com/office/powerpoint/2010/main" val="8663413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key elements of the analysis are shown here.</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Outcome</a:t>
            </a:r>
            <a:r>
              <a:rPr lang="en-US" baseline="0" dirty="0" smtClean="0"/>
              <a:t> is the number of “good” days over the 91 days from enrollment, where good is defined as not hospitalized.</a:t>
            </a:r>
            <a:endParaRPr lang="en-US" dirty="0" smtClean="0"/>
          </a:p>
          <a:p>
            <a:endParaRPr lang="en-US" dirty="0" smtClean="0"/>
          </a:p>
          <a:p>
            <a:r>
              <a:rPr lang="en-US" dirty="0" smtClean="0"/>
              <a:t>The</a:t>
            </a:r>
            <a:r>
              <a:rPr lang="en-US" baseline="0" dirty="0" smtClean="0"/>
              <a:t> analysis needs to account for several other variables.</a:t>
            </a:r>
          </a:p>
          <a:p>
            <a:endParaRPr lang="en-US" baseline="0" dirty="0" smtClean="0"/>
          </a:p>
          <a:p>
            <a:r>
              <a:rPr lang="en-US" baseline="0" dirty="0" smtClean="0"/>
              <a:t>First, we will need to account for the potential of patients who consent to randomization being different from those who do not.  I’ll call this indicator variable C for consent.</a:t>
            </a:r>
          </a:p>
          <a:p>
            <a:endParaRPr lang="en-US" baseline="0" dirty="0" smtClean="0"/>
          </a:p>
          <a:p>
            <a:r>
              <a:rPr lang="en-US" baseline="0" dirty="0" smtClean="0"/>
              <a:t>There is the traditional treatment variable, in this case S, indicating Surgery or not.</a:t>
            </a:r>
          </a:p>
          <a:p>
            <a:endParaRPr lang="en-US" baseline="0" dirty="0" smtClean="0"/>
          </a:p>
          <a:p>
            <a:r>
              <a:rPr lang="en-US" baseline="0" dirty="0" smtClean="0"/>
              <a:t>Finally, there are several other adjustment variables that will be considered.</a:t>
            </a:r>
          </a:p>
          <a:p>
            <a:endParaRPr lang="en-US" baseline="0" dirty="0" smtClean="0"/>
          </a:p>
          <a:p>
            <a:r>
              <a:rPr lang="en-US" baseline="0" dirty="0" smtClean="0"/>
              <a:t>The initial cancer site, which is a stratification variable in the randomization scheme and should also be accounted for in the analysis of the observational component.  We will also want to consider controlling for other patient and disease characteristics such as age, sex, disease stage, etc.  Finally, we would like to control for selected health care provider characteristics, such as specialty of the care provider.</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1DF958AA-AF0A-4029-A835-88801DF1926E}" type="slidenum">
              <a:rPr lang="en-US" smtClean="0"/>
              <a:t>3</a:t>
            </a:fld>
            <a:endParaRPr lang="en-US"/>
          </a:p>
        </p:txBody>
      </p:sp>
    </p:spTree>
    <p:extLst>
      <p:ext uri="{BB962C8B-B14F-4D97-AF65-F5344CB8AC3E}">
        <p14:creationId xmlns:p14="http://schemas.microsoft.com/office/powerpoint/2010/main" val="17651426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primary</a:t>
            </a:r>
            <a:r>
              <a:rPr lang="en-US" baseline="0" dirty="0" smtClean="0"/>
              <a:t> analysis will be based on a regression model that incorporates all of these factors.  </a:t>
            </a:r>
          </a:p>
          <a:p>
            <a:endParaRPr lang="en-US" baseline="0" dirty="0" smtClean="0"/>
          </a:p>
          <a:p>
            <a:r>
              <a:rPr lang="en-US" baseline="0" dirty="0" smtClean="0"/>
              <a:t>Specifically, we will model good days as a function of an baseline mean which is alpha 0 as well as the adjustment factors.  </a:t>
            </a:r>
          </a:p>
          <a:p>
            <a:endParaRPr lang="en-US" baseline="0" dirty="0" smtClean="0"/>
          </a:p>
          <a:p>
            <a:r>
              <a:rPr lang="en-US" baseline="0" dirty="0" smtClean="0"/>
              <a:t>We then include the design factor C to control for any other unexplained difference in the randomized and non-randomized cohorts.  </a:t>
            </a:r>
          </a:p>
          <a:p>
            <a:endParaRPr lang="en-US" baseline="0" dirty="0" smtClean="0"/>
          </a:p>
          <a:p>
            <a:r>
              <a:rPr lang="en-US" baseline="0" dirty="0" smtClean="0"/>
              <a:t>We include the treatment variable S to indicate the effect of surgery, relative to best medical care, as represented by beta 1.</a:t>
            </a:r>
          </a:p>
          <a:p>
            <a:endParaRPr lang="en-US" baseline="0" dirty="0" smtClean="0"/>
          </a:p>
          <a:p>
            <a:r>
              <a:rPr lang="en-US" baseline="0" dirty="0" smtClean="0"/>
              <a:t>We include an interaction between surgery and consent, to allow for the potential of the surgery effect to differ between the randomized and non-randomized cohort.</a:t>
            </a:r>
          </a:p>
          <a:p>
            <a:endParaRPr lang="en-US" baseline="0" dirty="0" smtClean="0"/>
          </a:p>
        </p:txBody>
      </p:sp>
      <p:sp>
        <p:nvSpPr>
          <p:cNvPr id="4" name="Slide Number Placeholder 3"/>
          <p:cNvSpPr>
            <a:spLocks noGrp="1"/>
          </p:cNvSpPr>
          <p:nvPr>
            <p:ph type="sldNum" sz="quarter" idx="10"/>
          </p:nvPr>
        </p:nvSpPr>
        <p:spPr/>
        <p:txBody>
          <a:bodyPr/>
          <a:lstStyle/>
          <a:p>
            <a:fld id="{1DF958AA-AF0A-4029-A835-88801DF1926E}" type="slidenum">
              <a:rPr lang="en-US" smtClean="0"/>
              <a:t>4</a:t>
            </a:fld>
            <a:endParaRPr lang="en-US"/>
          </a:p>
        </p:txBody>
      </p:sp>
    </p:spTree>
    <p:extLst>
      <p:ext uri="{BB962C8B-B14F-4D97-AF65-F5344CB8AC3E}">
        <p14:creationId xmlns:p14="http://schemas.microsoft.com/office/powerpoint/2010/main" val="32527545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modelling strategy has 2 somewhat unusual features.  The randomized trial will use the standard intent-to-treat approach, in which all patients outcome results will be attributed to the arm to which they are randomized, regardless of whether this is how they were treated.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For the non-randomized or observational component, we try to mirror that approach as closely as possible.  In this pseudo-ITT approach, we will analyze the outcomes for patients in the non-randomized component using the treatment assignment selected and documented at time of consent, regardless of whether that was the treatment approach actually implemented.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second unusual aspect, at least when compared to a </a:t>
            </a:r>
            <a:r>
              <a:rPr lang="en-US" baseline="0" dirty="0" err="1" smtClean="0"/>
              <a:t>typicaly</a:t>
            </a:r>
            <a:r>
              <a:rPr lang="en-US" baseline="0" smtClean="0"/>
              <a:t> randomized </a:t>
            </a:r>
            <a:r>
              <a:rPr lang="en-US" baseline="0" dirty="0" smtClean="0"/>
              <a:t>trial analysis, is the need to measure and control for confounders.  Our approach will be to model the adjustment factors as best we can with the aim of making the effect of surgery the same in both cohorts.  That is, can we make the beta 2 be zero in this analysis by adjusting for these confounders?  If so, then beta 1, the coefficient associated with the surgery variable becomes the sole estimate of treatment effect and it is based on the entire dataset.  If beta 2 is not zero, then it is an estimate of the bias in the non-randomized component and beta 1, the effect of surgery, is based on the randomized trial alone.</a:t>
            </a:r>
            <a:endParaRPr lang="en-US" dirty="0" smtClean="0"/>
          </a:p>
          <a:p>
            <a:endParaRPr lang="en-US" dirty="0"/>
          </a:p>
        </p:txBody>
      </p:sp>
      <p:sp>
        <p:nvSpPr>
          <p:cNvPr id="4" name="Slide Number Placeholder 3"/>
          <p:cNvSpPr>
            <a:spLocks noGrp="1"/>
          </p:cNvSpPr>
          <p:nvPr>
            <p:ph type="sldNum" sz="quarter" idx="10"/>
          </p:nvPr>
        </p:nvSpPr>
        <p:spPr/>
        <p:txBody>
          <a:bodyPr/>
          <a:lstStyle/>
          <a:p>
            <a:fld id="{1DF958AA-AF0A-4029-A835-88801DF1926E}" type="slidenum">
              <a:rPr lang="en-US" smtClean="0"/>
              <a:t>5</a:t>
            </a:fld>
            <a:endParaRPr lang="en-US"/>
          </a:p>
        </p:txBody>
      </p:sp>
    </p:spTree>
    <p:extLst>
      <p:ext uri="{BB962C8B-B14F-4D97-AF65-F5344CB8AC3E}">
        <p14:creationId xmlns:p14="http://schemas.microsoft.com/office/powerpoint/2010/main" val="20549409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try to make this a little more visual, beta 1 measures</a:t>
            </a:r>
            <a:r>
              <a:rPr lang="en-US" baseline="0" dirty="0" smtClean="0"/>
              <a:t> the difference between surgery and best medical care in the randomized component.  Beta 1 plus beta 2 measures the similar difference in the non-randomized component.  If beta 2 is statistically equivalent to zero, the treatment effect in both components is beta 1 and it is acceptable to combine the data.  We will get a reasonably precise estimate of the treatment effect using the combined data.</a:t>
            </a:r>
          </a:p>
          <a:p>
            <a:endParaRPr lang="en-US" baseline="0" dirty="0" smtClean="0"/>
          </a:p>
          <a:p>
            <a:r>
              <a:rPr lang="en-US" baseline="0" dirty="0" smtClean="0"/>
              <a:t>If beta 2 is not zero, we will we learn that there is inherent bias in an observational study of this nature and we will have a preliminary estimate of the treatment effect, based on the randomize trial alone, and that will guide what the next research steps should be. </a:t>
            </a:r>
            <a:endParaRPr lang="en-US" dirty="0"/>
          </a:p>
        </p:txBody>
      </p:sp>
      <p:sp>
        <p:nvSpPr>
          <p:cNvPr id="4" name="Slide Number Placeholder 3"/>
          <p:cNvSpPr>
            <a:spLocks noGrp="1"/>
          </p:cNvSpPr>
          <p:nvPr>
            <p:ph type="sldNum" sz="quarter" idx="10"/>
          </p:nvPr>
        </p:nvSpPr>
        <p:spPr/>
        <p:txBody>
          <a:bodyPr/>
          <a:lstStyle/>
          <a:p>
            <a:fld id="{1DF958AA-AF0A-4029-A835-88801DF1926E}" type="slidenum">
              <a:rPr lang="en-US" smtClean="0"/>
              <a:t>6</a:t>
            </a:fld>
            <a:endParaRPr lang="en-US"/>
          </a:p>
        </p:txBody>
      </p:sp>
    </p:spTree>
    <p:extLst>
      <p:ext uri="{BB962C8B-B14F-4D97-AF65-F5344CB8AC3E}">
        <p14:creationId xmlns:p14="http://schemas.microsoft.com/office/powerpoint/2010/main" val="7078727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this hybrid approach</a:t>
            </a:r>
            <a:r>
              <a:rPr lang="en-US" baseline="0" dirty="0" smtClean="0"/>
              <a:t> to be robust, we need each site to randomize patients as well as enroll into the observational component.</a:t>
            </a:r>
          </a:p>
          <a:p>
            <a:endParaRPr lang="en-US" baseline="0" dirty="0" smtClean="0"/>
          </a:p>
          <a:p>
            <a:r>
              <a:rPr lang="en-US" baseline="0" dirty="0" smtClean="0"/>
              <a:t>We also need to monitor the treatment choices in the non-randomized component because if it is terribly off-balance (e.g., 90% choose surgery) we will not have enough data to in the two groups to support this analysis.</a:t>
            </a:r>
          </a:p>
          <a:p>
            <a:endParaRPr lang="en-US" baseline="0" dirty="0" smtClean="0"/>
          </a:p>
          <a:p>
            <a:r>
              <a:rPr lang="en-US" baseline="0" dirty="0" smtClean="0"/>
              <a:t>We are collecting a broader range of potential confounders in this study, because of the non-randomized component.  We need these on each patient to assure that we can appropriately adjust for these factors</a:t>
            </a:r>
          </a:p>
          <a:p>
            <a:endParaRPr lang="en-US" baseline="0" dirty="0" smtClean="0"/>
          </a:p>
          <a:p>
            <a:r>
              <a:rPr lang="en-US" baseline="0" dirty="0" smtClean="0"/>
              <a:t>The analysis also assumes that all patients are managed and monitored identically after initial treatment choice is made—that is, regardless of whether they consent to randomization or select their treatment with their care provider, all remaining aspects of the protocol is identical. This is another step in eliminating any bias between the randomized and non-randomized component.</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1DF958AA-AF0A-4029-A835-88801DF1926E}" type="slidenum">
              <a:rPr lang="en-US" smtClean="0"/>
              <a:t>7</a:t>
            </a:fld>
            <a:endParaRPr lang="en-US"/>
          </a:p>
        </p:txBody>
      </p:sp>
    </p:spTree>
    <p:extLst>
      <p:ext uri="{BB962C8B-B14F-4D97-AF65-F5344CB8AC3E}">
        <p14:creationId xmlns:p14="http://schemas.microsoft.com/office/powerpoint/2010/main" val="35802530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5047A450-632B-466C-9E97-FD38701400FE}" type="datetimeFigureOut">
              <a:rPr lang="en-US" smtClean="0"/>
              <a:t>11/10/2014</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04912F86-C19D-45F6-86C8-26DA968A33E6}" type="slidenum">
              <a:rPr lang="en-US" smtClean="0"/>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047A450-632B-466C-9E97-FD38701400FE}" type="datetimeFigureOut">
              <a:rPr lang="en-US" smtClean="0"/>
              <a:t>11/10/2014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4912F86-C19D-45F6-86C8-26DA968A33E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047A450-632B-466C-9E97-FD38701400FE}" type="datetimeFigureOut">
              <a:rPr lang="en-US" smtClean="0"/>
              <a:t>11/10/2014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4912F86-C19D-45F6-86C8-26DA968A33E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047A450-632B-466C-9E97-FD38701400FE}" type="datetimeFigureOut">
              <a:rPr lang="en-US" smtClean="0"/>
              <a:t>11/10/2014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4912F86-C19D-45F6-86C8-26DA968A33E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5047A450-632B-466C-9E97-FD38701400FE}" type="datetimeFigureOut">
              <a:rPr lang="en-US" smtClean="0"/>
              <a:t>11/10/2014</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04912F86-C19D-45F6-86C8-26DA968A33E6}" type="slidenum">
              <a:rPr lang="en-US" smtClean="0"/>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047A450-632B-466C-9E97-FD38701400FE}" type="datetimeFigureOut">
              <a:rPr lang="en-US" smtClean="0"/>
              <a:t>11/10/2014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04912F86-C19D-45F6-86C8-26DA968A33E6}" type="slidenum">
              <a:rPr lang="en-US" smtClean="0"/>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047A450-632B-466C-9E97-FD38701400FE}" type="datetimeFigureOut">
              <a:rPr lang="en-US" smtClean="0"/>
              <a:t>11/10/2014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04912F86-C19D-45F6-86C8-26DA968A33E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047A450-632B-466C-9E97-FD38701400FE}" type="datetimeFigureOut">
              <a:rPr lang="en-US" smtClean="0"/>
              <a:t>11/10/2014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04912F86-C19D-45F6-86C8-26DA968A33E6}" type="slidenum">
              <a:rPr lang="en-US" smtClean="0"/>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047A450-632B-466C-9E97-FD38701400FE}" type="datetimeFigureOut">
              <a:rPr lang="en-US" smtClean="0"/>
              <a:t>11/10/2014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04912F86-C19D-45F6-86C8-26DA968A33E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5047A450-632B-466C-9E97-FD38701400FE}" type="datetimeFigureOut">
              <a:rPr lang="en-US" smtClean="0"/>
              <a:t>11/10/2014</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04912F86-C19D-45F6-86C8-26DA968A33E6}" type="slidenum">
              <a:rPr lang="en-US" smtClean="0"/>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5047A450-632B-466C-9E97-FD38701400FE}" type="datetimeFigureOut">
              <a:rPr lang="en-US" smtClean="0"/>
              <a:t>11/10/2014</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04912F86-C19D-45F6-86C8-26DA968A33E6}" type="slidenum">
              <a:rPr lang="en-US" smtClean="0"/>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5047A450-632B-466C-9E97-FD38701400FE}" type="datetimeFigureOut">
              <a:rPr lang="en-US" smtClean="0"/>
              <a:t>11/10/2014</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04912F86-C19D-45F6-86C8-26DA968A33E6}" type="slidenum">
              <a:rPr lang="en-US" smtClean="0"/>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S1316 analysis details</a:t>
            </a:r>
            <a:endParaRPr lang="en-US" dirty="0"/>
          </a:p>
        </p:txBody>
      </p:sp>
      <p:sp>
        <p:nvSpPr>
          <p:cNvPr id="3" name="Subtitle 2"/>
          <p:cNvSpPr>
            <a:spLocks noGrp="1"/>
          </p:cNvSpPr>
          <p:nvPr>
            <p:ph type="subTitle" idx="1"/>
          </p:nvPr>
        </p:nvSpPr>
        <p:spPr>
          <a:xfrm>
            <a:off x="1524000" y="2819400"/>
            <a:ext cx="7169834" cy="1752600"/>
          </a:xfrm>
        </p:spPr>
        <p:txBody>
          <a:bodyPr>
            <a:normAutofit fontScale="85000" lnSpcReduction="20000"/>
          </a:bodyPr>
          <a:lstStyle/>
          <a:p>
            <a:r>
              <a:rPr lang="en-US" dirty="0" smtClean="0"/>
              <a:t>Garnet Anderson</a:t>
            </a:r>
          </a:p>
          <a:p>
            <a:r>
              <a:rPr lang="en-US" dirty="0" smtClean="0"/>
              <a:t>Katie Arnold</a:t>
            </a:r>
          </a:p>
          <a:p>
            <a:r>
              <a:rPr lang="en-US" dirty="0" smtClean="0"/>
              <a:t>SWOG Statistical Center</a:t>
            </a:r>
          </a:p>
          <a:p>
            <a:r>
              <a:rPr lang="en-US" dirty="0" smtClean="0"/>
              <a:t>Fred Hutchinson Cancer Research Center</a:t>
            </a:r>
          </a:p>
          <a:p>
            <a:r>
              <a:rPr lang="en-US" dirty="0" smtClean="0"/>
              <a:t>October 24, 2014</a:t>
            </a:r>
            <a:endParaRPr lang="en-US" dirty="0"/>
          </a:p>
        </p:txBody>
      </p:sp>
    </p:spTree>
    <p:extLst>
      <p:ext uri="{BB962C8B-B14F-4D97-AF65-F5344CB8AC3E}">
        <p14:creationId xmlns:p14="http://schemas.microsoft.com/office/powerpoint/2010/main" val="29970219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l"/>
            <a:r>
              <a:rPr lang="en-US" dirty="0" smtClean="0"/>
              <a:t>Design of S1316</a:t>
            </a:r>
            <a:endParaRPr lang="en-US" dirty="0"/>
          </a:p>
        </p:txBody>
      </p:sp>
      <p:sp>
        <p:nvSpPr>
          <p:cNvPr id="5" name="TextBox 4"/>
          <p:cNvSpPr txBox="1"/>
          <p:nvPr/>
        </p:nvSpPr>
        <p:spPr>
          <a:xfrm>
            <a:off x="304800" y="3296801"/>
            <a:ext cx="2743200" cy="830997"/>
          </a:xfrm>
          <a:prstGeom prst="rect">
            <a:avLst/>
          </a:prstGeom>
          <a:noFill/>
        </p:spPr>
        <p:txBody>
          <a:bodyPr wrap="square" rtlCol="0">
            <a:spAutoFit/>
          </a:bodyPr>
          <a:lstStyle/>
          <a:p>
            <a:r>
              <a:rPr lang="en-US" sz="2400" dirty="0" smtClean="0">
                <a:latin typeface="Arial Black" panose="020B0A04020102020204" pitchFamily="34" charset="0"/>
                <a:cs typeface="Angsana New" panose="02020603050405020304" pitchFamily="18" charset="-34"/>
              </a:rPr>
              <a:t>Consent to Randomization</a:t>
            </a:r>
            <a:endParaRPr lang="en-US" sz="2400" dirty="0">
              <a:latin typeface="Arial Black" panose="020B0A04020102020204" pitchFamily="34" charset="0"/>
              <a:cs typeface="Angsana New" panose="02020603050405020304" pitchFamily="18" charset="-34"/>
            </a:endParaRPr>
          </a:p>
        </p:txBody>
      </p:sp>
      <p:cxnSp>
        <p:nvCxnSpPr>
          <p:cNvPr id="21" name="Straight Connector 20"/>
          <p:cNvCxnSpPr>
            <a:endCxn id="8" idx="1"/>
          </p:cNvCxnSpPr>
          <p:nvPr/>
        </p:nvCxnSpPr>
        <p:spPr>
          <a:xfrm flipV="1">
            <a:off x="4290550" y="4403205"/>
            <a:ext cx="838200" cy="499666"/>
          </a:xfrm>
          <a:prstGeom prst="line">
            <a:avLst/>
          </a:prstGeom>
          <a:ln w="28575"/>
        </p:spPr>
        <p:style>
          <a:lnRef idx="1">
            <a:schemeClr val="dk1"/>
          </a:lnRef>
          <a:fillRef idx="0">
            <a:schemeClr val="dk1"/>
          </a:fillRef>
          <a:effectRef idx="0">
            <a:schemeClr val="dk1"/>
          </a:effectRef>
          <a:fontRef idx="minor">
            <a:schemeClr val="tx1"/>
          </a:fontRef>
        </p:style>
      </p:cxnSp>
      <p:sp>
        <p:nvSpPr>
          <p:cNvPr id="6" name="TextBox 5"/>
          <p:cNvSpPr txBox="1"/>
          <p:nvPr/>
        </p:nvSpPr>
        <p:spPr>
          <a:xfrm>
            <a:off x="5128750" y="1702469"/>
            <a:ext cx="2438400" cy="461665"/>
          </a:xfrm>
          <a:prstGeom prst="rect">
            <a:avLst/>
          </a:prstGeom>
          <a:noFill/>
        </p:spPr>
        <p:txBody>
          <a:bodyPr wrap="square" rtlCol="0">
            <a:spAutoFit/>
          </a:bodyPr>
          <a:lstStyle/>
          <a:p>
            <a:r>
              <a:rPr lang="en-US" sz="2300" dirty="0" smtClean="0">
                <a:latin typeface="Arial Black" panose="020B0A04020102020204" pitchFamily="34" charset="0"/>
                <a:cs typeface="Angsana New" panose="02020603050405020304" pitchFamily="18" charset="-34"/>
              </a:rPr>
              <a:t>Surgery</a:t>
            </a:r>
            <a:endParaRPr lang="en-US" sz="2300" dirty="0"/>
          </a:p>
        </p:txBody>
      </p:sp>
      <p:sp>
        <p:nvSpPr>
          <p:cNvPr id="7" name="TextBox 6"/>
          <p:cNvSpPr txBox="1"/>
          <p:nvPr/>
        </p:nvSpPr>
        <p:spPr>
          <a:xfrm>
            <a:off x="5128749" y="2809218"/>
            <a:ext cx="3405650" cy="430887"/>
          </a:xfrm>
          <a:prstGeom prst="rect">
            <a:avLst/>
          </a:prstGeom>
          <a:noFill/>
        </p:spPr>
        <p:txBody>
          <a:bodyPr wrap="square" rtlCol="0">
            <a:spAutoFit/>
          </a:bodyPr>
          <a:lstStyle/>
          <a:p>
            <a:r>
              <a:rPr lang="en-US" sz="2200" dirty="0" smtClean="0">
                <a:latin typeface="Arial Black" panose="020B0A04020102020204" pitchFamily="34" charset="0"/>
              </a:rPr>
              <a:t>Best Medical Care</a:t>
            </a:r>
            <a:endParaRPr lang="en-US" sz="2200" dirty="0">
              <a:latin typeface="Arial Black" panose="020B0A04020102020204" pitchFamily="34" charset="0"/>
            </a:endParaRPr>
          </a:p>
        </p:txBody>
      </p:sp>
      <p:sp>
        <p:nvSpPr>
          <p:cNvPr id="8" name="TextBox 7"/>
          <p:cNvSpPr txBox="1"/>
          <p:nvPr/>
        </p:nvSpPr>
        <p:spPr>
          <a:xfrm>
            <a:off x="5128750" y="4172372"/>
            <a:ext cx="2438400" cy="461665"/>
          </a:xfrm>
          <a:prstGeom prst="rect">
            <a:avLst/>
          </a:prstGeom>
          <a:noFill/>
        </p:spPr>
        <p:txBody>
          <a:bodyPr wrap="square" rtlCol="0">
            <a:spAutoFit/>
          </a:bodyPr>
          <a:lstStyle/>
          <a:p>
            <a:r>
              <a:rPr lang="en-US" sz="2300" dirty="0" smtClean="0">
                <a:latin typeface="Arial Black" panose="020B0A04020102020204" pitchFamily="34" charset="0"/>
                <a:cs typeface="Angsana New" panose="02020603050405020304" pitchFamily="18" charset="-34"/>
              </a:rPr>
              <a:t>Surgery</a:t>
            </a:r>
            <a:endParaRPr lang="en-US" sz="2300" dirty="0"/>
          </a:p>
        </p:txBody>
      </p:sp>
      <p:sp>
        <p:nvSpPr>
          <p:cNvPr id="9" name="TextBox 8"/>
          <p:cNvSpPr txBox="1"/>
          <p:nvPr/>
        </p:nvSpPr>
        <p:spPr>
          <a:xfrm>
            <a:off x="5128749" y="5291243"/>
            <a:ext cx="3253249" cy="430887"/>
          </a:xfrm>
          <a:prstGeom prst="rect">
            <a:avLst/>
          </a:prstGeom>
          <a:noFill/>
        </p:spPr>
        <p:txBody>
          <a:bodyPr wrap="square" rtlCol="0">
            <a:spAutoFit/>
          </a:bodyPr>
          <a:lstStyle/>
          <a:p>
            <a:r>
              <a:rPr lang="en-US" sz="2200" dirty="0" smtClean="0">
                <a:latin typeface="Arial Black" panose="020B0A04020102020204" pitchFamily="34" charset="0"/>
              </a:rPr>
              <a:t>Best Medical Care</a:t>
            </a:r>
            <a:endParaRPr lang="en-US" sz="2200" dirty="0">
              <a:latin typeface="Arial Black" panose="020B0A04020102020204" pitchFamily="34" charset="0"/>
            </a:endParaRPr>
          </a:p>
        </p:txBody>
      </p:sp>
      <p:cxnSp>
        <p:nvCxnSpPr>
          <p:cNvPr id="11" name="Straight Connector 10"/>
          <p:cNvCxnSpPr/>
          <p:nvPr/>
        </p:nvCxnSpPr>
        <p:spPr>
          <a:xfrm flipV="1">
            <a:off x="3405647" y="2464469"/>
            <a:ext cx="0" cy="2438400"/>
          </a:xfrm>
          <a:prstGeom prst="line">
            <a:avLst/>
          </a:prstGeom>
          <a:ln w="28575"/>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flipH="1">
            <a:off x="3405647" y="4902869"/>
            <a:ext cx="884903"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7" name="Straight Connector 16"/>
          <p:cNvCxnSpPr>
            <a:endCxn id="6" idx="1"/>
          </p:cNvCxnSpPr>
          <p:nvPr/>
        </p:nvCxnSpPr>
        <p:spPr>
          <a:xfrm flipV="1">
            <a:off x="4290550" y="1933302"/>
            <a:ext cx="838200" cy="531168"/>
          </a:xfrm>
          <a:prstGeom prst="line">
            <a:avLst/>
          </a:prstGeom>
          <a:ln w="28575"/>
        </p:spPr>
        <p:style>
          <a:lnRef idx="1">
            <a:schemeClr val="dk1"/>
          </a:lnRef>
          <a:fillRef idx="0">
            <a:schemeClr val="dk1"/>
          </a:fillRef>
          <a:effectRef idx="0">
            <a:schemeClr val="dk1"/>
          </a:effectRef>
          <a:fontRef idx="minor">
            <a:schemeClr val="tx1"/>
          </a:fontRef>
        </p:style>
      </p:cxnSp>
      <p:cxnSp>
        <p:nvCxnSpPr>
          <p:cNvPr id="19" name="Straight Connector 18"/>
          <p:cNvCxnSpPr>
            <a:endCxn id="7" idx="1"/>
          </p:cNvCxnSpPr>
          <p:nvPr/>
        </p:nvCxnSpPr>
        <p:spPr>
          <a:xfrm>
            <a:off x="4290550" y="2464469"/>
            <a:ext cx="838199" cy="560193"/>
          </a:xfrm>
          <a:prstGeom prst="line">
            <a:avLst/>
          </a:prstGeom>
          <a:ln w="28575"/>
        </p:spPr>
        <p:style>
          <a:lnRef idx="1">
            <a:schemeClr val="dk1"/>
          </a:lnRef>
          <a:fillRef idx="0">
            <a:schemeClr val="dk1"/>
          </a:fillRef>
          <a:effectRef idx="0">
            <a:schemeClr val="dk1"/>
          </a:effectRef>
          <a:fontRef idx="minor">
            <a:schemeClr val="tx1"/>
          </a:fontRef>
        </p:style>
      </p:cxnSp>
      <p:cxnSp>
        <p:nvCxnSpPr>
          <p:cNvPr id="23" name="Straight Connector 22"/>
          <p:cNvCxnSpPr>
            <a:endCxn id="9" idx="1"/>
          </p:cNvCxnSpPr>
          <p:nvPr/>
        </p:nvCxnSpPr>
        <p:spPr>
          <a:xfrm>
            <a:off x="4290550" y="4902869"/>
            <a:ext cx="838199" cy="603818"/>
          </a:xfrm>
          <a:prstGeom prst="line">
            <a:avLst/>
          </a:prstGeom>
          <a:ln w="28575"/>
        </p:spPr>
        <p:style>
          <a:lnRef idx="1">
            <a:schemeClr val="dk1"/>
          </a:lnRef>
          <a:fillRef idx="0">
            <a:schemeClr val="dk1"/>
          </a:fillRef>
          <a:effectRef idx="0">
            <a:schemeClr val="dk1"/>
          </a:effectRef>
          <a:fontRef idx="minor">
            <a:schemeClr val="tx1"/>
          </a:fontRef>
        </p:style>
      </p:cxnSp>
      <p:cxnSp>
        <p:nvCxnSpPr>
          <p:cNvPr id="26" name="Straight Connector 25"/>
          <p:cNvCxnSpPr/>
          <p:nvPr/>
        </p:nvCxnSpPr>
        <p:spPr>
          <a:xfrm>
            <a:off x="3405647" y="2464469"/>
            <a:ext cx="884903"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31" name="Straight Connector 30"/>
          <p:cNvCxnSpPr/>
          <p:nvPr/>
        </p:nvCxnSpPr>
        <p:spPr>
          <a:xfrm flipH="1">
            <a:off x="2821858" y="3712299"/>
            <a:ext cx="583789" cy="1"/>
          </a:xfrm>
          <a:prstGeom prst="line">
            <a:avLst/>
          </a:prstGeom>
          <a:ln w="28575">
            <a:solidFill>
              <a:schemeClr val="bg1"/>
            </a:solidFill>
          </a:ln>
        </p:spPr>
        <p:style>
          <a:lnRef idx="1">
            <a:schemeClr val="dk1"/>
          </a:lnRef>
          <a:fillRef idx="0">
            <a:schemeClr val="dk1"/>
          </a:fillRef>
          <a:effectRef idx="0">
            <a:schemeClr val="dk1"/>
          </a:effectRef>
          <a:fontRef idx="minor">
            <a:schemeClr val="tx1"/>
          </a:fontRef>
        </p:style>
      </p:cxnSp>
      <p:sp>
        <p:nvSpPr>
          <p:cNvPr id="42" name="TextBox 41"/>
          <p:cNvSpPr txBox="1"/>
          <p:nvPr/>
        </p:nvSpPr>
        <p:spPr>
          <a:xfrm>
            <a:off x="3473244" y="2061120"/>
            <a:ext cx="884903" cy="369332"/>
          </a:xfrm>
          <a:prstGeom prst="rect">
            <a:avLst/>
          </a:prstGeom>
          <a:noFill/>
        </p:spPr>
        <p:txBody>
          <a:bodyPr wrap="square" rtlCol="0">
            <a:spAutoFit/>
          </a:bodyPr>
          <a:lstStyle/>
          <a:p>
            <a:pPr algn="ctr"/>
            <a:r>
              <a:rPr lang="en-US" dirty="0" smtClean="0">
                <a:latin typeface="Arial" panose="020B0604020202020204" pitchFamily="34" charset="0"/>
                <a:cs typeface="Arial" panose="020B0604020202020204" pitchFamily="34" charset="0"/>
              </a:rPr>
              <a:t>Yes</a:t>
            </a:r>
            <a:endParaRPr lang="en-US" dirty="0">
              <a:latin typeface="Arial" panose="020B0604020202020204" pitchFamily="34" charset="0"/>
              <a:cs typeface="Arial" panose="020B0604020202020204" pitchFamily="34" charset="0"/>
            </a:endParaRPr>
          </a:p>
        </p:txBody>
      </p:sp>
      <p:sp>
        <p:nvSpPr>
          <p:cNvPr id="43" name="TextBox 42"/>
          <p:cNvSpPr txBox="1"/>
          <p:nvPr/>
        </p:nvSpPr>
        <p:spPr>
          <a:xfrm>
            <a:off x="3405647" y="4905047"/>
            <a:ext cx="884903" cy="369332"/>
          </a:xfrm>
          <a:prstGeom prst="rect">
            <a:avLst/>
          </a:prstGeom>
          <a:noFill/>
        </p:spPr>
        <p:txBody>
          <a:bodyPr wrap="square" rtlCol="0">
            <a:spAutoFit/>
          </a:bodyPr>
          <a:lstStyle/>
          <a:p>
            <a:pPr algn="ctr"/>
            <a:r>
              <a:rPr lang="en-US" dirty="0" smtClean="0">
                <a:latin typeface="Arial" panose="020B0604020202020204" pitchFamily="34" charset="0"/>
                <a:cs typeface="Arial" panose="020B0604020202020204" pitchFamily="34" charset="0"/>
              </a:rPr>
              <a:t>No</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96372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Key variables in S1316 analysis</a:t>
            </a:r>
            <a:endParaRPr lang="en-US" dirty="0"/>
          </a:p>
        </p:txBody>
      </p:sp>
      <p:sp>
        <p:nvSpPr>
          <p:cNvPr id="4" name="Content Placeholder 3"/>
          <p:cNvSpPr>
            <a:spLocks noGrp="1"/>
          </p:cNvSpPr>
          <p:nvPr>
            <p:ph idx="1"/>
          </p:nvPr>
        </p:nvSpPr>
        <p:spPr/>
        <p:txBody>
          <a:bodyPr>
            <a:normAutofit fontScale="85000" lnSpcReduction="10000"/>
          </a:bodyPr>
          <a:lstStyle/>
          <a:p>
            <a:r>
              <a:rPr lang="en-US" dirty="0" smtClean="0"/>
              <a:t>Outcome:  Number of “good” days  (D)</a:t>
            </a:r>
          </a:p>
          <a:p>
            <a:pPr lvl="1"/>
            <a:r>
              <a:rPr lang="en-US" dirty="0" smtClean="0"/>
              <a:t>Counted from day of randomization or enrollment through day 91</a:t>
            </a:r>
          </a:p>
          <a:p>
            <a:pPr lvl="1"/>
            <a:endParaRPr lang="en-US" dirty="0"/>
          </a:p>
          <a:p>
            <a:r>
              <a:rPr lang="en-US" dirty="0" smtClean="0"/>
              <a:t>Design factor:  Consent to be randomized (C)</a:t>
            </a:r>
          </a:p>
          <a:p>
            <a:endParaRPr lang="en-US" dirty="0"/>
          </a:p>
          <a:p>
            <a:r>
              <a:rPr lang="en-US" dirty="0" smtClean="0"/>
              <a:t>Treatment:  Surgery vs Best Medical Care (S)</a:t>
            </a:r>
          </a:p>
          <a:p>
            <a:pPr marL="0" indent="0">
              <a:buNone/>
            </a:pPr>
            <a:endParaRPr lang="en-US" dirty="0"/>
          </a:p>
          <a:p>
            <a:r>
              <a:rPr lang="en-US" dirty="0" smtClean="0"/>
              <a:t>Adjustment factors (X)</a:t>
            </a:r>
          </a:p>
          <a:p>
            <a:pPr lvl="1"/>
            <a:r>
              <a:rPr lang="en-US" dirty="0"/>
              <a:t>Cancer site:  </a:t>
            </a:r>
            <a:r>
              <a:rPr lang="en-US" dirty="0" smtClean="0"/>
              <a:t>colorectal </a:t>
            </a:r>
            <a:r>
              <a:rPr lang="en-US" dirty="0"/>
              <a:t>vs </a:t>
            </a:r>
            <a:r>
              <a:rPr lang="en-US" dirty="0" smtClean="0"/>
              <a:t>ovarian </a:t>
            </a:r>
            <a:r>
              <a:rPr lang="en-US" dirty="0"/>
              <a:t>vs </a:t>
            </a:r>
            <a:r>
              <a:rPr lang="en-US" dirty="0" smtClean="0"/>
              <a:t>other</a:t>
            </a:r>
          </a:p>
          <a:p>
            <a:pPr lvl="1"/>
            <a:r>
              <a:rPr lang="en-US" dirty="0" smtClean="0"/>
              <a:t>Patient and disease characteristics</a:t>
            </a:r>
          </a:p>
          <a:p>
            <a:pPr lvl="1"/>
            <a:r>
              <a:rPr lang="en-US" dirty="0" smtClean="0"/>
              <a:t>Provider characteristics</a:t>
            </a:r>
          </a:p>
          <a:p>
            <a:pPr lvl="1"/>
            <a:endParaRPr lang="en-US" dirty="0"/>
          </a:p>
        </p:txBody>
      </p:sp>
    </p:spTree>
    <p:extLst>
      <p:ext uri="{BB962C8B-B14F-4D97-AF65-F5344CB8AC3E}">
        <p14:creationId xmlns:p14="http://schemas.microsoft.com/office/powerpoint/2010/main" val="2389083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Analysis uses a regression model using data from both cohorts</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endParaRPr lang="en-US" dirty="0" smtClean="0"/>
          </a:p>
          <a:p>
            <a:pPr marL="0" indent="0">
              <a:buNone/>
            </a:pPr>
            <a:r>
              <a:rPr lang="en-US" dirty="0" smtClean="0"/>
              <a:t>Good Days  (D) = function of :</a:t>
            </a:r>
          </a:p>
          <a:p>
            <a:pPr marL="0" indent="0">
              <a:buNone/>
            </a:pPr>
            <a:endParaRPr lang="en-US" dirty="0" smtClean="0"/>
          </a:p>
          <a:p>
            <a:pPr marL="0" indent="0">
              <a:buNone/>
            </a:pPr>
            <a:r>
              <a:rPr lang="en-US" dirty="0" smtClean="0"/>
              <a:t>       </a:t>
            </a:r>
            <a:r>
              <a:rPr lang="en-US" dirty="0" smtClean="0">
                <a:latin typeface="Symbol" panose="05050102010706020507" pitchFamily="18" charset="2"/>
              </a:rPr>
              <a:t>a</a:t>
            </a:r>
            <a:r>
              <a:rPr lang="en-US" baseline="-25000" dirty="0" smtClean="0"/>
              <a:t>0</a:t>
            </a:r>
            <a:r>
              <a:rPr lang="en-US" dirty="0" smtClean="0"/>
              <a:t> + </a:t>
            </a:r>
            <a:r>
              <a:rPr lang="en-US" dirty="0" smtClean="0">
                <a:latin typeface="Symbol" panose="05050102010706020507" pitchFamily="18" charset="2"/>
              </a:rPr>
              <a:t>a</a:t>
            </a:r>
            <a:r>
              <a:rPr lang="en-US" baseline="-25000" dirty="0" smtClean="0"/>
              <a:t>1</a:t>
            </a:r>
            <a:r>
              <a:rPr lang="en-US" dirty="0" smtClean="0"/>
              <a:t>*X        Baseline, adjustment factors</a:t>
            </a:r>
          </a:p>
          <a:p>
            <a:pPr marL="0" indent="0">
              <a:buNone/>
            </a:pPr>
            <a:endParaRPr lang="en-US" dirty="0"/>
          </a:p>
          <a:p>
            <a:pPr marL="0" indent="0">
              <a:buNone/>
            </a:pPr>
            <a:r>
              <a:rPr lang="en-US" dirty="0" smtClean="0"/>
              <a:t>       + </a:t>
            </a:r>
            <a:r>
              <a:rPr lang="en-US" dirty="0" smtClean="0">
                <a:latin typeface="Symbol" panose="05050102010706020507" pitchFamily="18" charset="2"/>
              </a:rPr>
              <a:t>a</a:t>
            </a:r>
            <a:r>
              <a:rPr lang="en-US" baseline="-25000" dirty="0" smtClean="0"/>
              <a:t>2</a:t>
            </a:r>
            <a:r>
              <a:rPr lang="en-US" dirty="0" smtClean="0"/>
              <a:t>*C             Difference between </a:t>
            </a:r>
            <a:r>
              <a:rPr lang="en-US" dirty="0"/>
              <a:t>randomized </a:t>
            </a:r>
            <a:endParaRPr lang="en-US" dirty="0" smtClean="0"/>
          </a:p>
          <a:p>
            <a:pPr marL="0" indent="0">
              <a:buNone/>
            </a:pPr>
            <a:r>
              <a:rPr lang="en-US" dirty="0" smtClean="0"/>
              <a:t>	                     and non-randomized cohorts</a:t>
            </a:r>
          </a:p>
          <a:p>
            <a:pPr marL="0" indent="0">
              <a:buNone/>
            </a:pPr>
            <a:endParaRPr lang="en-US" dirty="0" smtClean="0"/>
          </a:p>
          <a:p>
            <a:pPr marL="0" indent="0">
              <a:buNone/>
            </a:pPr>
            <a:r>
              <a:rPr lang="en-US" dirty="0" smtClean="0"/>
              <a:t>       + </a:t>
            </a:r>
            <a:r>
              <a:rPr lang="en-US" dirty="0" smtClean="0">
                <a:latin typeface="Symbol" panose="05050102010706020507" pitchFamily="18" charset="2"/>
              </a:rPr>
              <a:t>b</a:t>
            </a:r>
            <a:r>
              <a:rPr lang="en-US" baseline="-25000" dirty="0" smtClean="0"/>
              <a:t>1</a:t>
            </a:r>
            <a:r>
              <a:rPr lang="en-US" dirty="0" smtClean="0"/>
              <a:t>* S             Effect of surgery </a:t>
            </a:r>
          </a:p>
          <a:p>
            <a:pPr marL="0" indent="0">
              <a:buNone/>
            </a:pPr>
            <a:endParaRPr lang="en-US" dirty="0" smtClean="0"/>
          </a:p>
          <a:p>
            <a:pPr marL="0" indent="0">
              <a:buNone/>
              <a:tabLst>
                <a:tab pos="2286000" algn="l"/>
              </a:tabLst>
            </a:pPr>
            <a:r>
              <a:rPr lang="en-US" dirty="0"/>
              <a:t> </a:t>
            </a:r>
            <a:r>
              <a:rPr lang="en-US" dirty="0" smtClean="0"/>
              <a:t>      + </a:t>
            </a:r>
            <a:r>
              <a:rPr lang="en-US" dirty="0" smtClean="0">
                <a:latin typeface="Symbol" panose="05050102010706020507" pitchFamily="18" charset="2"/>
              </a:rPr>
              <a:t>b</a:t>
            </a:r>
            <a:r>
              <a:rPr lang="en-US" baseline="-25000" dirty="0" smtClean="0"/>
              <a:t>2</a:t>
            </a:r>
            <a:r>
              <a:rPr lang="en-US" dirty="0" smtClean="0"/>
              <a:t>* S*C        Difference in effect of surgery</a:t>
            </a:r>
          </a:p>
          <a:p>
            <a:pPr marL="0" indent="0">
              <a:buNone/>
              <a:tabLst>
                <a:tab pos="2286000" algn="l"/>
              </a:tabLst>
            </a:pPr>
            <a:r>
              <a:rPr lang="en-US" dirty="0"/>
              <a:t> </a:t>
            </a:r>
            <a:r>
              <a:rPr lang="en-US" dirty="0" smtClean="0"/>
              <a:t>                                between randomized and </a:t>
            </a:r>
          </a:p>
          <a:p>
            <a:pPr marL="0" indent="0">
              <a:buNone/>
              <a:tabLst>
                <a:tab pos="2286000" algn="l"/>
              </a:tabLst>
            </a:pPr>
            <a:r>
              <a:rPr lang="en-US" dirty="0"/>
              <a:t> </a:t>
            </a:r>
            <a:r>
              <a:rPr lang="en-US" dirty="0" smtClean="0"/>
              <a:t>                                non-randomized cohorts</a:t>
            </a:r>
          </a:p>
          <a:p>
            <a:pPr marL="0" indent="0">
              <a:buNone/>
            </a:pPr>
            <a:r>
              <a:rPr lang="en-US" dirty="0" smtClean="0"/>
              <a:t> </a:t>
            </a:r>
          </a:p>
        </p:txBody>
      </p:sp>
    </p:spTree>
    <p:extLst>
      <p:ext uri="{BB962C8B-B14F-4D97-AF65-F5344CB8AC3E}">
        <p14:creationId xmlns:p14="http://schemas.microsoft.com/office/powerpoint/2010/main" val="805291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10" end="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1" end="1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Analysis approach</a:t>
            </a:r>
            <a:endParaRPr lang="en-US" dirty="0"/>
          </a:p>
        </p:txBody>
      </p:sp>
      <p:sp>
        <p:nvSpPr>
          <p:cNvPr id="3" name="Content Placeholder 2"/>
          <p:cNvSpPr>
            <a:spLocks noGrp="1"/>
          </p:cNvSpPr>
          <p:nvPr>
            <p:ph idx="1"/>
          </p:nvPr>
        </p:nvSpPr>
        <p:spPr/>
        <p:txBody>
          <a:bodyPr>
            <a:normAutofit fontScale="77500" lnSpcReduction="20000"/>
          </a:bodyPr>
          <a:lstStyle/>
          <a:p>
            <a:r>
              <a:rPr lang="en-US" sz="3600" dirty="0" smtClean="0"/>
              <a:t>Intent-to-treat (ITT) and pseudo ITT based on treatment choice at consent</a:t>
            </a:r>
          </a:p>
          <a:p>
            <a:endParaRPr lang="en-US" sz="3600" dirty="0" smtClean="0"/>
          </a:p>
          <a:p>
            <a:r>
              <a:rPr lang="en-US" sz="3600" dirty="0" smtClean="0"/>
              <a:t>After controlling </a:t>
            </a:r>
            <a:r>
              <a:rPr lang="en-US" sz="3600" dirty="0"/>
              <a:t>for all known </a:t>
            </a:r>
            <a:r>
              <a:rPr lang="en-US" sz="3600" dirty="0" smtClean="0"/>
              <a:t>confounders, determine if surgery effect is similar across cohorts (Is </a:t>
            </a:r>
            <a:r>
              <a:rPr lang="en-US" sz="3600" dirty="0">
                <a:latin typeface="Symbol" panose="05050102010706020507" pitchFamily="18" charset="2"/>
              </a:rPr>
              <a:t>b</a:t>
            </a:r>
            <a:r>
              <a:rPr lang="en-US" sz="3600" baseline="-25000" dirty="0"/>
              <a:t>2</a:t>
            </a:r>
            <a:r>
              <a:rPr lang="en-US" sz="3600" baseline="-25000" dirty="0" smtClean="0"/>
              <a:t> </a:t>
            </a:r>
            <a:r>
              <a:rPr lang="en-US" sz="3600" dirty="0" smtClean="0"/>
              <a:t>= 0?)</a:t>
            </a:r>
          </a:p>
          <a:p>
            <a:endParaRPr lang="en-US" sz="3600" dirty="0"/>
          </a:p>
          <a:p>
            <a:pPr lvl="1"/>
            <a:r>
              <a:rPr lang="en-US" sz="3100" dirty="0" smtClean="0"/>
              <a:t>If so, estimated effect of surgery is </a:t>
            </a:r>
            <a:r>
              <a:rPr lang="en-US" sz="3100" dirty="0" smtClean="0">
                <a:latin typeface="Symbol" panose="05050102010706020507" pitchFamily="18" charset="2"/>
              </a:rPr>
              <a:t>b</a:t>
            </a:r>
            <a:r>
              <a:rPr lang="en-US" sz="3100" baseline="-25000" dirty="0" smtClean="0"/>
              <a:t>1</a:t>
            </a:r>
            <a:r>
              <a:rPr lang="en-US" sz="3100" dirty="0"/>
              <a:t> </a:t>
            </a:r>
            <a:r>
              <a:rPr lang="en-US" sz="3100" dirty="0" smtClean="0"/>
              <a:t>based on all data </a:t>
            </a:r>
            <a:endParaRPr lang="en-US" sz="3100" baseline="-25000" dirty="0" smtClean="0"/>
          </a:p>
          <a:p>
            <a:pPr lvl="1"/>
            <a:endParaRPr lang="en-US" sz="3100" baseline="-25000" dirty="0"/>
          </a:p>
          <a:p>
            <a:pPr lvl="1"/>
            <a:r>
              <a:rPr lang="en-US" sz="3100" dirty="0"/>
              <a:t>If </a:t>
            </a:r>
            <a:r>
              <a:rPr lang="en-US" sz="3100" dirty="0" smtClean="0"/>
              <a:t>not,</a:t>
            </a:r>
          </a:p>
          <a:p>
            <a:pPr lvl="2"/>
            <a:r>
              <a:rPr lang="en-US" sz="2800" dirty="0" smtClean="0">
                <a:latin typeface="Symbol" panose="05050102010706020507" pitchFamily="18" charset="2"/>
              </a:rPr>
              <a:t>b</a:t>
            </a:r>
            <a:r>
              <a:rPr lang="en-US" sz="2800" baseline="-25000" dirty="0" smtClean="0"/>
              <a:t>1 </a:t>
            </a:r>
            <a:r>
              <a:rPr lang="en-US" sz="2800" dirty="0" smtClean="0"/>
              <a:t>is the estimated surgery effect based on RCT alone</a:t>
            </a:r>
          </a:p>
          <a:p>
            <a:pPr lvl="2"/>
            <a:r>
              <a:rPr lang="en-US" sz="2800" dirty="0" smtClean="0">
                <a:latin typeface="Symbol" panose="05050102010706020507" pitchFamily="18" charset="2"/>
              </a:rPr>
              <a:t>b</a:t>
            </a:r>
            <a:r>
              <a:rPr lang="en-US" sz="2800" baseline="-25000" dirty="0" smtClean="0"/>
              <a:t>2</a:t>
            </a:r>
            <a:r>
              <a:rPr lang="en-US" sz="2800" dirty="0" smtClean="0"/>
              <a:t> is an estimate of the bias in the non-randomized study</a:t>
            </a:r>
            <a:endParaRPr lang="en-US" sz="2800" dirty="0"/>
          </a:p>
        </p:txBody>
      </p:sp>
    </p:spTree>
    <p:extLst>
      <p:ext uri="{BB962C8B-B14F-4D97-AF65-F5344CB8AC3E}">
        <p14:creationId xmlns:p14="http://schemas.microsoft.com/office/powerpoint/2010/main" val="3475372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algn="l"/>
            <a:r>
              <a:rPr lang="en-US" dirty="0" smtClean="0"/>
              <a:t>Design/analysis of S1316</a:t>
            </a:r>
            <a:endParaRPr lang="en-US" dirty="0"/>
          </a:p>
        </p:txBody>
      </p:sp>
      <p:sp>
        <p:nvSpPr>
          <p:cNvPr id="5" name="TextBox 4"/>
          <p:cNvSpPr txBox="1"/>
          <p:nvPr/>
        </p:nvSpPr>
        <p:spPr>
          <a:xfrm>
            <a:off x="304800" y="3358357"/>
            <a:ext cx="2743200" cy="707886"/>
          </a:xfrm>
          <a:prstGeom prst="rect">
            <a:avLst/>
          </a:prstGeom>
          <a:noFill/>
        </p:spPr>
        <p:txBody>
          <a:bodyPr wrap="square" rtlCol="0">
            <a:spAutoFit/>
          </a:bodyPr>
          <a:lstStyle/>
          <a:p>
            <a:r>
              <a:rPr lang="en-US" sz="2000" dirty="0" smtClean="0">
                <a:latin typeface="Arial Black" panose="020B0A04020102020204" pitchFamily="34" charset="0"/>
                <a:cs typeface="Angsana New" panose="02020603050405020304" pitchFamily="18" charset="-34"/>
              </a:rPr>
              <a:t>Consent to Randomization</a:t>
            </a:r>
            <a:endParaRPr lang="en-US" sz="2000" dirty="0">
              <a:latin typeface="Arial Black" panose="020B0A04020102020204" pitchFamily="34" charset="0"/>
              <a:cs typeface="Angsana New" panose="02020603050405020304" pitchFamily="18" charset="-34"/>
            </a:endParaRPr>
          </a:p>
        </p:txBody>
      </p:sp>
      <p:cxnSp>
        <p:nvCxnSpPr>
          <p:cNvPr id="21" name="Straight Connector 20"/>
          <p:cNvCxnSpPr>
            <a:endCxn id="8" idx="1"/>
          </p:cNvCxnSpPr>
          <p:nvPr/>
        </p:nvCxnSpPr>
        <p:spPr>
          <a:xfrm flipV="1">
            <a:off x="3754692" y="4403205"/>
            <a:ext cx="838200" cy="499666"/>
          </a:xfrm>
          <a:prstGeom prst="line">
            <a:avLst/>
          </a:prstGeom>
          <a:ln w="28575"/>
        </p:spPr>
        <p:style>
          <a:lnRef idx="1">
            <a:schemeClr val="dk1"/>
          </a:lnRef>
          <a:fillRef idx="0">
            <a:schemeClr val="dk1"/>
          </a:fillRef>
          <a:effectRef idx="0">
            <a:schemeClr val="dk1"/>
          </a:effectRef>
          <a:fontRef idx="minor">
            <a:schemeClr val="tx1"/>
          </a:fontRef>
        </p:style>
      </p:cxnSp>
      <p:sp>
        <p:nvSpPr>
          <p:cNvPr id="6" name="TextBox 5"/>
          <p:cNvSpPr txBox="1"/>
          <p:nvPr/>
        </p:nvSpPr>
        <p:spPr>
          <a:xfrm>
            <a:off x="4592892" y="1702469"/>
            <a:ext cx="2438400" cy="461665"/>
          </a:xfrm>
          <a:prstGeom prst="rect">
            <a:avLst/>
          </a:prstGeom>
          <a:noFill/>
        </p:spPr>
        <p:txBody>
          <a:bodyPr wrap="square" rtlCol="0">
            <a:spAutoFit/>
          </a:bodyPr>
          <a:lstStyle/>
          <a:p>
            <a:r>
              <a:rPr lang="en-US" sz="2300" dirty="0" smtClean="0">
                <a:latin typeface="Arial Black" panose="020B0A04020102020204" pitchFamily="34" charset="0"/>
                <a:cs typeface="Angsana New" panose="02020603050405020304" pitchFamily="18" charset="-34"/>
              </a:rPr>
              <a:t>Surgery</a:t>
            </a:r>
            <a:endParaRPr lang="en-US" sz="2300" dirty="0"/>
          </a:p>
        </p:txBody>
      </p:sp>
      <p:sp>
        <p:nvSpPr>
          <p:cNvPr id="7" name="TextBox 6"/>
          <p:cNvSpPr txBox="1"/>
          <p:nvPr/>
        </p:nvSpPr>
        <p:spPr>
          <a:xfrm>
            <a:off x="4592891" y="2809218"/>
            <a:ext cx="3405650" cy="430887"/>
          </a:xfrm>
          <a:prstGeom prst="rect">
            <a:avLst/>
          </a:prstGeom>
          <a:noFill/>
        </p:spPr>
        <p:txBody>
          <a:bodyPr wrap="square" rtlCol="0">
            <a:spAutoFit/>
          </a:bodyPr>
          <a:lstStyle/>
          <a:p>
            <a:r>
              <a:rPr lang="en-US" sz="2200" dirty="0" smtClean="0">
                <a:latin typeface="Arial Black" panose="020B0A04020102020204" pitchFamily="34" charset="0"/>
              </a:rPr>
              <a:t>Best Medical Care</a:t>
            </a:r>
            <a:endParaRPr lang="en-US" sz="2200" dirty="0">
              <a:latin typeface="Arial Black" panose="020B0A04020102020204" pitchFamily="34" charset="0"/>
            </a:endParaRPr>
          </a:p>
        </p:txBody>
      </p:sp>
      <p:sp>
        <p:nvSpPr>
          <p:cNvPr id="8" name="TextBox 7"/>
          <p:cNvSpPr txBox="1"/>
          <p:nvPr/>
        </p:nvSpPr>
        <p:spPr>
          <a:xfrm>
            <a:off x="4592892" y="4172372"/>
            <a:ext cx="2438400" cy="461665"/>
          </a:xfrm>
          <a:prstGeom prst="rect">
            <a:avLst/>
          </a:prstGeom>
          <a:noFill/>
        </p:spPr>
        <p:txBody>
          <a:bodyPr wrap="square" rtlCol="0">
            <a:spAutoFit/>
          </a:bodyPr>
          <a:lstStyle/>
          <a:p>
            <a:r>
              <a:rPr lang="en-US" sz="2300" dirty="0" smtClean="0">
                <a:latin typeface="Arial Black" panose="020B0A04020102020204" pitchFamily="34" charset="0"/>
                <a:cs typeface="Angsana New" panose="02020603050405020304" pitchFamily="18" charset="-34"/>
              </a:rPr>
              <a:t>Surgery</a:t>
            </a:r>
            <a:endParaRPr lang="en-US" sz="2300" dirty="0"/>
          </a:p>
        </p:txBody>
      </p:sp>
      <p:sp>
        <p:nvSpPr>
          <p:cNvPr id="9" name="TextBox 8"/>
          <p:cNvSpPr txBox="1"/>
          <p:nvPr/>
        </p:nvSpPr>
        <p:spPr>
          <a:xfrm>
            <a:off x="4592891" y="5291243"/>
            <a:ext cx="3253249" cy="430887"/>
          </a:xfrm>
          <a:prstGeom prst="rect">
            <a:avLst/>
          </a:prstGeom>
          <a:noFill/>
        </p:spPr>
        <p:txBody>
          <a:bodyPr wrap="square" rtlCol="0">
            <a:spAutoFit/>
          </a:bodyPr>
          <a:lstStyle/>
          <a:p>
            <a:r>
              <a:rPr lang="en-US" sz="2200" dirty="0" smtClean="0">
                <a:latin typeface="Arial Black" panose="020B0A04020102020204" pitchFamily="34" charset="0"/>
              </a:rPr>
              <a:t>Best Medical Care</a:t>
            </a:r>
            <a:endParaRPr lang="en-US" sz="2200" dirty="0">
              <a:latin typeface="Arial Black" panose="020B0A04020102020204" pitchFamily="34" charset="0"/>
            </a:endParaRPr>
          </a:p>
        </p:txBody>
      </p:sp>
      <p:cxnSp>
        <p:nvCxnSpPr>
          <p:cNvPr id="11" name="Straight Connector 10"/>
          <p:cNvCxnSpPr/>
          <p:nvPr/>
        </p:nvCxnSpPr>
        <p:spPr>
          <a:xfrm flipV="1">
            <a:off x="2869789" y="2464469"/>
            <a:ext cx="0" cy="2438400"/>
          </a:xfrm>
          <a:prstGeom prst="line">
            <a:avLst/>
          </a:prstGeom>
          <a:ln w="28575"/>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flipH="1">
            <a:off x="2869789" y="4902869"/>
            <a:ext cx="884903"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17" name="Straight Connector 16"/>
          <p:cNvCxnSpPr>
            <a:endCxn id="6" idx="1"/>
          </p:cNvCxnSpPr>
          <p:nvPr/>
        </p:nvCxnSpPr>
        <p:spPr>
          <a:xfrm flipV="1">
            <a:off x="3754692" y="1933302"/>
            <a:ext cx="838200" cy="531168"/>
          </a:xfrm>
          <a:prstGeom prst="line">
            <a:avLst/>
          </a:prstGeom>
          <a:ln w="28575"/>
        </p:spPr>
        <p:style>
          <a:lnRef idx="1">
            <a:schemeClr val="dk1"/>
          </a:lnRef>
          <a:fillRef idx="0">
            <a:schemeClr val="dk1"/>
          </a:fillRef>
          <a:effectRef idx="0">
            <a:schemeClr val="dk1"/>
          </a:effectRef>
          <a:fontRef idx="minor">
            <a:schemeClr val="tx1"/>
          </a:fontRef>
        </p:style>
      </p:cxnSp>
      <p:cxnSp>
        <p:nvCxnSpPr>
          <p:cNvPr id="19" name="Straight Connector 18"/>
          <p:cNvCxnSpPr>
            <a:endCxn id="7" idx="1"/>
          </p:cNvCxnSpPr>
          <p:nvPr/>
        </p:nvCxnSpPr>
        <p:spPr>
          <a:xfrm>
            <a:off x="3754692" y="2464469"/>
            <a:ext cx="838199" cy="560193"/>
          </a:xfrm>
          <a:prstGeom prst="line">
            <a:avLst/>
          </a:prstGeom>
          <a:ln w="28575"/>
        </p:spPr>
        <p:style>
          <a:lnRef idx="1">
            <a:schemeClr val="dk1"/>
          </a:lnRef>
          <a:fillRef idx="0">
            <a:schemeClr val="dk1"/>
          </a:fillRef>
          <a:effectRef idx="0">
            <a:schemeClr val="dk1"/>
          </a:effectRef>
          <a:fontRef idx="minor">
            <a:schemeClr val="tx1"/>
          </a:fontRef>
        </p:style>
      </p:cxnSp>
      <p:cxnSp>
        <p:nvCxnSpPr>
          <p:cNvPr id="23" name="Straight Connector 22"/>
          <p:cNvCxnSpPr>
            <a:endCxn id="9" idx="1"/>
          </p:cNvCxnSpPr>
          <p:nvPr/>
        </p:nvCxnSpPr>
        <p:spPr>
          <a:xfrm>
            <a:off x="3754692" y="4902869"/>
            <a:ext cx="838199" cy="603818"/>
          </a:xfrm>
          <a:prstGeom prst="line">
            <a:avLst/>
          </a:prstGeom>
          <a:ln w="28575"/>
        </p:spPr>
        <p:style>
          <a:lnRef idx="1">
            <a:schemeClr val="dk1"/>
          </a:lnRef>
          <a:fillRef idx="0">
            <a:schemeClr val="dk1"/>
          </a:fillRef>
          <a:effectRef idx="0">
            <a:schemeClr val="dk1"/>
          </a:effectRef>
          <a:fontRef idx="minor">
            <a:schemeClr val="tx1"/>
          </a:fontRef>
        </p:style>
      </p:cxnSp>
      <p:cxnSp>
        <p:nvCxnSpPr>
          <p:cNvPr id="26" name="Straight Connector 25"/>
          <p:cNvCxnSpPr/>
          <p:nvPr/>
        </p:nvCxnSpPr>
        <p:spPr>
          <a:xfrm>
            <a:off x="2869789" y="2464469"/>
            <a:ext cx="884903" cy="0"/>
          </a:xfrm>
          <a:prstGeom prst="line">
            <a:avLst/>
          </a:prstGeom>
          <a:ln w="28575"/>
        </p:spPr>
        <p:style>
          <a:lnRef idx="1">
            <a:schemeClr val="dk1"/>
          </a:lnRef>
          <a:fillRef idx="0">
            <a:schemeClr val="dk1"/>
          </a:fillRef>
          <a:effectRef idx="0">
            <a:schemeClr val="dk1"/>
          </a:effectRef>
          <a:fontRef idx="minor">
            <a:schemeClr val="tx1"/>
          </a:fontRef>
        </p:style>
      </p:cxnSp>
      <p:cxnSp>
        <p:nvCxnSpPr>
          <p:cNvPr id="31" name="Straight Connector 30"/>
          <p:cNvCxnSpPr/>
          <p:nvPr/>
        </p:nvCxnSpPr>
        <p:spPr>
          <a:xfrm flipH="1">
            <a:off x="2286000" y="3712299"/>
            <a:ext cx="583789" cy="1"/>
          </a:xfrm>
          <a:prstGeom prst="line">
            <a:avLst/>
          </a:prstGeom>
          <a:ln w="28575">
            <a:solidFill>
              <a:schemeClr val="bg1"/>
            </a:solidFill>
          </a:ln>
        </p:spPr>
        <p:style>
          <a:lnRef idx="1">
            <a:schemeClr val="dk1"/>
          </a:lnRef>
          <a:fillRef idx="0">
            <a:schemeClr val="dk1"/>
          </a:fillRef>
          <a:effectRef idx="0">
            <a:schemeClr val="dk1"/>
          </a:effectRef>
          <a:fontRef idx="minor">
            <a:schemeClr val="tx1"/>
          </a:fontRef>
        </p:style>
      </p:cxnSp>
      <p:sp>
        <p:nvSpPr>
          <p:cNvPr id="42" name="TextBox 41"/>
          <p:cNvSpPr txBox="1"/>
          <p:nvPr/>
        </p:nvSpPr>
        <p:spPr>
          <a:xfrm>
            <a:off x="2937386" y="2061120"/>
            <a:ext cx="884903" cy="369332"/>
          </a:xfrm>
          <a:prstGeom prst="rect">
            <a:avLst/>
          </a:prstGeom>
          <a:noFill/>
        </p:spPr>
        <p:txBody>
          <a:bodyPr wrap="square" rtlCol="0">
            <a:spAutoFit/>
          </a:bodyPr>
          <a:lstStyle/>
          <a:p>
            <a:pPr algn="ctr"/>
            <a:r>
              <a:rPr lang="en-US" b="1" dirty="0" smtClean="0">
                <a:latin typeface="Arial" panose="020B0604020202020204" pitchFamily="34" charset="0"/>
                <a:cs typeface="Arial" panose="020B0604020202020204" pitchFamily="34" charset="0"/>
              </a:rPr>
              <a:t>Yes</a:t>
            </a:r>
            <a:endParaRPr lang="en-US" b="1" dirty="0">
              <a:latin typeface="Arial" panose="020B0604020202020204" pitchFamily="34" charset="0"/>
              <a:cs typeface="Arial" panose="020B0604020202020204" pitchFamily="34" charset="0"/>
            </a:endParaRPr>
          </a:p>
        </p:txBody>
      </p:sp>
      <p:sp>
        <p:nvSpPr>
          <p:cNvPr id="43" name="TextBox 42"/>
          <p:cNvSpPr txBox="1"/>
          <p:nvPr/>
        </p:nvSpPr>
        <p:spPr>
          <a:xfrm>
            <a:off x="2869789" y="4905047"/>
            <a:ext cx="884903" cy="369332"/>
          </a:xfrm>
          <a:prstGeom prst="rect">
            <a:avLst/>
          </a:prstGeom>
          <a:noFill/>
        </p:spPr>
        <p:txBody>
          <a:bodyPr wrap="square" rtlCol="0">
            <a:spAutoFit/>
          </a:bodyPr>
          <a:lstStyle/>
          <a:p>
            <a:pPr algn="ctr"/>
            <a:r>
              <a:rPr lang="en-US" b="1" dirty="0" smtClean="0">
                <a:latin typeface="Arial" panose="020B0604020202020204" pitchFamily="34" charset="0"/>
                <a:cs typeface="Arial" panose="020B0604020202020204" pitchFamily="34" charset="0"/>
              </a:rPr>
              <a:t>No</a:t>
            </a:r>
            <a:endParaRPr lang="en-US" b="1" dirty="0">
              <a:latin typeface="Arial" panose="020B0604020202020204" pitchFamily="34" charset="0"/>
              <a:cs typeface="Arial" panose="020B0604020202020204" pitchFamily="34" charset="0"/>
            </a:endParaRPr>
          </a:p>
        </p:txBody>
      </p:sp>
      <p:sp>
        <p:nvSpPr>
          <p:cNvPr id="3" name="TextBox 2"/>
          <p:cNvSpPr txBox="1"/>
          <p:nvPr/>
        </p:nvSpPr>
        <p:spPr>
          <a:xfrm>
            <a:off x="7856087" y="2164134"/>
            <a:ext cx="762000" cy="584775"/>
          </a:xfrm>
          <a:prstGeom prst="rect">
            <a:avLst/>
          </a:prstGeom>
          <a:noFill/>
        </p:spPr>
        <p:txBody>
          <a:bodyPr wrap="square" rtlCol="0">
            <a:spAutoFit/>
          </a:bodyPr>
          <a:lstStyle/>
          <a:p>
            <a:r>
              <a:rPr lang="en-US" sz="3200" b="1" dirty="0" smtClean="0">
                <a:latin typeface="Symbol" panose="05050102010706020507" pitchFamily="18" charset="2"/>
              </a:rPr>
              <a:t>b</a:t>
            </a:r>
            <a:r>
              <a:rPr lang="en-US" sz="3200" b="1" baseline="-25000" dirty="0" smtClean="0">
                <a:latin typeface="Symbol" panose="05050102010706020507" pitchFamily="18" charset="2"/>
              </a:rPr>
              <a:t>1</a:t>
            </a:r>
            <a:endParaRPr lang="en-US" sz="3200" b="1" baseline="-25000" dirty="0">
              <a:latin typeface="Arial Black" panose="020B0A04020102020204" pitchFamily="34" charset="0"/>
            </a:endParaRPr>
          </a:p>
        </p:txBody>
      </p:sp>
      <p:sp>
        <p:nvSpPr>
          <p:cNvPr id="10" name="Rectangle 9"/>
          <p:cNvSpPr/>
          <p:nvPr/>
        </p:nvSpPr>
        <p:spPr>
          <a:xfrm>
            <a:off x="7846141" y="4634037"/>
            <a:ext cx="1135247" cy="584775"/>
          </a:xfrm>
          <a:prstGeom prst="rect">
            <a:avLst/>
          </a:prstGeom>
        </p:spPr>
        <p:txBody>
          <a:bodyPr wrap="none">
            <a:spAutoFit/>
          </a:bodyPr>
          <a:lstStyle/>
          <a:p>
            <a:r>
              <a:rPr lang="en-US" sz="3200" b="1" dirty="0" smtClean="0">
                <a:latin typeface="Symbol" panose="05050102010706020507" pitchFamily="18" charset="2"/>
              </a:rPr>
              <a:t>b</a:t>
            </a:r>
            <a:r>
              <a:rPr lang="en-US" sz="3200" b="1" baseline="-25000" dirty="0" smtClean="0">
                <a:latin typeface="Symbol" panose="05050102010706020507" pitchFamily="18" charset="2"/>
              </a:rPr>
              <a:t>1</a:t>
            </a:r>
            <a:r>
              <a:rPr lang="en-US" sz="3200" b="1" dirty="0" smtClean="0">
                <a:latin typeface="Symbol" panose="05050102010706020507" pitchFamily="18" charset="2"/>
              </a:rPr>
              <a:t>+b</a:t>
            </a:r>
            <a:r>
              <a:rPr lang="en-US" sz="3200" b="1" baseline="-25000" dirty="0" smtClean="0">
                <a:latin typeface="Symbol" panose="05050102010706020507" pitchFamily="18" charset="2"/>
              </a:rPr>
              <a:t>2</a:t>
            </a:r>
            <a:endParaRPr lang="en-US" sz="3200" b="1" baseline="-25000" dirty="0">
              <a:latin typeface="Arial Black" panose="020B0A04020102020204" pitchFamily="34" charset="0"/>
            </a:endParaRPr>
          </a:p>
        </p:txBody>
      </p:sp>
      <p:sp>
        <p:nvSpPr>
          <p:cNvPr id="14" name="Right Brace 13"/>
          <p:cNvSpPr/>
          <p:nvPr/>
        </p:nvSpPr>
        <p:spPr>
          <a:xfrm>
            <a:off x="7537037" y="4403204"/>
            <a:ext cx="309104" cy="1103482"/>
          </a:xfrm>
          <a:prstGeom prst="rightBrace">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25" name="Right Brace 24"/>
          <p:cNvSpPr/>
          <p:nvPr/>
        </p:nvSpPr>
        <p:spPr>
          <a:xfrm>
            <a:off x="7510303" y="1912729"/>
            <a:ext cx="309104" cy="1103482"/>
          </a:xfrm>
          <a:prstGeom prst="rightBrace">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2048074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Some critical aspects for implementing hybrid design</a:t>
            </a:r>
            <a:endParaRPr lang="en-US" dirty="0"/>
          </a:p>
        </p:txBody>
      </p:sp>
      <p:sp>
        <p:nvSpPr>
          <p:cNvPr id="3" name="Content Placeholder 2"/>
          <p:cNvSpPr>
            <a:spLocks noGrp="1"/>
          </p:cNvSpPr>
          <p:nvPr>
            <p:ph idx="1"/>
          </p:nvPr>
        </p:nvSpPr>
        <p:spPr/>
        <p:txBody>
          <a:bodyPr>
            <a:normAutofit/>
          </a:bodyPr>
          <a:lstStyle/>
          <a:p>
            <a:pPr>
              <a:spcBef>
                <a:spcPts val="1200"/>
              </a:spcBef>
            </a:pPr>
            <a:r>
              <a:rPr lang="en-US" dirty="0" smtClean="0"/>
              <a:t>Need patients randomized at each site </a:t>
            </a:r>
          </a:p>
          <a:p>
            <a:pPr>
              <a:spcBef>
                <a:spcPts val="1200"/>
              </a:spcBef>
            </a:pPr>
            <a:r>
              <a:rPr lang="en-US" dirty="0" smtClean="0"/>
              <a:t>Monitoring treatment choices in the non-randomized component</a:t>
            </a:r>
          </a:p>
          <a:p>
            <a:pPr>
              <a:spcBef>
                <a:spcPts val="1200"/>
              </a:spcBef>
            </a:pPr>
            <a:r>
              <a:rPr lang="en-US" dirty="0" smtClean="0"/>
              <a:t>Collection of confounder variables for the multivariate analysis</a:t>
            </a:r>
          </a:p>
          <a:p>
            <a:pPr>
              <a:spcBef>
                <a:spcPts val="1200"/>
              </a:spcBef>
            </a:pPr>
            <a:r>
              <a:rPr lang="en-US" dirty="0" smtClean="0"/>
              <a:t>Need all patients managed and monitored identically after initial treatment choice</a:t>
            </a:r>
          </a:p>
          <a:p>
            <a:pPr>
              <a:spcBef>
                <a:spcPts val="600"/>
              </a:spcBef>
            </a:pPr>
            <a:endParaRPr lang="en-US" dirty="0" smtClean="0"/>
          </a:p>
          <a:p>
            <a:endParaRPr lang="en-US" dirty="0" smtClean="0"/>
          </a:p>
          <a:p>
            <a:endParaRPr lang="en-US" dirty="0"/>
          </a:p>
        </p:txBody>
      </p:sp>
    </p:spTree>
    <p:extLst>
      <p:ext uri="{BB962C8B-B14F-4D97-AF65-F5344CB8AC3E}">
        <p14:creationId xmlns:p14="http://schemas.microsoft.com/office/powerpoint/2010/main" val="419037178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3083</TotalTime>
  <Words>1528</Words>
  <Application>Microsoft Office PowerPoint</Application>
  <PresentationFormat>On-screen Show (4:3)</PresentationFormat>
  <Paragraphs>123</Paragraphs>
  <Slides>7</Slides>
  <Notes>6</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Foundry</vt:lpstr>
      <vt:lpstr>S1316 analysis details</vt:lpstr>
      <vt:lpstr>Design of S1316</vt:lpstr>
      <vt:lpstr>Key variables in S1316 analysis</vt:lpstr>
      <vt:lpstr>Analysis uses a regression model using data from both cohorts</vt:lpstr>
      <vt:lpstr>Analysis approach</vt:lpstr>
      <vt:lpstr>Design/analysis of S1316</vt:lpstr>
      <vt:lpstr>Some critical aspects for implementing hybrid design</vt:lpstr>
    </vt:vector>
  </TitlesOfParts>
  <Company>WHI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Garnet Anderson</dc:creator>
  <cp:lastModifiedBy>karena (Karen Anderson)</cp:lastModifiedBy>
  <cp:revision>23</cp:revision>
  <dcterms:created xsi:type="dcterms:W3CDTF">2014-10-22T17:22:18Z</dcterms:created>
  <dcterms:modified xsi:type="dcterms:W3CDTF">2014-11-10T23:09:04Z</dcterms:modified>
</cp:coreProperties>
</file>