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5"/>
  </p:sldMasterIdLst>
  <p:notesMasterIdLst>
    <p:notesMasterId r:id="rId45"/>
  </p:notesMasterIdLst>
  <p:handoutMasterIdLst>
    <p:handoutMasterId r:id="rId46"/>
  </p:handoutMasterIdLst>
  <p:sldIdLst>
    <p:sldId id="256" r:id="rId6"/>
    <p:sldId id="258" r:id="rId7"/>
    <p:sldId id="260" r:id="rId8"/>
    <p:sldId id="380" r:id="rId9"/>
    <p:sldId id="324" r:id="rId10"/>
    <p:sldId id="359" r:id="rId11"/>
    <p:sldId id="360" r:id="rId12"/>
    <p:sldId id="336" r:id="rId13"/>
    <p:sldId id="355" r:id="rId14"/>
    <p:sldId id="352" r:id="rId15"/>
    <p:sldId id="353" r:id="rId16"/>
    <p:sldId id="354" r:id="rId17"/>
    <p:sldId id="361" r:id="rId18"/>
    <p:sldId id="266" r:id="rId19"/>
    <p:sldId id="309" r:id="rId20"/>
    <p:sldId id="270" r:id="rId21"/>
    <p:sldId id="381" r:id="rId22"/>
    <p:sldId id="382" r:id="rId23"/>
    <p:sldId id="363" r:id="rId24"/>
    <p:sldId id="282" r:id="rId25"/>
    <p:sldId id="368" r:id="rId26"/>
    <p:sldId id="369" r:id="rId27"/>
    <p:sldId id="384" r:id="rId28"/>
    <p:sldId id="385" r:id="rId29"/>
    <p:sldId id="386" r:id="rId30"/>
    <p:sldId id="387" r:id="rId31"/>
    <p:sldId id="388" r:id="rId32"/>
    <p:sldId id="383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67" r:id="rId4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91F"/>
    <a:srgbClr val="728C8B"/>
    <a:srgbClr val="927C61"/>
    <a:srgbClr val="E1E1DB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18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98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293A4-3F09-426C-921C-6BEA8198F1B8}" type="doc">
      <dgm:prSet loTypeId="urn:microsoft.com/office/officeart/2005/8/layout/cycle2" loCatId="cycle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E42F7B3-3DB3-40F4-8BA9-40C0752EAB98}">
      <dgm:prSet phldrT="[Text]"/>
      <dgm:spPr/>
      <dgm:t>
        <a:bodyPr/>
        <a:lstStyle/>
        <a:p>
          <a:r>
            <a:rPr lang="en-US" dirty="0" smtClean="0"/>
            <a:t>Alliance</a:t>
          </a:r>
          <a:endParaRPr lang="en-US" dirty="0"/>
        </a:p>
      </dgm:t>
    </dgm:pt>
    <dgm:pt modelId="{0F6B33A8-A9F6-4CFA-9880-8C7939F92F57}" type="parTrans" cxnId="{DCDBAD35-202D-4085-9FCE-2ED9906E25EE}">
      <dgm:prSet/>
      <dgm:spPr/>
      <dgm:t>
        <a:bodyPr/>
        <a:lstStyle/>
        <a:p>
          <a:endParaRPr lang="en-US"/>
        </a:p>
      </dgm:t>
    </dgm:pt>
    <dgm:pt modelId="{52FDFE28-B0E2-4831-8AED-438AAA02B06C}" type="sibTrans" cxnId="{DCDBAD35-202D-4085-9FCE-2ED9906E25EE}">
      <dgm:prSet/>
      <dgm:spPr/>
      <dgm:t>
        <a:bodyPr/>
        <a:lstStyle/>
        <a:p>
          <a:endParaRPr lang="en-US" dirty="0"/>
        </a:p>
      </dgm:t>
    </dgm:pt>
    <dgm:pt modelId="{6E316AA7-785E-409D-8160-CF8DA3FE4C45}">
      <dgm:prSet phldrT="[Text]"/>
      <dgm:spPr/>
      <dgm:t>
        <a:bodyPr/>
        <a:lstStyle/>
        <a:p>
          <a:r>
            <a:rPr lang="en-US" dirty="0" smtClean="0"/>
            <a:t>ECOG-ACRIN</a:t>
          </a:r>
          <a:endParaRPr lang="en-US" dirty="0"/>
        </a:p>
      </dgm:t>
    </dgm:pt>
    <dgm:pt modelId="{893E0454-86A3-4BB9-ABFB-AB7AFDB8B579}" type="parTrans" cxnId="{E98B5792-59EF-495A-89B8-98EDCE30D177}">
      <dgm:prSet/>
      <dgm:spPr/>
      <dgm:t>
        <a:bodyPr/>
        <a:lstStyle/>
        <a:p>
          <a:endParaRPr lang="en-US"/>
        </a:p>
      </dgm:t>
    </dgm:pt>
    <dgm:pt modelId="{872D09D6-A9E9-4157-8735-28DAEC4B339B}" type="sibTrans" cxnId="{E98B5792-59EF-495A-89B8-98EDCE30D177}">
      <dgm:prSet/>
      <dgm:spPr/>
      <dgm:t>
        <a:bodyPr/>
        <a:lstStyle/>
        <a:p>
          <a:endParaRPr lang="en-US" dirty="0"/>
        </a:p>
      </dgm:t>
    </dgm:pt>
    <dgm:pt modelId="{E26AC98D-AE7B-4173-8F46-AFEFD388650A}">
      <dgm:prSet phldrT="[Text]"/>
      <dgm:spPr/>
      <dgm:t>
        <a:bodyPr/>
        <a:lstStyle/>
        <a:p>
          <a:r>
            <a:rPr lang="en-US" dirty="0" smtClean="0"/>
            <a:t>NRG</a:t>
          </a:r>
          <a:endParaRPr lang="en-US" dirty="0"/>
        </a:p>
      </dgm:t>
    </dgm:pt>
    <dgm:pt modelId="{2A4C10C3-1108-4BFF-8A73-F0902B05A3F7}" type="parTrans" cxnId="{C5043E5B-5FD4-41DC-8B6C-80B4F834CC22}">
      <dgm:prSet/>
      <dgm:spPr/>
      <dgm:t>
        <a:bodyPr/>
        <a:lstStyle/>
        <a:p>
          <a:endParaRPr lang="en-US"/>
        </a:p>
      </dgm:t>
    </dgm:pt>
    <dgm:pt modelId="{87AA1D69-D179-4789-A6F9-2F0E43155FBB}" type="sibTrans" cxnId="{C5043E5B-5FD4-41DC-8B6C-80B4F834CC22}">
      <dgm:prSet/>
      <dgm:spPr/>
      <dgm:t>
        <a:bodyPr/>
        <a:lstStyle/>
        <a:p>
          <a:endParaRPr lang="en-US" dirty="0"/>
        </a:p>
      </dgm:t>
    </dgm:pt>
    <dgm:pt modelId="{4589C1E9-248B-4C78-8C28-1A55E16DFA07}">
      <dgm:prSet phldrT="[Text]"/>
      <dgm:spPr/>
      <dgm:t>
        <a:bodyPr/>
        <a:lstStyle/>
        <a:p>
          <a:r>
            <a:rPr lang="en-US" dirty="0" smtClean="0"/>
            <a:t>NCIC-CTG</a:t>
          </a:r>
          <a:endParaRPr lang="en-US" dirty="0"/>
        </a:p>
      </dgm:t>
    </dgm:pt>
    <dgm:pt modelId="{9743BB93-116F-4333-8D6E-8BB572F0C053}" type="parTrans" cxnId="{7F105217-A714-4F82-8737-8268C114465A}">
      <dgm:prSet/>
      <dgm:spPr/>
      <dgm:t>
        <a:bodyPr/>
        <a:lstStyle/>
        <a:p>
          <a:endParaRPr lang="en-US"/>
        </a:p>
      </dgm:t>
    </dgm:pt>
    <dgm:pt modelId="{B5AE762C-8B27-4557-8752-BAAC6897D49A}" type="sibTrans" cxnId="{7F105217-A714-4F82-8737-8268C114465A}">
      <dgm:prSet/>
      <dgm:spPr/>
      <dgm:t>
        <a:bodyPr/>
        <a:lstStyle/>
        <a:p>
          <a:endParaRPr lang="en-US" dirty="0"/>
        </a:p>
      </dgm:t>
    </dgm:pt>
    <dgm:pt modelId="{4571180A-2F8F-4269-9B98-198EFE04298E}">
      <dgm:prSet phldrT="[Text]"/>
      <dgm:spPr/>
      <dgm:t>
        <a:bodyPr/>
        <a:lstStyle/>
        <a:p>
          <a:r>
            <a:rPr lang="en-US" dirty="0" smtClean="0"/>
            <a:t>SWOG</a:t>
          </a:r>
          <a:endParaRPr lang="en-US" dirty="0"/>
        </a:p>
      </dgm:t>
    </dgm:pt>
    <dgm:pt modelId="{3AA7F163-7966-43A5-8698-2BC0BA1C8304}" type="parTrans" cxnId="{59DD2127-CD87-4F92-A408-369713B80D66}">
      <dgm:prSet/>
      <dgm:spPr/>
      <dgm:t>
        <a:bodyPr/>
        <a:lstStyle/>
        <a:p>
          <a:endParaRPr lang="en-US"/>
        </a:p>
      </dgm:t>
    </dgm:pt>
    <dgm:pt modelId="{7065C381-C6F0-4DB7-851C-42D035BA29A7}" type="sibTrans" cxnId="{59DD2127-CD87-4F92-A408-369713B80D66}">
      <dgm:prSet/>
      <dgm:spPr/>
      <dgm:t>
        <a:bodyPr/>
        <a:lstStyle/>
        <a:p>
          <a:endParaRPr lang="en-US" dirty="0"/>
        </a:p>
      </dgm:t>
    </dgm:pt>
    <dgm:pt modelId="{4F8467A0-0C18-4947-A566-6CADDE0D2FDC}" type="pres">
      <dgm:prSet presAssocID="{242293A4-3F09-426C-921C-6BEA8198F1B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803A3A-82AD-4C04-941A-A08CC189DC7A}" type="pres">
      <dgm:prSet presAssocID="{DE42F7B3-3DB3-40F4-8BA9-40C0752EAB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021FF-03A7-4B43-9E94-59281E74F1D5}" type="pres">
      <dgm:prSet presAssocID="{52FDFE28-B0E2-4831-8AED-438AAA02B06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03E680B-0432-4C58-92CC-6FDB4AC209CB}" type="pres">
      <dgm:prSet presAssocID="{52FDFE28-B0E2-4831-8AED-438AAA02B06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6A6FFBD-C72F-4107-97FF-5119FFA2FAFD}" type="pres">
      <dgm:prSet presAssocID="{6E316AA7-785E-409D-8160-CF8DA3FE4C4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BA77D-24EF-491C-BAD5-416C5715A84B}" type="pres">
      <dgm:prSet presAssocID="{872D09D6-A9E9-4157-8735-28DAEC4B339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C7DA69E-084D-4819-84B1-10BF2B7605EF}" type="pres">
      <dgm:prSet presAssocID="{872D09D6-A9E9-4157-8735-28DAEC4B339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B2B3FB2-5FBD-40BB-933C-8610BB8223C7}" type="pres">
      <dgm:prSet presAssocID="{E26AC98D-AE7B-4173-8F46-AFEFD388650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4F2CB-E165-42CB-A510-D9C4825AC342}" type="pres">
      <dgm:prSet presAssocID="{87AA1D69-D179-4789-A6F9-2F0E43155FB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2E076CB-A05E-4EDC-B92A-051DAEB298CF}" type="pres">
      <dgm:prSet presAssocID="{87AA1D69-D179-4789-A6F9-2F0E43155FB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245AAC0-E9D3-4A55-B7AA-3287FC2E35CE}" type="pres">
      <dgm:prSet presAssocID="{4589C1E9-248B-4C78-8C28-1A55E16DFA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0811D-28E6-479B-8BF7-ABC914C0F186}" type="pres">
      <dgm:prSet presAssocID="{B5AE762C-8B27-4557-8752-BAAC6897D49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7B8C835-9849-4E57-93A3-447E41D64AF5}" type="pres">
      <dgm:prSet presAssocID="{B5AE762C-8B27-4557-8752-BAAC6897D49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76FAB26-EF16-408D-8B6D-EF8618B7E4B1}" type="pres">
      <dgm:prSet presAssocID="{4571180A-2F8F-4269-9B98-198EFE04298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38257-86A1-4D98-B7F4-90D0B6D9B8F8}" type="pres">
      <dgm:prSet presAssocID="{7065C381-C6F0-4DB7-851C-42D035BA29A7}" presName="sibTrans" presStyleLbl="sibTrans2D1" presStyleIdx="4" presStyleCnt="5"/>
      <dgm:spPr/>
      <dgm:t>
        <a:bodyPr/>
        <a:lstStyle/>
        <a:p>
          <a:endParaRPr lang="en-US"/>
        </a:p>
      </dgm:t>
    </dgm:pt>
    <dgm:pt modelId="{04EC14C3-3CE5-4B7B-9616-B8FCEE0D8205}" type="pres">
      <dgm:prSet presAssocID="{7065C381-C6F0-4DB7-851C-42D035BA29A7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CDBAD35-202D-4085-9FCE-2ED9906E25EE}" srcId="{242293A4-3F09-426C-921C-6BEA8198F1B8}" destId="{DE42F7B3-3DB3-40F4-8BA9-40C0752EAB98}" srcOrd="0" destOrd="0" parTransId="{0F6B33A8-A9F6-4CFA-9880-8C7939F92F57}" sibTransId="{52FDFE28-B0E2-4831-8AED-438AAA02B06C}"/>
    <dgm:cxn modelId="{2BBC345C-18FB-4A9D-954A-D8B6C11D087B}" type="presOf" srcId="{6E316AA7-785E-409D-8160-CF8DA3FE4C45}" destId="{16A6FFBD-C72F-4107-97FF-5119FFA2FAFD}" srcOrd="0" destOrd="0" presId="urn:microsoft.com/office/officeart/2005/8/layout/cycle2"/>
    <dgm:cxn modelId="{7776F01B-AA86-4B99-ADD7-46D59F64FA33}" type="presOf" srcId="{87AA1D69-D179-4789-A6F9-2F0E43155FBB}" destId="{4874F2CB-E165-42CB-A510-D9C4825AC342}" srcOrd="0" destOrd="0" presId="urn:microsoft.com/office/officeart/2005/8/layout/cycle2"/>
    <dgm:cxn modelId="{F72A87D6-2CC3-444C-93CF-46DB8B2A5214}" type="presOf" srcId="{E26AC98D-AE7B-4173-8F46-AFEFD388650A}" destId="{3B2B3FB2-5FBD-40BB-933C-8610BB8223C7}" srcOrd="0" destOrd="0" presId="urn:microsoft.com/office/officeart/2005/8/layout/cycle2"/>
    <dgm:cxn modelId="{C5043E5B-5FD4-41DC-8B6C-80B4F834CC22}" srcId="{242293A4-3F09-426C-921C-6BEA8198F1B8}" destId="{E26AC98D-AE7B-4173-8F46-AFEFD388650A}" srcOrd="2" destOrd="0" parTransId="{2A4C10C3-1108-4BFF-8A73-F0902B05A3F7}" sibTransId="{87AA1D69-D179-4789-A6F9-2F0E43155FBB}"/>
    <dgm:cxn modelId="{7F8EBB0B-4640-41AC-88A7-8BE2A2F45D1B}" type="presOf" srcId="{242293A4-3F09-426C-921C-6BEA8198F1B8}" destId="{4F8467A0-0C18-4947-A566-6CADDE0D2FDC}" srcOrd="0" destOrd="0" presId="urn:microsoft.com/office/officeart/2005/8/layout/cycle2"/>
    <dgm:cxn modelId="{540D6B16-2A11-424C-9476-A3E46182CDE1}" type="presOf" srcId="{DE42F7B3-3DB3-40F4-8BA9-40C0752EAB98}" destId="{A9803A3A-82AD-4C04-941A-A08CC189DC7A}" srcOrd="0" destOrd="0" presId="urn:microsoft.com/office/officeart/2005/8/layout/cycle2"/>
    <dgm:cxn modelId="{59DD2127-CD87-4F92-A408-369713B80D66}" srcId="{242293A4-3F09-426C-921C-6BEA8198F1B8}" destId="{4571180A-2F8F-4269-9B98-198EFE04298E}" srcOrd="4" destOrd="0" parTransId="{3AA7F163-7966-43A5-8698-2BC0BA1C8304}" sibTransId="{7065C381-C6F0-4DB7-851C-42D035BA29A7}"/>
    <dgm:cxn modelId="{D859B530-2E1C-42CC-913D-6C06E60DD0BA}" type="presOf" srcId="{52FDFE28-B0E2-4831-8AED-438AAA02B06C}" destId="{8D1021FF-03A7-4B43-9E94-59281E74F1D5}" srcOrd="0" destOrd="0" presId="urn:microsoft.com/office/officeart/2005/8/layout/cycle2"/>
    <dgm:cxn modelId="{7F105217-A714-4F82-8737-8268C114465A}" srcId="{242293A4-3F09-426C-921C-6BEA8198F1B8}" destId="{4589C1E9-248B-4C78-8C28-1A55E16DFA07}" srcOrd="3" destOrd="0" parTransId="{9743BB93-116F-4333-8D6E-8BB572F0C053}" sibTransId="{B5AE762C-8B27-4557-8752-BAAC6897D49A}"/>
    <dgm:cxn modelId="{E98B5792-59EF-495A-89B8-98EDCE30D177}" srcId="{242293A4-3F09-426C-921C-6BEA8198F1B8}" destId="{6E316AA7-785E-409D-8160-CF8DA3FE4C45}" srcOrd="1" destOrd="0" parTransId="{893E0454-86A3-4BB9-ABFB-AB7AFDB8B579}" sibTransId="{872D09D6-A9E9-4157-8735-28DAEC4B339B}"/>
    <dgm:cxn modelId="{5591B17E-C388-492A-ABFC-E3FDDCDBB44B}" type="presOf" srcId="{B5AE762C-8B27-4557-8752-BAAC6897D49A}" destId="{C7B8C835-9849-4E57-93A3-447E41D64AF5}" srcOrd="1" destOrd="0" presId="urn:microsoft.com/office/officeart/2005/8/layout/cycle2"/>
    <dgm:cxn modelId="{D43EF23B-0D29-40C0-A9F8-B5D4F03AC3C9}" type="presOf" srcId="{4589C1E9-248B-4C78-8C28-1A55E16DFA07}" destId="{8245AAC0-E9D3-4A55-B7AA-3287FC2E35CE}" srcOrd="0" destOrd="0" presId="urn:microsoft.com/office/officeart/2005/8/layout/cycle2"/>
    <dgm:cxn modelId="{9B943D5F-69EF-4B3E-8723-2153C0A34EFA}" type="presOf" srcId="{872D09D6-A9E9-4157-8735-28DAEC4B339B}" destId="{BC7DA69E-084D-4819-84B1-10BF2B7605EF}" srcOrd="1" destOrd="0" presId="urn:microsoft.com/office/officeart/2005/8/layout/cycle2"/>
    <dgm:cxn modelId="{B4F624E3-EA5E-47DF-BC8D-9FB541F2DB21}" type="presOf" srcId="{52FDFE28-B0E2-4831-8AED-438AAA02B06C}" destId="{D03E680B-0432-4C58-92CC-6FDB4AC209CB}" srcOrd="1" destOrd="0" presId="urn:microsoft.com/office/officeart/2005/8/layout/cycle2"/>
    <dgm:cxn modelId="{51177546-84BA-4CEB-8AD2-E82F20A861EE}" type="presOf" srcId="{7065C381-C6F0-4DB7-851C-42D035BA29A7}" destId="{BB938257-86A1-4D98-B7F4-90D0B6D9B8F8}" srcOrd="0" destOrd="0" presId="urn:microsoft.com/office/officeart/2005/8/layout/cycle2"/>
    <dgm:cxn modelId="{63F1745F-4D87-4FA5-855C-1C842384085A}" type="presOf" srcId="{7065C381-C6F0-4DB7-851C-42D035BA29A7}" destId="{04EC14C3-3CE5-4B7B-9616-B8FCEE0D8205}" srcOrd="1" destOrd="0" presId="urn:microsoft.com/office/officeart/2005/8/layout/cycle2"/>
    <dgm:cxn modelId="{A4EB5985-30D2-4ACA-A3F4-F2FC6E6BCA88}" type="presOf" srcId="{87AA1D69-D179-4789-A6F9-2F0E43155FBB}" destId="{32E076CB-A05E-4EDC-B92A-051DAEB298CF}" srcOrd="1" destOrd="0" presId="urn:microsoft.com/office/officeart/2005/8/layout/cycle2"/>
    <dgm:cxn modelId="{06EAC5B5-6A65-48E7-82A1-228A75C111E6}" type="presOf" srcId="{4571180A-2F8F-4269-9B98-198EFE04298E}" destId="{076FAB26-EF16-408D-8B6D-EF8618B7E4B1}" srcOrd="0" destOrd="0" presId="urn:microsoft.com/office/officeart/2005/8/layout/cycle2"/>
    <dgm:cxn modelId="{AD676307-416F-4D76-9A16-510CE3FC3FBD}" type="presOf" srcId="{872D09D6-A9E9-4157-8735-28DAEC4B339B}" destId="{968BA77D-24EF-491C-BAD5-416C5715A84B}" srcOrd="0" destOrd="0" presId="urn:microsoft.com/office/officeart/2005/8/layout/cycle2"/>
    <dgm:cxn modelId="{EAEF672B-6B39-464D-BAE8-13E8151BA6E4}" type="presOf" srcId="{B5AE762C-8B27-4557-8752-BAAC6897D49A}" destId="{1A20811D-28E6-479B-8BF7-ABC914C0F186}" srcOrd="0" destOrd="0" presId="urn:microsoft.com/office/officeart/2005/8/layout/cycle2"/>
    <dgm:cxn modelId="{217ED853-4575-48D5-9B6C-02CCB22331E9}" type="presParOf" srcId="{4F8467A0-0C18-4947-A566-6CADDE0D2FDC}" destId="{A9803A3A-82AD-4C04-941A-A08CC189DC7A}" srcOrd="0" destOrd="0" presId="urn:microsoft.com/office/officeart/2005/8/layout/cycle2"/>
    <dgm:cxn modelId="{2103C28A-341C-4D58-96EA-841D776457D8}" type="presParOf" srcId="{4F8467A0-0C18-4947-A566-6CADDE0D2FDC}" destId="{8D1021FF-03A7-4B43-9E94-59281E74F1D5}" srcOrd="1" destOrd="0" presId="urn:microsoft.com/office/officeart/2005/8/layout/cycle2"/>
    <dgm:cxn modelId="{B52AD66B-AB68-41F4-8AAC-6DECD846112D}" type="presParOf" srcId="{8D1021FF-03A7-4B43-9E94-59281E74F1D5}" destId="{D03E680B-0432-4C58-92CC-6FDB4AC209CB}" srcOrd="0" destOrd="0" presId="urn:microsoft.com/office/officeart/2005/8/layout/cycle2"/>
    <dgm:cxn modelId="{446BB9B5-8F21-4D30-A0B6-9EEF04416E8E}" type="presParOf" srcId="{4F8467A0-0C18-4947-A566-6CADDE0D2FDC}" destId="{16A6FFBD-C72F-4107-97FF-5119FFA2FAFD}" srcOrd="2" destOrd="0" presId="urn:microsoft.com/office/officeart/2005/8/layout/cycle2"/>
    <dgm:cxn modelId="{920F5050-32D3-404B-B742-C17BA7D32564}" type="presParOf" srcId="{4F8467A0-0C18-4947-A566-6CADDE0D2FDC}" destId="{968BA77D-24EF-491C-BAD5-416C5715A84B}" srcOrd="3" destOrd="0" presId="urn:microsoft.com/office/officeart/2005/8/layout/cycle2"/>
    <dgm:cxn modelId="{E96679CF-A23F-4F6A-BB13-6CC71B2171DD}" type="presParOf" srcId="{968BA77D-24EF-491C-BAD5-416C5715A84B}" destId="{BC7DA69E-084D-4819-84B1-10BF2B7605EF}" srcOrd="0" destOrd="0" presId="urn:microsoft.com/office/officeart/2005/8/layout/cycle2"/>
    <dgm:cxn modelId="{FFC666D0-128C-4CC9-9679-0B7EE860D4F0}" type="presParOf" srcId="{4F8467A0-0C18-4947-A566-6CADDE0D2FDC}" destId="{3B2B3FB2-5FBD-40BB-933C-8610BB8223C7}" srcOrd="4" destOrd="0" presId="urn:microsoft.com/office/officeart/2005/8/layout/cycle2"/>
    <dgm:cxn modelId="{60E6960B-C0A9-4927-B61C-3A6D056D3F8A}" type="presParOf" srcId="{4F8467A0-0C18-4947-A566-6CADDE0D2FDC}" destId="{4874F2CB-E165-42CB-A510-D9C4825AC342}" srcOrd="5" destOrd="0" presId="urn:microsoft.com/office/officeart/2005/8/layout/cycle2"/>
    <dgm:cxn modelId="{CF3BF041-2CFB-44CB-89BF-8294175DEB92}" type="presParOf" srcId="{4874F2CB-E165-42CB-A510-D9C4825AC342}" destId="{32E076CB-A05E-4EDC-B92A-051DAEB298CF}" srcOrd="0" destOrd="0" presId="urn:microsoft.com/office/officeart/2005/8/layout/cycle2"/>
    <dgm:cxn modelId="{B1DCFFAF-EF4D-4AA3-AFE9-9EF094B2922D}" type="presParOf" srcId="{4F8467A0-0C18-4947-A566-6CADDE0D2FDC}" destId="{8245AAC0-E9D3-4A55-B7AA-3287FC2E35CE}" srcOrd="6" destOrd="0" presId="urn:microsoft.com/office/officeart/2005/8/layout/cycle2"/>
    <dgm:cxn modelId="{C650A34B-FBB2-4C16-964E-3601DDF1AF00}" type="presParOf" srcId="{4F8467A0-0C18-4947-A566-6CADDE0D2FDC}" destId="{1A20811D-28E6-479B-8BF7-ABC914C0F186}" srcOrd="7" destOrd="0" presId="urn:microsoft.com/office/officeart/2005/8/layout/cycle2"/>
    <dgm:cxn modelId="{608CA497-D731-46D2-B6BE-8F5D711B2445}" type="presParOf" srcId="{1A20811D-28E6-479B-8BF7-ABC914C0F186}" destId="{C7B8C835-9849-4E57-93A3-447E41D64AF5}" srcOrd="0" destOrd="0" presId="urn:microsoft.com/office/officeart/2005/8/layout/cycle2"/>
    <dgm:cxn modelId="{3CF7E04E-DE82-4F98-998C-43675E4AD4FF}" type="presParOf" srcId="{4F8467A0-0C18-4947-A566-6CADDE0D2FDC}" destId="{076FAB26-EF16-408D-8B6D-EF8618B7E4B1}" srcOrd="8" destOrd="0" presId="urn:microsoft.com/office/officeart/2005/8/layout/cycle2"/>
    <dgm:cxn modelId="{44574761-72BF-46D3-B1C2-7AD101DC4DF4}" type="presParOf" srcId="{4F8467A0-0C18-4947-A566-6CADDE0D2FDC}" destId="{BB938257-86A1-4D98-B7F4-90D0B6D9B8F8}" srcOrd="9" destOrd="0" presId="urn:microsoft.com/office/officeart/2005/8/layout/cycle2"/>
    <dgm:cxn modelId="{343DFF6E-1A68-434E-A3F9-6AF19C663FBE}" type="presParOf" srcId="{BB938257-86A1-4D98-B7F4-90D0B6D9B8F8}" destId="{04EC14C3-3CE5-4B7B-9616-B8FCEE0D820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1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24232-942B-4CF1-8762-123AA10E60FC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6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623E-D155-4303-8FF8-80A9A000A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2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1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A9970-2462-43B0-9C9B-51114862A4F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73576"/>
            <a:ext cx="560832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6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32826-4357-451F-99FB-6C9607A54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75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32826-4357-451F-99FB-6C9607A54F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67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4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sure if everything</a:t>
            </a:r>
            <a:r>
              <a:rPr lang="en-US" baseline="0" dirty="0" smtClean="0"/>
              <a:t> will be finalized for the PAXgene tube by GM….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32826-4357-451F-99FB-6C9607A54F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82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3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32826-4357-451F-99FB-6C9607A54F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33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ヒラギノ角ゴ Pro W3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325B1F-2A4E-4813-BF74-25C449E2EA48}" type="slidenum">
              <a:rPr lang="en-US" altLang="en-US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81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4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Separate out into 3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14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8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69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5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D59DA-6883-4216-A032-28AB8A4DF650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120" y="6446836"/>
            <a:ext cx="811139" cy="365125"/>
          </a:xfrm>
        </p:spPr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55" y="6420793"/>
            <a:ext cx="2866449" cy="417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083"/>
            <a:ext cx="10546080" cy="145638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845734"/>
            <a:ext cx="10546080" cy="4023360"/>
          </a:xfrm>
        </p:spPr>
        <p:txBody>
          <a:bodyPr/>
          <a:lstStyle>
            <a:lvl1pPr marL="225425" indent="-225425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384048" indent="-182880"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−"/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2">
                  <a:lumMod val="50000"/>
                </a:schemeClr>
              </a:buClr>
              <a:defRPr/>
            </a:lvl4pPr>
            <a:lvl5pPr>
              <a:buClr>
                <a:schemeClr val="accent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A484-C403-4BCD-AFA3-B9C448DB4CBA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5078" y="6459784"/>
            <a:ext cx="48228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58952"/>
            <a:ext cx="1054608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53128"/>
            <a:ext cx="1054608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C516-6AE9-4C1E-84F5-719347B9E810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4325112"/>
            <a:ext cx="10473578" cy="182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55" y="6420793"/>
            <a:ext cx="2866449" cy="417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99090" y="36083"/>
            <a:ext cx="1055659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99090" y="1845735"/>
            <a:ext cx="5183700" cy="4023360"/>
          </a:xfr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defRPr/>
            </a:lvl1pPr>
            <a:lvl2pPr>
              <a:buClr>
                <a:schemeClr val="accent2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2">
                  <a:lumMod val="50000"/>
                </a:schemeClr>
              </a:buClr>
              <a:defRPr/>
            </a:lvl4pPr>
            <a:lvl5pPr>
              <a:buClr>
                <a:schemeClr val="accent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85793" y="1845735"/>
            <a:ext cx="5269887" cy="4023360"/>
          </a:xfr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defRPr/>
            </a:lvl1pPr>
            <a:lvl2pPr>
              <a:buClr>
                <a:schemeClr val="accent2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2">
                  <a:lumMod val="50000"/>
                </a:schemeClr>
              </a:buClr>
              <a:defRPr/>
            </a:lvl4pPr>
            <a:lvl5pPr>
              <a:buClr>
                <a:schemeClr val="accent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3406-7117-454B-971E-953D59DCEFFA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5499" y="6444629"/>
            <a:ext cx="867182" cy="365125"/>
          </a:xfrm>
        </p:spPr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6356" y="38058"/>
            <a:ext cx="10489324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356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6356" y="2582334"/>
            <a:ext cx="4937760" cy="337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40BBB-2CF2-4289-B9DD-65393AEC728A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43" y="6459784"/>
            <a:ext cx="970303" cy="365125"/>
          </a:xfrm>
        </p:spPr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083"/>
            <a:ext cx="1054608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7581-63FE-4FCD-8C93-E819DFEF0D5C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549" y="6456986"/>
            <a:ext cx="995731" cy="365125"/>
          </a:xfrm>
        </p:spPr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D640-8B4A-426C-A415-BD5ACCB5CEAD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" y="6430351"/>
            <a:ext cx="939938" cy="365125"/>
          </a:xfrm>
        </p:spPr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55" y="6420793"/>
            <a:ext cx="2866449" cy="417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2A8FD2-30B1-46A8-9A24-582AB3837E44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5" y="6407697"/>
            <a:ext cx="2866449" cy="417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9BB2-E190-45BB-87EA-B4553D122E3C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283" y="6446836"/>
            <a:ext cx="982823" cy="365125"/>
          </a:xfrm>
        </p:spPr>
        <p:txBody>
          <a:bodyPr/>
          <a:lstStyle/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55" y="6420793"/>
            <a:ext cx="2866449" cy="417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9090" y="36083"/>
            <a:ext cx="1055659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90" y="1845734"/>
            <a:ext cx="1055659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D0D3FE-4B0D-46E4-9926-0BBFEA35B0BE}" type="datetime1">
              <a:rPr lang="en-US" smtClean="0"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59" y="6459785"/>
            <a:ext cx="94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99090" y="1486840"/>
            <a:ext cx="10561402" cy="48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55" y="6420793"/>
            <a:ext cx="2866449" cy="417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>
            <a:lumMod val="50000"/>
          </a:schemeClr>
        </a:buClr>
        <a:buSzPct val="100000"/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>
            <a:lumMod val="50000"/>
          </a:schemeClr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>
            <a:lumMod val="50000"/>
          </a:schemeClr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>
            <a:lumMod val="50000"/>
          </a:schemeClr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>
            <a:lumMod val="50000"/>
          </a:schemeClr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crediblemeds.org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crediblemeds.org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S1400question@crab.org" TargetMode="External"/><Relationship Id="rId2" Type="http://schemas.openxmlformats.org/officeDocument/2006/relationships/hyperlink" Target="http://crediblemed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ungquestion@crab.org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510"/>
            <a:ext cx="5111574" cy="2893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84670"/>
            <a:ext cx="10058400" cy="2840441"/>
          </a:xfrm>
          <a:ln>
            <a:noFill/>
          </a:ln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6600" b="1" i="1" kern="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 LUNG-MAP 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en-US" sz="4600" b="1" kern="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S1400 Lung Master Protocol</a:t>
            </a:r>
          </a:p>
          <a:p>
            <a:pPr algn="ctr"/>
            <a:r>
              <a:rPr lang="en-US" b="1" kern="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SWOG </a:t>
            </a:r>
            <a:r>
              <a:rPr lang="en-US" b="1" kern="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Fall meeting</a:t>
            </a:r>
            <a:endParaRPr lang="en-US" b="1" kern="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b="1" kern="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9, </a:t>
            </a:r>
            <a:r>
              <a:rPr lang="en-US" b="1" kern="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" y="52173"/>
            <a:ext cx="2155750" cy="11102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61" y="110057"/>
            <a:ext cx="2477251" cy="10523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243" y="52173"/>
            <a:ext cx="1248827" cy="1248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50" y="104255"/>
            <a:ext cx="1606761" cy="1202545"/>
          </a:xfrm>
          <a:prstGeom prst="rect">
            <a:avLst/>
          </a:prstGeom>
        </p:spPr>
      </p:pic>
      <p:pic>
        <p:nvPicPr>
          <p:cNvPr id="1026" name="Picture 2" descr="NCTN Horizontal Bad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05" y="289861"/>
            <a:ext cx="2436658" cy="83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9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7730836" y="2425485"/>
            <a:ext cx="3621973" cy="285800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599" y="2425485"/>
            <a:ext cx="3466337" cy="291841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88483"/>
            <a:ext cx="11202785" cy="676436"/>
          </a:xfrm>
        </p:spPr>
        <p:txBody>
          <a:bodyPr>
            <a:noAutofit/>
          </a:bodyPr>
          <a:lstStyle/>
          <a:p>
            <a:r>
              <a:rPr lang="en-US" sz="3600" dirty="0"/>
              <a:t>S1400 Registration and Sub-study Assignment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37756" y="963917"/>
            <a:ext cx="7984571" cy="46823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eligibility, consent patient and confirm evaluable 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91543" y="1618694"/>
            <a:ext cx="4476996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Register to S1400 in OPEN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36692" y="2233592"/>
            <a:ext cx="238669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Submit tissue to FMI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within 1 day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after registration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183192" y="5664530"/>
            <a:ext cx="2712115" cy="417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Sub-study assignment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248490" y="3812876"/>
            <a:ext cx="2534795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Within 16 days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after S1400 registration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79" name="AutoShape 7"/>
          <p:cNvCxnSpPr>
            <a:cxnSpLocks noChangeShapeType="1"/>
            <a:stCxn id="29" idx="2"/>
            <a:endCxn id="8" idx="0"/>
          </p:cNvCxnSpPr>
          <p:nvPr/>
        </p:nvCxnSpPr>
        <p:spPr bwMode="auto">
          <a:xfrm>
            <a:off x="9498738" y="3227278"/>
            <a:ext cx="17150" cy="585598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80" name="AutoShape 8"/>
          <p:cNvCxnSpPr>
            <a:cxnSpLocks noChangeShapeType="1"/>
            <a:stCxn id="4" idx="2"/>
            <a:endCxn id="5" idx="0"/>
          </p:cNvCxnSpPr>
          <p:nvPr/>
        </p:nvCxnSpPr>
        <p:spPr bwMode="auto">
          <a:xfrm flipH="1">
            <a:off x="5830041" y="1432147"/>
            <a:ext cx="1" cy="186547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81" name="AutoShape 9"/>
          <p:cNvCxnSpPr>
            <a:cxnSpLocks noChangeShapeType="1"/>
            <a:stCxn id="5" idx="2"/>
            <a:endCxn id="6" idx="0"/>
          </p:cNvCxnSpPr>
          <p:nvPr/>
        </p:nvCxnSpPr>
        <p:spPr bwMode="auto">
          <a:xfrm>
            <a:off x="5830041" y="2049581"/>
            <a:ext cx="0" cy="184011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82" name="AutoShape 10"/>
          <p:cNvCxnSpPr>
            <a:cxnSpLocks noChangeShapeType="1"/>
            <a:stCxn id="9" idx="2"/>
            <a:endCxn id="10" idx="0"/>
          </p:cNvCxnSpPr>
          <p:nvPr/>
        </p:nvCxnSpPr>
        <p:spPr bwMode="auto">
          <a:xfrm flipH="1">
            <a:off x="2339854" y="3497257"/>
            <a:ext cx="819" cy="357229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060783" y="2530319"/>
            <a:ext cx="2559779" cy="966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Pre-Screened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to progression on current treatment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372015" y="3854486"/>
            <a:ext cx="1935678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995456" y="4565051"/>
            <a:ext cx="2694620" cy="551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Submit </a:t>
            </a:r>
            <a:r>
              <a:rPr kumimoji="0" lang="en-US" alt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S1400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Notice of Progression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within 1 day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86" name="AutoShape 14"/>
          <p:cNvCxnSpPr>
            <a:cxnSpLocks noChangeShapeType="1"/>
            <a:stCxn id="52" idx="2"/>
            <a:endCxn id="39" idx="0"/>
          </p:cNvCxnSpPr>
          <p:nvPr/>
        </p:nvCxnSpPr>
        <p:spPr bwMode="auto">
          <a:xfrm>
            <a:off x="5853671" y="5498709"/>
            <a:ext cx="0" cy="184840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AutoShape 9"/>
          <p:cNvCxnSpPr>
            <a:cxnSpLocks noChangeShapeType="1"/>
            <a:stCxn id="6" idx="1"/>
            <a:endCxn id="9" idx="3"/>
          </p:cNvCxnSpPr>
          <p:nvPr/>
        </p:nvCxnSpPr>
        <p:spPr bwMode="auto">
          <a:xfrm flipH="1">
            <a:off x="3620562" y="2741424"/>
            <a:ext cx="1016130" cy="272364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AutoShape 14"/>
          <p:cNvCxnSpPr>
            <a:cxnSpLocks noChangeShapeType="1"/>
            <a:stCxn id="8" idx="2"/>
            <a:endCxn id="7" idx="0"/>
          </p:cNvCxnSpPr>
          <p:nvPr/>
        </p:nvCxnSpPr>
        <p:spPr bwMode="auto">
          <a:xfrm>
            <a:off x="9515888" y="4459207"/>
            <a:ext cx="23362" cy="1205323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AutoShape 10"/>
          <p:cNvCxnSpPr>
            <a:cxnSpLocks noChangeShapeType="1"/>
            <a:stCxn id="10" idx="2"/>
            <a:endCxn id="11" idx="0"/>
          </p:cNvCxnSpPr>
          <p:nvPr/>
        </p:nvCxnSpPr>
        <p:spPr bwMode="auto">
          <a:xfrm>
            <a:off x="2339854" y="4193040"/>
            <a:ext cx="2912" cy="372011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AutoShape 9"/>
          <p:cNvCxnSpPr>
            <a:cxnSpLocks noChangeShapeType="1"/>
            <a:stCxn id="11" idx="2"/>
            <a:endCxn id="61" idx="0"/>
          </p:cNvCxnSpPr>
          <p:nvPr/>
        </p:nvCxnSpPr>
        <p:spPr bwMode="auto">
          <a:xfrm flipH="1">
            <a:off x="2340674" y="5116351"/>
            <a:ext cx="2092" cy="585482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AutoShape 9"/>
          <p:cNvCxnSpPr>
            <a:cxnSpLocks noChangeShapeType="1"/>
            <a:stCxn id="49" idx="2"/>
            <a:endCxn id="52" idx="0"/>
          </p:cNvCxnSpPr>
          <p:nvPr/>
        </p:nvCxnSpPr>
        <p:spPr bwMode="auto">
          <a:xfrm>
            <a:off x="5853671" y="4436522"/>
            <a:ext cx="0" cy="182860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4588093" y="3628104"/>
            <a:ext cx="2531155" cy="8084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atient will not be registered to a sub-study </a:t>
            </a:r>
            <a:r>
              <a:rPr lang="en-US" alt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any reason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4588093" y="4619382"/>
            <a:ext cx="2531155" cy="8793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Submit Notice of Intention Not to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Register </a:t>
            </a:r>
            <a:b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 in Rave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991271" y="5701833"/>
            <a:ext cx="2698805" cy="380410"/>
          </a:xfrm>
          <a:prstGeom prst="rect">
            <a:avLst/>
          </a:prstGeom>
          <a:gradFill>
            <a:gsLst>
              <a:gs pos="0">
                <a:srgbClr val="B8B91F"/>
              </a:gs>
              <a:gs pos="34000">
                <a:schemeClr val="accent6">
                  <a:shade val="87000"/>
                  <a:satMod val="125000"/>
                </a:schemeClr>
              </a:gs>
              <a:gs pos="70000">
                <a:schemeClr val="accent6">
                  <a:tint val="100000"/>
                  <a:shade val="90000"/>
                  <a:satMod val="130000"/>
                </a:schemeClr>
              </a:gs>
              <a:gs pos="100000">
                <a:schemeClr val="accent6">
                  <a:tint val="100000"/>
                  <a:shade val="100000"/>
                  <a:satMod val="11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Sub-study assignment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8198691" y="2572892"/>
            <a:ext cx="2600093" cy="6543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Screened at progression</a:t>
            </a: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AutoShape 9"/>
          <p:cNvCxnSpPr>
            <a:cxnSpLocks noChangeShapeType="1"/>
            <a:stCxn id="6" idx="3"/>
            <a:endCxn id="29" idx="1"/>
          </p:cNvCxnSpPr>
          <p:nvPr/>
        </p:nvCxnSpPr>
        <p:spPr bwMode="auto">
          <a:xfrm>
            <a:off x="7023390" y="2741424"/>
            <a:ext cx="1175301" cy="158661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8" name="AutoShape 10"/>
          <p:cNvCxnSpPr>
            <a:cxnSpLocks noChangeShapeType="1"/>
            <a:stCxn id="3" idx="3"/>
            <a:endCxn id="49" idx="1"/>
          </p:cNvCxnSpPr>
          <p:nvPr/>
        </p:nvCxnSpPr>
        <p:spPr bwMode="auto">
          <a:xfrm>
            <a:off x="4075936" y="3884690"/>
            <a:ext cx="512157" cy="147623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588093" y="5683549"/>
            <a:ext cx="2531155" cy="416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Follow-up for 3 years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AutoShape 10"/>
          <p:cNvCxnSpPr>
            <a:cxnSpLocks noChangeShapeType="1"/>
            <a:stCxn id="28" idx="1"/>
            <a:endCxn id="49" idx="3"/>
          </p:cNvCxnSpPr>
          <p:nvPr/>
        </p:nvCxnSpPr>
        <p:spPr bwMode="auto">
          <a:xfrm flipH="1">
            <a:off x="7119248" y="3854487"/>
            <a:ext cx="611588" cy="177826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Post Sub-study Assignment</a:t>
            </a:r>
            <a:endParaRPr lang="en-US" dirty="0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948763" y="1566996"/>
            <a:ext cx="629447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Sub-study common and specific eligibility criteria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8466819" y="2274752"/>
            <a:ext cx="3194974" cy="4059159"/>
            <a:chOff x="8466819" y="2274752"/>
            <a:chExt cx="3194974" cy="4059159"/>
          </a:xfrm>
        </p:grpSpPr>
        <p:sp>
          <p:nvSpPr>
            <p:cNvPr id="36" name="Rounded Rectangle 35"/>
            <p:cNvSpPr/>
            <p:nvPr/>
          </p:nvSpPr>
          <p:spPr>
            <a:xfrm>
              <a:off x="8466819" y="2274752"/>
              <a:ext cx="3194974" cy="4059159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8801691" y="2661056"/>
              <a:ext cx="2469279" cy="9233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latin typeface="Arial" pitchFamily="34" charset="0"/>
                  <a:cs typeface="Arial" pitchFamily="34" charset="0"/>
                </a:rPr>
                <a:t>If patient is not going to register to a sub-study for </a:t>
              </a:r>
              <a:r>
                <a:rPr lang="en-US" altLang="en-US" sz="1600" i="1" dirty="0">
                  <a:latin typeface="Arial" pitchFamily="34" charset="0"/>
                  <a:cs typeface="Arial" pitchFamily="34" charset="0"/>
                </a:rPr>
                <a:t>any</a:t>
              </a:r>
              <a:r>
                <a:rPr lang="en-US" altLang="en-US" sz="1600" dirty="0">
                  <a:latin typeface="Arial" pitchFamily="34" charset="0"/>
                  <a:cs typeface="Arial" pitchFamily="34" charset="0"/>
                </a:rPr>
                <a:t> reason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8801691" y="5368716"/>
              <a:ext cx="2464239" cy="430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Follow-up for 3 years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27" name="AutoShape 31"/>
            <p:cNvCxnSpPr>
              <a:cxnSpLocks noChangeShapeType="1"/>
              <a:stCxn id="18" idx="2"/>
              <a:endCxn id="21" idx="0"/>
            </p:cNvCxnSpPr>
            <p:nvPr/>
          </p:nvCxnSpPr>
          <p:spPr bwMode="auto">
            <a:xfrm>
              <a:off x="10036331" y="3584386"/>
              <a:ext cx="1231" cy="436717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8801691" y="4021103"/>
              <a:ext cx="2471742" cy="9233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Submit </a:t>
              </a:r>
              <a:r>
                <a:rPr kumimoji="0" lang="en-US" altLang="en-US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Notice of Intention not to Register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Form in Rave</a:t>
              </a:r>
              <a:r>
                <a:rPr kumimoji="0" lang="en-US" altLang="en-US" sz="16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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31" name="AutoShape 35"/>
            <p:cNvCxnSpPr>
              <a:cxnSpLocks noChangeShapeType="1"/>
              <a:stCxn id="21" idx="2"/>
              <a:endCxn id="19" idx="0"/>
            </p:cNvCxnSpPr>
            <p:nvPr/>
          </p:nvCxnSpPr>
          <p:spPr bwMode="auto">
            <a:xfrm flipH="1">
              <a:off x="10033811" y="4944433"/>
              <a:ext cx="3751" cy="424283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129" name="AutoShape 33"/>
          <p:cNvCxnSpPr>
            <a:cxnSpLocks noChangeShapeType="1"/>
            <a:endCxn id="36" idx="0"/>
          </p:cNvCxnSpPr>
          <p:nvPr/>
        </p:nvCxnSpPr>
        <p:spPr bwMode="auto">
          <a:xfrm>
            <a:off x="9253809" y="1802805"/>
            <a:ext cx="810497" cy="471947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366028" y="2274752"/>
            <a:ext cx="3234406" cy="4038943"/>
            <a:chOff x="366028" y="2494593"/>
            <a:chExt cx="3234406" cy="4038943"/>
          </a:xfrm>
        </p:grpSpPr>
        <p:sp>
          <p:nvSpPr>
            <p:cNvPr id="30" name="Rounded Rectangle 29"/>
            <p:cNvSpPr/>
            <p:nvPr/>
          </p:nvSpPr>
          <p:spPr>
            <a:xfrm>
              <a:off x="366028" y="2494593"/>
              <a:ext cx="3234406" cy="4038943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620341" y="2800785"/>
              <a:ext cx="2711303" cy="16619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If patient is assigned to sub-study and meets sub-study common eligibility criteria but does </a:t>
              </a: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NOT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meet study-specific eligibility criteria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22"/>
            <p:cNvSpPr txBox="1">
              <a:spLocks noChangeArrowheads="1"/>
            </p:cNvSpPr>
            <p:nvPr/>
          </p:nvSpPr>
          <p:spPr bwMode="auto">
            <a:xfrm>
              <a:off x="625613" y="5124212"/>
              <a:ext cx="2711303" cy="9233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Submit </a:t>
              </a:r>
              <a:r>
                <a:rPr kumimoji="0" lang="en-US" altLang="en-US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Request for Sub-study Reassignment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Form in Rave</a:t>
              </a:r>
              <a:r>
                <a:rPr kumimoji="0" lang="en-US" altLang="en-US" sz="16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  <a:sym typeface="Symbol" panose="05050102010706020507" pitchFamily="18" charset="2"/>
                </a:rPr>
                <a:t>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AutoShape 32"/>
            <p:cNvCxnSpPr>
              <a:cxnSpLocks noChangeShapeType="1"/>
              <a:stCxn id="31" idx="2"/>
              <a:endCxn id="32" idx="0"/>
            </p:cNvCxnSpPr>
            <p:nvPr/>
          </p:nvCxnSpPr>
          <p:spPr bwMode="auto">
            <a:xfrm>
              <a:off x="1975993" y="4462778"/>
              <a:ext cx="5272" cy="661434"/>
            </a:xfrm>
            <a:prstGeom prst="straightConnector1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246951" y="2274752"/>
            <a:ext cx="3573351" cy="4038943"/>
            <a:chOff x="4246951" y="2274752"/>
            <a:chExt cx="3573351" cy="4038943"/>
          </a:xfrm>
        </p:grpSpPr>
        <p:sp>
          <p:nvSpPr>
            <p:cNvPr id="38" name="Rounded Rectangle 37"/>
            <p:cNvSpPr/>
            <p:nvPr/>
          </p:nvSpPr>
          <p:spPr>
            <a:xfrm>
              <a:off x="4246951" y="2274752"/>
              <a:ext cx="3573351" cy="403894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4441295" y="2382675"/>
              <a:ext cx="3153476" cy="9233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If patient </a:t>
              </a: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IS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eligible for and consents to assigned </a:t>
              </a:r>
              <a:b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</a:b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sub-study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4435205" y="3337518"/>
              <a:ext cx="3153476" cy="9233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Register to S1400X sub-study in OPEN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1600" dirty="0" smtClean="0">
                  <a:latin typeface="Arial" pitchFamily="34" charset="0"/>
                  <a:cs typeface="Arial" pitchFamily="34" charset="0"/>
                </a:rPr>
                <a:t>after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receiving sub-study assignment email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 Box 26"/>
            <p:cNvSpPr txBox="1">
              <a:spLocks noChangeArrowheads="1"/>
            </p:cNvSpPr>
            <p:nvPr/>
          </p:nvSpPr>
          <p:spPr bwMode="auto">
            <a:xfrm>
              <a:off x="4435205" y="4414176"/>
              <a:ext cx="3153476" cy="7532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Protocol treatment within 7 working days of sub-study registration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2" name="AutoShape 28"/>
            <p:cNvCxnSpPr>
              <a:cxnSpLocks noChangeShapeType="1"/>
              <a:stCxn id="39" idx="2"/>
              <a:endCxn id="40" idx="0"/>
            </p:cNvCxnSpPr>
            <p:nvPr/>
          </p:nvCxnSpPr>
          <p:spPr bwMode="auto">
            <a:xfrm flipH="1">
              <a:off x="6011943" y="3306005"/>
              <a:ext cx="6090" cy="315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0"/>
            <p:cNvCxnSpPr>
              <a:cxnSpLocks noChangeShapeType="1"/>
              <a:stCxn id="40" idx="2"/>
              <a:endCxn id="41" idx="0"/>
            </p:cNvCxnSpPr>
            <p:nvPr/>
          </p:nvCxnSpPr>
          <p:spPr bwMode="auto">
            <a:xfrm>
              <a:off x="6011943" y="4260848"/>
              <a:ext cx="0" cy="15332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4435205" y="5305580"/>
              <a:ext cx="3153476" cy="8472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Follow-up, obtain and submit specimens and forms per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sub-study protocol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AutoShape 30"/>
            <p:cNvCxnSpPr>
              <a:cxnSpLocks noChangeShapeType="1"/>
              <a:stCxn id="41" idx="2"/>
              <a:endCxn id="44" idx="0"/>
            </p:cNvCxnSpPr>
            <p:nvPr/>
          </p:nvCxnSpPr>
          <p:spPr bwMode="auto">
            <a:xfrm>
              <a:off x="6011943" y="5167393"/>
              <a:ext cx="0" cy="1381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123" name="AutoShape 27"/>
          <p:cNvCxnSpPr>
            <a:cxnSpLocks noChangeShapeType="1"/>
            <a:endCxn id="38" idx="0"/>
          </p:cNvCxnSpPr>
          <p:nvPr/>
        </p:nvCxnSpPr>
        <p:spPr bwMode="auto">
          <a:xfrm>
            <a:off x="6017342" y="1932039"/>
            <a:ext cx="16285" cy="342713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AutoShape 29"/>
          <p:cNvCxnSpPr>
            <a:cxnSpLocks noChangeShapeType="1"/>
            <a:endCxn id="30" idx="0"/>
          </p:cNvCxnSpPr>
          <p:nvPr/>
        </p:nvCxnSpPr>
        <p:spPr bwMode="auto">
          <a:xfrm flipH="1">
            <a:off x="1983231" y="1817551"/>
            <a:ext cx="981317" cy="457201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Submissions – </a:t>
            </a:r>
            <a:r>
              <a:rPr lang="en-US" sz="4400" dirty="0" smtClean="0"/>
              <a:t>TRIAD Up and Running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34719"/>
            <a:ext cx="1054608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/>
              <a:t>Submit </a:t>
            </a:r>
            <a:r>
              <a:rPr lang="en-US" sz="2600" b="1" dirty="0"/>
              <a:t>CT/PET images electronically using TRIAD, or Transfer of Images </a:t>
            </a:r>
            <a:r>
              <a:rPr lang="en-US" sz="2600" b="1" dirty="0" smtClean="0"/>
              <a:t>and Data, a </a:t>
            </a:r>
            <a:r>
              <a:rPr lang="en-US" sz="2600" b="1" dirty="0"/>
              <a:t>cloud-based image and data transfer platform created by the American </a:t>
            </a:r>
            <a:r>
              <a:rPr lang="en-US" sz="2600" b="1" dirty="0" smtClean="0"/>
              <a:t>College of </a:t>
            </a:r>
            <a:r>
              <a:rPr lang="en-US" sz="2600" b="1" dirty="0"/>
              <a:t>Radiology. </a:t>
            </a: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To </a:t>
            </a:r>
            <a:r>
              <a:rPr lang="en-US" sz="2600" b="1" dirty="0"/>
              <a:t>submit images:</a:t>
            </a:r>
          </a:p>
          <a:p>
            <a:pPr lvl="1"/>
            <a:r>
              <a:rPr lang="en-US" sz="2400" dirty="0" smtClean="0"/>
              <a:t>Obtain </a:t>
            </a:r>
            <a:r>
              <a:rPr lang="en-US" sz="2400" dirty="0"/>
              <a:t>a “TRIAD User” role in the CTSU Roster, which is assigned by your </a:t>
            </a:r>
            <a:r>
              <a:rPr lang="en-US" sz="2400" dirty="0" smtClean="0"/>
              <a:t>site administrator</a:t>
            </a:r>
            <a:r>
              <a:rPr lang="en-US" sz="2400" dirty="0"/>
              <a:t>.</a:t>
            </a:r>
          </a:p>
          <a:p>
            <a:pPr lvl="1"/>
            <a:r>
              <a:rPr lang="en-US" sz="2400" dirty="0" smtClean="0"/>
              <a:t>Install </a:t>
            </a:r>
            <a:r>
              <a:rPr lang="en-US" sz="2400" dirty="0"/>
              <a:t>the TRIAD application using the link in protocol Section 15. Log in </a:t>
            </a:r>
            <a:r>
              <a:rPr lang="en-US" sz="2400" dirty="0" smtClean="0"/>
              <a:t>with your </a:t>
            </a:r>
            <a:r>
              <a:rPr lang="en-US" sz="2400" dirty="0"/>
              <a:t>CTEP-IAM username and password.</a:t>
            </a:r>
          </a:p>
          <a:p>
            <a:pPr lvl="1"/>
            <a:r>
              <a:rPr lang="en-US" sz="2400" dirty="0" smtClean="0"/>
              <a:t>Upload </a:t>
            </a:r>
            <a:r>
              <a:rPr lang="en-US" sz="2400" dirty="0"/>
              <a:t>images. Contact the TRIAD help desk at 703-390-9858 for </a:t>
            </a:r>
            <a:r>
              <a:rPr lang="en-US" sz="2400" dirty="0" smtClean="0"/>
              <a:t>assistance if </a:t>
            </a:r>
            <a:r>
              <a:rPr lang="en-US" sz="2400" dirty="0"/>
              <a:t>needed.</a:t>
            </a:r>
          </a:p>
          <a:p>
            <a:r>
              <a:rPr lang="en-US" sz="2600" b="1" dirty="0"/>
              <a:t>NOTE</a:t>
            </a:r>
            <a:r>
              <a:rPr lang="en-US" sz="2600" dirty="0"/>
              <a:t>: A TRIAD fact sheet is available on the S1400 protocol page at </a:t>
            </a:r>
            <a:r>
              <a:rPr lang="en-US" sz="2600" dirty="0" smtClean="0"/>
              <a:t>SWOG.org and </a:t>
            </a:r>
            <a:r>
              <a:rPr lang="en-US" sz="2600" dirty="0"/>
              <a:t>CTSU.org</a:t>
            </a:r>
            <a:endParaRPr lang="en-US" sz="2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Submissions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046"/>
            <a:ext cx="10546080" cy="4023360"/>
          </a:xfrm>
        </p:spPr>
        <p:txBody>
          <a:bodyPr>
            <a:noAutofit/>
          </a:bodyPr>
          <a:lstStyle/>
          <a:p>
            <a:r>
              <a:rPr lang="en-US" sz="2600" b="1" dirty="0"/>
              <a:t>Laboratory Values </a:t>
            </a:r>
            <a:r>
              <a:rPr lang="en-US" sz="2600" b="1" dirty="0" err="1"/>
              <a:t>eCRFs</a:t>
            </a:r>
            <a:r>
              <a:rPr lang="en-US" sz="2600" b="1" dirty="0"/>
              <a:t> should always report end-of-cycle labs.</a:t>
            </a:r>
          </a:p>
          <a:p>
            <a:pPr lvl="1"/>
            <a:r>
              <a:rPr lang="en-US" sz="2400" dirty="0"/>
              <a:t>End-of-cycle labs are requested </a:t>
            </a:r>
            <a:r>
              <a:rPr lang="en-US" sz="2400" dirty="0" smtClean="0"/>
              <a:t>due to possible association </a:t>
            </a:r>
            <a:r>
              <a:rPr lang="en-US" sz="2400" dirty="0"/>
              <a:t>with </a:t>
            </a:r>
            <a:r>
              <a:rPr lang="en-US" sz="2400" dirty="0" smtClean="0"/>
              <a:t>toxicities reported </a:t>
            </a:r>
            <a:r>
              <a:rPr lang="en-US" sz="2400" dirty="0"/>
              <a:t>at the end of a cycle. Note that labs done on Day 1 of the next </a:t>
            </a:r>
            <a:r>
              <a:rPr lang="en-US" sz="2400" dirty="0" smtClean="0"/>
              <a:t>cycle (</a:t>
            </a:r>
            <a:r>
              <a:rPr lang="en-US" sz="2400" dirty="0"/>
              <a:t>prior to treatment) are considered end-of-cycle labs for the previous cycle.</a:t>
            </a:r>
          </a:p>
          <a:p>
            <a:r>
              <a:rPr lang="en-US" sz="2600" b="1" dirty="0"/>
              <a:t>AEs should be reported on every cycle in which </a:t>
            </a:r>
            <a:r>
              <a:rPr lang="en-US" sz="2600" b="1" dirty="0" smtClean="0"/>
              <a:t>they are seen</a:t>
            </a:r>
            <a:r>
              <a:rPr lang="en-US" sz="2600" b="1" dirty="0"/>
              <a:t>. </a:t>
            </a:r>
            <a:endParaRPr lang="en-US" sz="2600" b="1" dirty="0" smtClean="0"/>
          </a:p>
          <a:p>
            <a:pPr lvl="1"/>
            <a:r>
              <a:rPr lang="en-US" sz="2400" dirty="0" smtClean="0"/>
              <a:t>To report ongoing </a:t>
            </a:r>
            <a:r>
              <a:rPr lang="en-US" sz="2400" dirty="0"/>
              <a:t>events provide the AE start date and mark the AE as “ongoing” </a:t>
            </a:r>
            <a:r>
              <a:rPr lang="en-US" sz="2400" dirty="0" smtClean="0"/>
              <a:t>on each </a:t>
            </a:r>
            <a:r>
              <a:rPr lang="en-US" sz="2400" dirty="0" err="1"/>
              <a:t>eCRF</a:t>
            </a:r>
            <a:r>
              <a:rPr lang="en-US" sz="2400" dirty="0"/>
              <a:t> until the event is resolved. Ongoing events may span </a:t>
            </a:r>
            <a:r>
              <a:rPr lang="en-US" sz="2400" dirty="0" smtClean="0"/>
              <a:t>multiple cycles</a:t>
            </a:r>
            <a:r>
              <a:rPr lang="en-US" sz="2400" dirty="0"/>
              <a:t>. On the last cycle that the AE is seen, provide the AE end date.</a:t>
            </a:r>
          </a:p>
          <a:p>
            <a:r>
              <a:rPr lang="en-US" sz="2600" b="1" dirty="0"/>
              <a:t>Thoroughly redact patient identifiers from source documents </a:t>
            </a:r>
            <a:r>
              <a:rPr lang="en-US" sz="2600" b="1" dirty="0" smtClean="0"/>
              <a:t>before uploading </a:t>
            </a:r>
            <a:r>
              <a:rPr lang="en-US" sz="2600" b="1" dirty="0"/>
              <a:t>to Rave. </a:t>
            </a:r>
            <a:endParaRPr lang="en-US" sz="2600" b="1" dirty="0" smtClean="0"/>
          </a:p>
          <a:p>
            <a:pPr lvl="1"/>
            <a:r>
              <a:rPr lang="en-US" sz="2400" dirty="0" smtClean="0"/>
              <a:t>Black </a:t>
            </a:r>
            <a:r>
              <a:rPr lang="en-US" sz="2400" dirty="0"/>
              <a:t>marker may not fully hide </a:t>
            </a:r>
            <a:r>
              <a:rPr lang="en-US" sz="2400" dirty="0" smtClean="0"/>
              <a:t>patient’s </a:t>
            </a:r>
            <a:r>
              <a:rPr lang="en-US" sz="2400" dirty="0"/>
              <a:t>name</a:t>
            </a:r>
            <a:r>
              <a:rPr lang="en-US" sz="2400" dirty="0" smtClean="0"/>
              <a:t>. Suggested </a:t>
            </a:r>
            <a:r>
              <a:rPr lang="en-US" sz="2400" dirty="0"/>
              <a:t>redaction methods are </a:t>
            </a:r>
            <a:r>
              <a:rPr lang="en-US" sz="2400" dirty="0" smtClean="0"/>
              <a:t>use </a:t>
            </a:r>
            <a:r>
              <a:rPr lang="en-US" sz="2400" dirty="0"/>
              <a:t>of tape, </a:t>
            </a:r>
            <a:r>
              <a:rPr lang="en-US" sz="2400" dirty="0" err="1"/>
              <a:t>Wite</a:t>
            </a:r>
            <a:r>
              <a:rPr lang="en-US" sz="2400" dirty="0"/>
              <a:t>-Out, opaque pencils or crayons, or electronic redaction tools.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Tissue Requirements</a:t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Fred Hirsch, MD, </a:t>
            </a:r>
            <a:r>
              <a:rPr lang="en-US" dirty="0"/>
              <a:t>PhD</a:t>
            </a:r>
            <a:br>
              <a:rPr lang="en-US" dirty="0"/>
            </a:br>
            <a:r>
              <a:rPr lang="en-US" dirty="0"/>
              <a:t>Study Chair, Translational </a:t>
            </a:r>
            <a:r>
              <a:rPr lang="en-US" dirty="0" smtClean="0"/>
              <a:t>Medicine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Tissue </a:t>
            </a:r>
            <a:r>
              <a:rPr lang="en-US" dirty="0" smtClean="0"/>
              <a:t>Requirements: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69888"/>
            <a:ext cx="10546080" cy="4023360"/>
          </a:xfrm>
        </p:spPr>
        <p:txBody>
          <a:bodyPr>
            <a:noAutofit/>
          </a:bodyPr>
          <a:lstStyle/>
          <a:p>
            <a:r>
              <a:rPr lang="en-US" sz="2600" b="1" dirty="0"/>
              <a:t>Tissue block (preferred) or at least 12 (4-5-microns) unstained slides (20 slides are strongly recommended).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Tissue must contain at least 20% viable tumor cells and &gt; 0.2 mm3 tumor volume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Hematoxilyn</a:t>
            </a:r>
            <a:r>
              <a:rPr lang="en-US" sz="2400" dirty="0">
                <a:solidFill>
                  <a:schemeClr val="tx1"/>
                </a:solidFill>
              </a:rPr>
              <a:t>-eosin (H&amp;E)-stained slide or </a:t>
            </a:r>
            <a:r>
              <a:rPr lang="en-US" sz="2400" dirty="0" err="1">
                <a:solidFill>
                  <a:schemeClr val="tx1"/>
                </a:solidFill>
              </a:rPr>
              <a:t>Aperio</a:t>
            </a:r>
            <a:r>
              <a:rPr lang="en-US" sz="2400" dirty="0">
                <a:solidFill>
                  <a:schemeClr val="tx1"/>
                </a:solidFill>
              </a:rPr>
              <a:t> H&amp;E-stained slide. If H&amp;E slide is not available, submit an extra unstained slide. An H&amp;E slide is not required with tissue block submission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Bone biopsies are not </a:t>
            </a:r>
            <a:r>
              <a:rPr lang="en-US" sz="2400" dirty="0" smtClean="0">
                <a:solidFill>
                  <a:schemeClr val="tx1"/>
                </a:solidFill>
              </a:rPr>
              <a:t>allowed</a:t>
            </a:r>
          </a:p>
          <a:p>
            <a:r>
              <a:rPr lang="en-US" sz="2600" b="1" dirty="0"/>
              <a:t>Local pathology report from initial diagnosis and S1400 Local Pathology Review Form:  </a:t>
            </a:r>
          </a:p>
          <a:p>
            <a:pPr marL="404813" lvl="1" indent="-176213"/>
            <a:r>
              <a:rPr lang="en-US" sz="2400" dirty="0">
                <a:solidFill>
                  <a:schemeClr val="tx1"/>
                </a:solidFill>
              </a:rPr>
              <a:t>Tumor material must be reviewed by a local </a:t>
            </a:r>
            <a:r>
              <a:rPr lang="en-US" sz="2400" dirty="0" smtClean="0">
                <a:solidFill>
                  <a:schemeClr val="tx1"/>
                </a:solidFill>
              </a:rPr>
              <a:t>pathologist. The </a:t>
            </a:r>
            <a:r>
              <a:rPr lang="en-US" sz="2400" dirty="0">
                <a:solidFill>
                  <a:schemeClr val="tx1"/>
                </a:solidFill>
              </a:rPr>
              <a:t>local pathologist must review and sign off on the S1400 Local Pathology Review form prior to enrolling patient noting that the </a:t>
            </a:r>
            <a:r>
              <a:rPr lang="en-US" sz="2400" dirty="0" smtClean="0">
                <a:solidFill>
                  <a:schemeClr val="tx1"/>
                </a:solidFill>
              </a:rPr>
              <a:t>tumor meets the requirements noted above.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Quality Assurance and Monitoring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Elaine Armstrong,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/>
              <a:t>SWOG Quality Assurance </a:t>
            </a:r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QA/Monitoring </a:t>
            </a:r>
            <a:r>
              <a:rPr lang="en-US" dirty="0" smtClean="0">
                <a:latin typeface="Calibri" panose="020F0502020204030204" pitchFamily="34" charset="0"/>
              </a:rPr>
              <a:t>Common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5734"/>
            <a:ext cx="10952480" cy="439250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Regulatory: For </a:t>
            </a:r>
            <a:r>
              <a:rPr lang="en-US" sz="2800" b="1" dirty="0"/>
              <a:t>sites using the CIRB:</a:t>
            </a:r>
          </a:p>
          <a:p>
            <a:pPr lvl="1"/>
            <a:r>
              <a:rPr lang="en-US" sz="2600" dirty="0" smtClean="0"/>
              <a:t>Consent </a:t>
            </a:r>
            <a:r>
              <a:rPr lang="en-US" sz="2600" dirty="0"/>
              <a:t>forms deviate from the approved boilerplate language</a:t>
            </a:r>
          </a:p>
          <a:p>
            <a:pPr lvl="1"/>
            <a:r>
              <a:rPr lang="en-US" sz="2600" dirty="0" smtClean="0"/>
              <a:t>Unable </a:t>
            </a:r>
            <a:r>
              <a:rPr lang="en-US" sz="2600" dirty="0"/>
              <a:t>to determine when consent versions were </a:t>
            </a:r>
            <a:r>
              <a:rPr lang="en-US" sz="2600" dirty="0" smtClean="0"/>
              <a:t>implemented</a:t>
            </a:r>
            <a:endParaRPr lang="en-US" sz="2600" dirty="0"/>
          </a:p>
          <a:p>
            <a:r>
              <a:rPr lang="en-US" sz="2800" b="1" dirty="0" smtClean="0"/>
              <a:t>Patient Case Review: Eligibility</a:t>
            </a:r>
          </a:p>
          <a:p>
            <a:pPr lvl="1"/>
            <a:r>
              <a:rPr lang="en-US" sz="2600" dirty="0" smtClean="0"/>
              <a:t>S1400: Failure to confirm ≥ 20% tumor cells by local pathologist</a:t>
            </a:r>
          </a:p>
          <a:p>
            <a:pPr lvl="1"/>
            <a:r>
              <a:rPr lang="en-US" sz="2600" dirty="0" smtClean="0"/>
              <a:t>S1400A &amp; C: No CT scan within 28 days</a:t>
            </a:r>
          </a:p>
          <a:p>
            <a:pPr lvl="1"/>
            <a:r>
              <a:rPr lang="en-US" sz="2600" dirty="0" smtClean="0"/>
              <a:t>S1400C: No triplicate EKGs, taking medication that prolongs </a:t>
            </a:r>
            <a:r>
              <a:rPr lang="en-US" sz="2600" dirty="0" err="1" smtClean="0"/>
              <a:t>QTc</a:t>
            </a:r>
            <a:r>
              <a:rPr lang="en-US" sz="2600" dirty="0" smtClean="0"/>
              <a:t> interval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QA/Monitoring </a:t>
            </a:r>
            <a:r>
              <a:rPr lang="en-US" dirty="0" smtClean="0">
                <a:latin typeface="Calibri" panose="020F0502020204030204" pitchFamily="34" charset="0"/>
              </a:rPr>
              <a:t>Common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5734"/>
            <a:ext cx="10952480" cy="439250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Patient </a:t>
            </a:r>
            <a:r>
              <a:rPr lang="en-US" sz="2800" b="1" dirty="0"/>
              <a:t>Case Review</a:t>
            </a:r>
            <a:r>
              <a:rPr lang="en-US" sz="2800" b="1" dirty="0" smtClean="0"/>
              <a:t>: Treatment</a:t>
            </a:r>
            <a:endParaRPr lang="en-US" sz="2600" dirty="0" smtClean="0"/>
          </a:p>
          <a:p>
            <a:pPr lvl="1"/>
            <a:r>
              <a:rPr lang="en-US" sz="2600" dirty="0" smtClean="0"/>
              <a:t>Failure to dose reduce per protocol</a:t>
            </a:r>
          </a:p>
          <a:p>
            <a:pPr lvl="1"/>
            <a:r>
              <a:rPr lang="en-US" sz="2600" dirty="0" smtClean="0"/>
              <a:t>Failure to document compliance to oral drugs</a:t>
            </a:r>
          </a:p>
          <a:p>
            <a:r>
              <a:rPr lang="en-US" sz="2800" b="1" dirty="0" smtClean="0"/>
              <a:t>Patient Case Review: Adverse Events</a:t>
            </a:r>
          </a:p>
          <a:p>
            <a:pPr lvl="1"/>
            <a:r>
              <a:rPr lang="en-US" sz="2600" dirty="0" smtClean="0"/>
              <a:t>Failure to report adverse events</a:t>
            </a:r>
          </a:p>
          <a:p>
            <a:r>
              <a:rPr lang="en-US" sz="2800" b="1" dirty="0" smtClean="0"/>
              <a:t>Patient Case Review: Data Quality</a:t>
            </a:r>
          </a:p>
          <a:p>
            <a:pPr lvl="1"/>
            <a:r>
              <a:rPr lang="en-US" sz="2600" dirty="0" smtClean="0"/>
              <a:t>Delinquent data</a:t>
            </a:r>
          </a:p>
          <a:p>
            <a:pPr lvl="1"/>
            <a:r>
              <a:rPr lang="en-US" sz="2600" dirty="0" smtClean="0"/>
              <a:t>Failure to collect and submit specimens</a:t>
            </a:r>
          </a:p>
          <a:p>
            <a:endParaRPr lang="en-US" sz="2800" b="1" dirty="0" smtClean="0"/>
          </a:p>
          <a:p>
            <a:pPr lvl="1"/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Funding Highlights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Casey Dawson</a:t>
            </a:r>
            <a:endParaRPr lang="en-US" dirty="0" smtClean="0"/>
          </a:p>
          <a:p>
            <a:r>
              <a:rPr lang="en-US" dirty="0" smtClean="0"/>
              <a:t>SWOG </a:t>
            </a:r>
            <a:r>
              <a:rPr lang="en-US" dirty="0" smtClean="0"/>
              <a:t>CTI Project Manager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 R. Gandara, MD</a:t>
            </a:r>
          </a:p>
          <a:p>
            <a:r>
              <a:rPr lang="en-US" dirty="0" err="1" smtClean="0"/>
              <a:t>swog</a:t>
            </a:r>
            <a:r>
              <a:rPr lang="en-US" dirty="0" smtClean="0"/>
              <a:t> lung cancer committee chair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539260" y="613812"/>
            <a:ext cx="6456796" cy="5299039"/>
            <a:chOff x="5539260" y="613812"/>
            <a:chExt cx="6456796" cy="5299039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3637793168"/>
                </p:ext>
              </p:extLst>
            </p:nvPr>
          </p:nvGraphicFramePr>
          <p:xfrm>
            <a:off x="5548093" y="1003455"/>
            <a:ext cx="6447963" cy="43293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5539260" y="613812"/>
              <a:ext cx="6073121" cy="5299039"/>
              <a:chOff x="4175343" y="106679"/>
              <a:chExt cx="7655490" cy="6632323"/>
            </a:xfrm>
          </p:grpSpPr>
          <p:sp>
            <p:nvSpPr>
              <p:cNvPr id="7" name="Donut 6"/>
              <p:cNvSpPr/>
              <p:nvPr/>
            </p:nvSpPr>
            <p:spPr>
              <a:xfrm>
                <a:off x="4682646" y="106679"/>
                <a:ext cx="6991611" cy="6632323"/>
              </a:xfrm>
              <a:prstGeom prst="donut">
                <a:avLst>
                  <a:gd name="adj" fmla="val 2736"/>
                </a:avLst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8" name="Picture 7" descr="C:\Users\dgandara\Desktop\Logos\fdalogodhhs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5343" y="3943950"/>
                <a:ext cx="2482239" cy="1189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1951" y="699727"/>
                <a:ext cx="1606761" cy="120254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53582" y="594359"/>
                <a:ext cx="2477251" cy="1052328"/>
              </a:xfrm>
              <a:prstGeom prst="rect">
                <a:avLst/>
              </a:prstGeom>
            </p:spPr>
          </p:pic>
          <p:sp>
            <p:nvSpPr>
              <p:cNvPr id="11" name="Oval 10"/>
              <p:cNvSpPr/>
              <p:nvPr/>
            </p:nvSpPr>
            <p:spPr>
              <a:xfrm>
                <a:off x="7315321" y="2625213"/>
                <a:ext cx="1887673" cy="1651819"/>
              </a:xfrm>
              <a:prstGeom prst="ellipse">
                <a:avLst/>
              </a:pr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S1400 Master Protocol</a:t>
                </a:r>
                <a:endParaRPr lang="en-US" dirty="0"/>
              </a:p>
            </p:txBody>
          </p:sp>
        </p:grpSp>
      </p:grpSp>
      <p:pic>
        <p:nvPicPr>
          <p:cNvPr id="14" name="Picture 2" descr="NCTN Horizontal Bad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068" y="3657241"/>
            <a:ext cx="1634987" cy="55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Highlights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Sites will receive </a:t>
            </a:r>
            <a:r>
              <a:rPr lang="en-US" sz="2800" u="sng" dirty="0"/>
              <a:t>up to</a:t>
            </a:r>
            <a:r>
              <a:rPr lang="en-US" sz="2800" dirty="0"/>
              <a:t> </a:t>
            </a:r>
            <a:r>
              <a:rPr lang="en-US" sz="2800" b="1" dirty="0"/>
              <a:t>$5,869 ($1,079 </a:t>
            </a:r>
            <a:r>
              <a:rPr lang="en-US" sz="2800" dirty="0"/>
              <a:t>screening/ </a:t>
            </a:r>
            <a:r>
              <a:rPr lang="en-US" sz="2800" b="1" dirty="0"/>
              <a:t>$4,790 </a:t>
            </a:r>
            <a:r>
              <a:rPr lang="en-US" sz="2800" dirty="0"/>
              <a:t>registration) for each patient on trial</a:t>
            </a:r>
          </a:p>
          <a:p>
            <a:r>
              <a:rPr lang="en-US" sz="2800" dirty="0"/>
              <a:t>If biopsies are needed, sites will receive </a:t>
            </a:r>
            <a:r>
              <a:rPr lang="en-US" sz="2800" b="1" dirty="0"/>
              <a:t>$3,000/$6,000 </a:t>
            </a:r>
            <a:r>
              <a:rPr lang="en-US" sz="2800" dirty="0"/>
              <a:t>for the biopsies performed at screening and/or progression after initial response on Arm 1</a:t>
            </a:r>
          </a:p>
          <a:p>
            <a:r>
              <a:rPr lang="en-US" sz="2800" dirty="0"/>
              <a:t>Sites will be reimbursed for additional research based procedures</a:t>
            </a:r>
          </a:p>
          <a:p>
            <a:r>
              <a:rPr lang="en-US" sz="2800" dirty="0"/>
              <a:t>Sites will be reimbursed </a:t>
            </a:r>
            <a:r>
              <a:rPr lang="en-US" sz="2800" b="1" dirty="0"/>
              <a:t>$1,333 </a:t>
            </a:r>
            <a:r>
              <a:rPr lang="en-US" sz="2800" dirty="0"/>
              <a:t>for on site visits outside the regular audit </a:t>
            </a:r>
            <a:r>
              <a:rPr lang="en-US" sz="2800" dirty="0" smtClean="0"/>
              <a:t>schedule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PAXgene Tubes for S1400A – Available soon through Nationwide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Site Perspectives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952" y="1600074"/>
            <a:ext cx="10546080" cy="4582362"/>
          </a:xfrm>
        </p:spPr>
        <p:txBody>
          <a:bodyPr/>
          <a:lstStyle/>
          <a:p>
            <a:pPr marL="0" indent="0">
              <a:buNone/>
            </a:pPr>
            <a:r>
              <a:rPr lang="en-US" cap="all" spc="200" dirty="0">
                <a:solidFill>
                  <a:schemeClr val="tx2"/>
                </a:solidFill>
              </a:rPr>
              <a:t>Roy Herbst, MD, PhD</a:t>
            </a:r>
            <a:br>
              <a:rPr lang="en-US" cap="all" spc="200" dirty="0">
                <a:solidFill>
                  <a:schemeClr val="tx2"/>
                </a:solidFill>
              </a:rPr>
            </a:br>
            <a:r>
              <a:rPr lang="en-US" cap="all" spc="200" dirty="0">
                <a:solidFill>
                  <a:schemeClr val="tx2"/>
                </a:solidFill>
              </a:rPr>
              <a:t>Study Chair, Medical </a:t>
            </a:r>
            <a:r>
              <a:rPr lang="en-US" cap="all" spc="200" dirty="0" smtClean="0">
                <a:solidFill>
                  <a:schemeClr val="tx2"/>
                </a:solidFill>
              </a:rPr>
              <a:t>Oncology</a:t>
            </a:r>
          </a:p>
          <a:p>
            <a:pPr marL="0" indent="0">
              <a:buNone/>
            </a:pPr>
            <a:endParaRPr lang="en-US" cap="all" spc="2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200" b="1" cap="all" spc="200" dirty="0">
                <a:solidFill>
                  <a:schemeClr val="tx2"/>
                </a:solidFill>
                <a:latin typeface="+mj-lt"/>
              </a:rPr>
              <a:t>Naomi </a:t>
            </a:r>
            <a:r>
              <a:rPr lang="en-US" sz="2200" b="1" cap="all" spc="200" dirty="0" smtClean="0">
                <a:solidFill>
                  <a:schemeClr val="tx2"/>
                </a:solidFill>
                <a:latin typeface="+mj-lt"/>
              </a:rPr>
              <a:t>Hullinger</a:t>
            </a:r>
            <a:r>
              <a:rPr lang="en-US" sz="2200" b="1" cap="all" spc="200" dirty="0">
                <a:solidFill>
                  <a:schemeClr val="tx2"/>
                </a:solidFill>
                <a:latin typeface="+mj-lt"/>
              </a:rPr>
              <a:t>, RN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b="1" cap="all" spc="200" dirty="0">
                <a:solidFill>
                  <a:schemeClr val="tx2"/>
                </a:solidFill>
                <a:latin typeface="+mj-lt"/>
              </a:rPr>
              <a:t>Supervisor, Oncology Research Group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b="1" cap="all" spc="200" dirty="0">
                <a:solidFill>
                  <a:schemeClr val="tx2"/>
                </a:solidFill>
                <a:latin typeface="+mj-lt"/>
              </a:rPr>
              <a:t>San Antonio Medical Military </a:t>
            </a:r>
            <a:r>
              <a:rPr lang="en-US" sz="2200" b="1" cap="all" spc="200" dirty="0" smtClean="0">
                <a:solidFill>
                  <a:schemeClr val="tx2"/>
                </a:solidFill>
                <a:latin typeface="+mj-lt"/>
              </a:rPr>
              <a:t>Center</a:t>
            </a:r>
          </a:p>
          <a:p>
            <a:pPr marL="0" indent="0">
              <a:lnSpc>
                <a:spcPct val="70000"/>
              </a:lnSpc>
              <a:buNone/>
            </a:pPr>
            <a:endParaRPr lang="en-US" sz="2200" b="1" cap="all" spc="200" dirty="0">
              <a:solidFill>
                <a:schemeClr val="tx2"/>
              </a:solidFill>
              <a:latin typeface="+mj-lt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200" b="1" cap="all" spc="200" dirty="0" smtClean="0">
                <a:solidFill>
                  <a:schemeClr val="tx2"/>
                </a:solidFill>
                <a:latin typeface="+mj-lt"/>
              </a:rPr>
              <a:t>Paul </a:t>
            </a:r>
            <a:r>
              <a:rPr lang="en-US" sz="2200" b="1" cap="all" spc="200" dirty="0">
                <a:solidFill>
                  <a:schemeClr val="tx2"/>
                </a:solidFill>
                <a:latin typeface="+mj-lt"/>
              </a:rPr>
              <a:t>Hesketh, M.D.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b="1" cap="all" spc="200" dirty="0">
                <a:solidFill>
                  <a:schemeClr val="tx2"/>
                </a:solidFill>
                <a:latin typeface="+mj-lt"/>
              </a:rPr>
              <a:t>Chair, </a:t>
            </a:r>
            <a:r>
              <a:rPr lang="en-US" sz="2200" b="1" cap="all" spc="200" dirty="0" err="1">
                <a:solidFill>
                  <a:schemeClr val="tx2"/>
                </a:solidFill>
                <a:latin typeface="+mj-lt"/>
              </a:rPr>
              <a:t>Lahey</a:t>
            </a:r>
            <a:r>
              <a:rPr lang="en-US" sz="2200" b="1" cap="all" spc="200" dirty="0">
                <a:solidFill>
                  <a:schemeClr val="tx2"/>
                </a:solidFill>
                <a:latin typeface="+mj-lt"/>
              </a:rPr>
              <a:t> Health Cancer Institute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b="1" cap="all" spc="200" dirty="0">
                <a:solidFill>
                  <a:schemeClr val="tx2"/>
                </a:solidFill>
                <a:latin typeface="+mj-lt"/>
              </a:rPr>
              <a:t>Director, Sophia Gordon Cancer Center &amp; Thoracic Oncology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200" b="1" cap="all" spc="200" dirty="0" err="1">
                <a:solidFill>
                  <a:schemeClr val="tx2"/>
                </a:solidFill>
                <a:latin typeface="+mj-lt"/>
              </a:rPr>
              <a:t>Lahey</a:t>
            </a:r>
            <a:r>
              <a:rPr lang="en-US" sz="2200" b="1" cap="all" spc="200" dirty="0">
                <a:solidFill>
                  <a:schemeClr val="tx2"/>
                </a:solidFill>
                <a:latin typeface="+mj-lt"/>
              </a:rPr>
              <a:t> Hospital &amp; Medical Center</a:t>
            </a:r>
          </a:p>
          <a:p>
            <a:pPr marL="0" indent="0">
              <a:buNone/>
            </a:pPr>
            <a:endParaRPr lang="en-US" cap="all" spc="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828801"/>
            <a:ext cx="8229600" cy="1771650"/>
          </a:xfrm>
        </p:spPr>
        <p:txBody>
          <a:bodyPr>
            <a:noAutofit/>
          </a:bodyPr>
          <a:lstStyle/>
          <a:p>
            <a:r>
              <a:rPr lang="en-US" sz="3200" b="1" dirty="0"/>
              <a:t>SWOG S1400</a:t>
            </a:r>
            <a:br>
              <a:rPr lang="en-US" sz="3200" b="1" dirty="0"/>
            </a:br>
            <a:r>
              <a:rPr lang="en-US" sz="2800" dirty="0"/>
              <a:t>PHASE II/III BIOMARKER-DRIVEN MASTER PROTOCOL FOR PREVIOUSLY</a:t>
            </a:r>
            <a:br>
              <a:rPr lang="en-US" sz="2800" dirty="0"/>
            </a:br>
            <a:r>
              <a:rPr lang="en-US" sz="2800" dirty="0"/>
              <a:t>TREATED SQUAMOUS CELL LUNG CANCER (LUNG-MAP)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One </a:t>
            </a:r>
            <a:r>
              <a:rPr lang="en-US" sz="2800" b="1" dirty="0" smtClean="0"/>
              <a:t>Site’s </a:t>
            </a:r>
            <a:r>
              <a:rPr lang="en-US" sz="2800" b="1" dirty="0"/>
              <a:t>Perspective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>
              <a:lnSpc>
                <a:spcPct val="70000"/>
              </a:lnSpc>
            </a:pPr>
            <a:r>
              <a:rPr lang="en-US" sz="2800" dirty="0"/>
              <a:t>Naomi Hullinger, RN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San </a:t>
            </a:r>
            <a:r>
              <a:rPr lang="en-US" sz="2800" dirty="0"/>
              <a:t>Antonio Medical Military Center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 smtClean="0"/>
              <a:t>Patients </a:t>
            </a:r>
            <a:r>
              <a:rPr lang="en-US" sz="2400" b="1" dirty="0"/>
              <a:t>are enrolled onto a sub-study </a:t>
            </a:r>
            <a:r>
              <a:rPr lang="en-US" sz="2400" b="1" dirty="0" smtClean="0"/>
              <a:t>within </a:t>
            </a:r>
            <a:r>
              <a:rPr lang="en-US" sz="2400" b="1" dirty="0"/>
              <a:t>28 </a:t>
            </a:r>
            <a:r>
              <a:rPr lang="en-US" sz="2400" b="1" dirty="0" smtClean="0"/>
              <a:t>days from notification </a:t>
            </a:r>
            <a:r>
              <a:rPr lang="en-US" sz="2400" b="1" dirty="0"/>
              <a:t>of disease progression</a:t>
            </a:r>
          </a:p>
          <a:p>
            <a:pPr marL="0" indent="0">
              <a:buNone/>
            </a:pPr>
            <a:r>
              <a:rPr lang="en-US" sz="2400" dirty="0" smtClean="0"/>
              <a:t>Achievable by:</a:t>
            </a:r>
          </a:p>
          <a:p>
            <a:pPr marL="544068" lvl="1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Identifying institutional barriers and logistics of enrolling a patient</a:t>
            </a:r>
          </a:p>
          <a:p>
            <a:pPr marL="544068" lvl="1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Pathology Support</a:t>
            </a:r>
          </a:p>
          <a:p>
            <a:pPr marL="544068" lvl="1" indent="-342900">
              <a:lnSpc>
                <a:spcPct val="150000"/>
              </a:lnSpc>
              <a:buAutoNum type="arabicPeriod"/>
            </a:pPr>
            <a:r>
              <a:rPr lang="en-US" sz="2400" dirty="0" smtClean="0"/>
              <a:t>CT and Brain Scans</a:t>
            </a:r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42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Identifying institutional barriers and logistics of enrolling a </a:t>
            </a:r>
            <a:r>
              <a:rPr lang="en-US" dirty="0" smtClean="0"/>
              <a:t>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b="1" dirty="0" smtClean="0">
                <a:solidFill>
                  <a:schemeClr val="tx1"/>
                </a:solidFill>
              </a:rPr>
              <a:t>Potential </a:t>
            </a:r>
            <a:r>
              <a:rPr lang="en-US" b="1" dirty="0">
                <a:solidFill>
                  <a:schemeClr val="tx1"/>
                </a:solidFill>
              </a:rPr>
              <a:t>barriers may include decreased tissue </a:t>
            </a:r>
            <a:r>
              <a:rPr lang="en-US" b="1" dirty="0" smtClean="0">
                <a:solidFill>
                  <a:schemeClr val="tx1"/>
                </a:solidFill>
              </a:rPr>
              <a:t>collection initially </a:t>
            </a:r>
            <a:r>
              <a:rPr lang="en-US" b="1" dirty="0">
                <a:solidFill>
                  <a:schemeClr val="tx1"/>
                </a:solidFill>
              </a:rPr>
              <a:t>(very common at training hospitals)</a:t>
            </a:r>
          </a:p>
          <a:p>
            <a:pPr marL="0" indent="0">
              <a:buNone/>
            </a:pPr>
            <a:r>
              <a:rPr lang="en-US" dirty="0" smtClean="0"/>
              <a:t>Patients </a:t>
            </a:r>
            <a:r>
              <a:rPr lang="en-US" dirty="0"/>
              <a:t>who need a re-biopsy are less likely to go </a:t>
            </a:r>
            <a:r>
              <a:rPr lang="en-US" dirty="0" smtClean="0"/>
              <a:t>onto sub-study </a:t>
            </a:r>
            <a:r>
              <a:rPr lang="en-US" dirty="0"/>
              <a:t>treatment because of the delay (they want to start </a:t>
            </a:r>
            <a:r>
              <a:rPr lang="en-US" dirty="0" smtClean="0"/>
              <a:t>treatment soon</a:t>
            </a:r>
            <a:r>
              <a:rPr lang="en-US" dirty="0"/>
              <a:t>), potential changes in PS, and willingness to   </a:t>
            </a:r>
            <a:r>
              <a:rPr lang="en-US" dirty="0" smtClean="0"/>
              <a:t>be re-biopsied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You </a:t>
            </a:r>
            <a:r>
              <a:rPr lang="en-US" dirty="0"/>
              <a:t>may need to have a discussion with your Pathology</a:t>
            </a:r>
            <a:r>
              <a:rPr lang="en-US" dirty="0" smtClean="0"/>
              <a:t>, Pulmonary </a:t>
            </a:r>
            <a:r>
              <a:rPr lang="en-US" dirty="0"/>
              <a:t>and Interventional Radiology team to discuss way in which </a:t>
            </a:r>
            <a:r>
              <a:rPr lang="en-US" dirty="0" smtClean="0"/>
              <a:t>more tissue </a:t>
            </a:r>
            <a:r>
              <a:rPr lang="en-US" dirty="0"/>
              <a:t>is placed in blocks initially to avoid </a:t>
            </a:r>
            <a:r>
              <a:rPr lang="en-US" dirty="0" smtClean="0"/>
              <a:t>re-biopsy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b)    Sub-Study </a:t>
            </a:r>
            <a:r>
              <a:rPr lang="en-US" b="1" dirty="0">
                <a:solidFill>
                  <a:schemeClr val="tx1"/>
                </a:solidFill>
              </a:rPr>
              <a:t>exams (</a:t>
            </a:r>
            <a:r>
              <a:rPr lang="en-US" b="1" dirty="0" err="1">
                <a:solidFill>
                  <a:schemeClr val="tx1"/>
                </a:solidFill>
              </a:rPr>
              <a:t>ie</a:t>
            </a:r>
            <a:r>
              <a:rPr lang="en-US" b="1" dirty="0">
                <a:solidFill>
                  <a:schemeClr val="tx1"/>
                </a:solidFill>
              </a:rPr>
              <a:t> ophthalmology, ECHO/MUGA, CT Brain/CAP</a:t>
            </a:r>
            <a:r>
              <a:rPr lang="en-US" b="1" dirty="0" smtClean="0">
                <a:solidFill>
                  <a:schemeClr val="tx1"/>
                </a:solidFill>
              </a:rPr>
              <a:t>):</a:t>
            </a:r>
          </a:p>
          <a:p>
            <a:pPr marL="0" indent="0">
              <a:buNone/>
            </a:pPr>
            <a:r>
              <a:rPr lang="en-US" dirty="0"/>
              <a:t>K</a:t>
            </a:r>
            <a:r>
              <a:rPr lang="en-US" dirty="0" smtClean="0"/>
              <a:t>now </a:t>
            </a:r>
            <a:r>
              <a:rPr lang="en-US" dirty="0"/>
              <a:t>how fast specialty clinics are booked out. </a:t>
            </a:r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is </a:t>
            </a:r>
            <a:r>
              <a:rPr lang="en-US" b="1" dirty="0">
                <a:solidFill>
                  <a:srgbClr val="FF0000"/>
                </a:solidFill>
              </a:rPr>
              <a:t>KEY</a:t>
            </a:r>
            <a:r>
              <a:rPr lang="en-US" dirty="0"/>
              <a:t> to get patients on a sub-study. </a:t>
            </a:r>
            <a:r>
              <a:rPr lang="en-US" dirty="0" smtClean="0"/>
              <a:t> DO </a:t>
            </a:r>
            <a:r>
              <a:rPr lang="en-US" dirty="0"/>
              <a:t>NOT wait </a:t>
            </a:r>
            <a:r>
              <a:rPr lang="en-US" dirty="0" smtClean="0"/>
              <a:t>to make </a:t>
            </a:r>
            <a:r>
              <a:rPr lang="en-US" dirty="0"/>
              <a:t>appointments for a particular sub-study until you receive the </a:t>
            </a:r>
            <a:r>
              <a:rPr lang="en-US" dirty="0" smtClean="0"/>
              <a:t>sub-study assignment</a:t>
            </a:r>
            <a:r>
              <a:rPr lang="en-US" dirty="0"/>
              <a:t>. You are too late! You must be </a:t>
            </a:r>
            <a:r>
              <a:rPr lang="en-US" dirty="0" smtClean="0"/>
              <a:t>pro-active and schedule </a:t>
            </a:r>
            <a:r>
              <a:rPr lang="en-US" dirty="0"/>
              <a:t>patient's for sub-study exams around week 3 (if patient signs </a:t>
            </a:r>
            <a:r>
              <a:rPr lang="en-US" dirty="0" smtClean="0"/>
              <a:t>a screening </a:t>
            </a:r>
            <a:r>
              <a:rPr lang="en-US" dirty="0"/>
              <a:t>consent &amp; you are waiting the 16 days for sub-study assignment).</a:t>
            </a:r>
          </a:p>
          <a:p>
            <a:pPr marL="0" indent="0">
              <a:buNone/>
            </a:pPr>
            <a:r>
              <a:rPr lang="en-US" dirty="0"/>
              <a:t>You can </a:t>
            </a:r>
            <a:r>
              <a:rPr lang="en-US" dirty="0" smtClean="0"/>
              <a:t>always </a:t>
            </a:r>
            <a:r>
              <a:rPr lang="en-US" dirty="0"/>
              <a:t>cancel appointments, but it is </a:t>
            </a:r>
            <a:r>
              <a:rPr lang="en-US" dirty="0" smtClean="0"/>
              <a:t>hard to </a:t>
            </a:r>
            <a:r>
              <a:rPr lang="en-US" dirty="0"/>
              <a:t>schedule them in a timely manner.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01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Pathology </a:t>
            </a:r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It is very important to become "good friends" with your </a:t>
            </a:r>
            <a:r>
              <a:rPr lang="en-US" sz="2200" dirty="0" smtClean="0"/>
              <a:t>pathology department</a:t>
            </a:r>
            <a:r>
              <a:rPr lang="en-US" sz="2200" dirty="0"/>
              <a:t>. A helpful tip: Engage someone in the pathology department </a:t>
            </a:r>
            <a:r>
              <a:rPr lang="en-US" sz="2200" dirty="0" smtClean="0"/>
              <a:t>to participate </a:t>
            </a:r>
            <a:r>
              <a:rPr lang="en-US" sz="2200" dirty="0"/>
              <a:t>in your study as a </a:t>
            </a:r>
            <a:r>
              <a:rPr lang="en-US" sz="2200" dirty="0" smtClean="0"/>
              <a:t>sub-</a:t>
            </a:r>
            <a:r>
              <a:rPr lang="en-US" sz="2200" dirty="0" err="1" smtClean="0"/>
              <a:t>investgator</a:t>
            </a:r>
            <a:r>
              <a:rPr lang="en-US" sz="2200" dirty="0"/>
              <a:t>. Because of this, they </a:t>
            </a:r>
            <a:r>
              <a:rPr lang="en-US" sz="2200" dirty="0" smtClean="0"/>
              <a:t>are actively </a:t>
            </a:r>
            <a:r>
              <a:rPr lang="en-US" sz="2200" dirty="0"/>
              <a:t>involved in the study and are willing to meet </a:t>
            </a:r>
            <a:r>
              <a:rPr lang="en-US" sz="2200" dirty="0" smtClean="0"/>
              <a:t>anticipated deadlines</a:t>
            </a:r>
            <a:r>
              <a:rPr lang="en-US" sz="2200" dirty="0"/>
              <a:t>, </a:t>
            </a:r>
            <a:r>
              <a:rPr lang="en-US" sz="2200" dirty="0" smtClean="0"/>
              <a:t>i.e. </a:t>
            </a:r>
            <a:r>
              <a:rPr lang="en-US" sz="2200" dirty="0"/>
              <a:t>24 hour deadline to submit tissue post registration</a:t>
            </a:r>
            <a:r>
              <a:rPr lang="en-US" sz="2200" dirty="0" smtClean="0"/>
              <a:t>. </a:t>
            </a:r>
            <a:r>
              <a:rPr lang="en-US" sz="2200" dirty="0"/>
              <a:t> </a:t>
            </a:r>
          </a:p>
          <a:p>
            <a:r>
              <a:rPr lang="en-US" sz="2200" dirty="0"/>
              <a:t>Submit the Local Pathology Form when you request your tissue block </a:t>
            </a:r>
            <a:r>
              <a:rPr lang="en-US" sz="2200" dirty="0" smtClean="0"/>
              <a:t>or slides.</a:t>
            </a:r>
            <a:endParaRPr lang="en-US" sz="2200" dirty="0"/>
          </a:p>
          <a:p>
            <a:r>
              <a:rPr lang="en-US" sz="2200" dirty="0"/>
              <a:t>Highly recommend sending a </a:t>
            </a:r>
            <a:r>
              <a:rPr lang="en-US" sz="2200" u="sng" dirty="0"/>
              <a:t>tumor tissue block</a:t>
            </a:r>
            <a:r>
              <a:rPr lang="en-US" sz="2200" dirty="0"/>
              <a:t>. I would discourage </a:t>
            </a:r>
            <a:r>
              <a:rPr lang="en-US" sz="2200" dirty="0" smtClean="0"/>
              <a:t>sending slides </a:t>
            </a:r>
            <a:r>
              <a:rPr lang="en-US" sz="2200" dirty="0"/>
              <a:t>because this can lead to further delay in getting patients on </a:t>
            </a:r>
            <a:r>
              <a:rPr lang="en-US" sz="2200" dirty="0" smtClean="0"/>
              <a:t>a particular </a:t>
            </a:r>
            <a:r>
              <a:rPr lang="en-US" sz="2200" dirty="0"/>
              <a:t>sub-study. If you anticipate this is essentially the </a:t>
            </a:r>
            <a:r>
              <a:rPr lang="en-US" sz="2200" dirty="0" smtClean="0"/>
              <a:t>last treatment </a:t>
            </a:r>
            <a:r>
              <a:rPr lang="en-US" sz="2200" dirty="0"/>
              <a:t>your patient's are going to receive, and have no further use </a:t>
            </a:r>
            <a:r>
              <a:rPr lang="en-US" sz="2200" dirty="0" smtClean="0"/>
              <a:t>for the </a:t>
            </a:r>
            <a:r>
              <a:rPr lang="en-US" sz="2200" dirty="0"/>
              <a:t>tissue block, then send it. Patients are anxious to start treatment, </a:t>
            </a:r>
            <a:r>
              <a:rPr lang="en-US" sz="2200" dirty="0" smtClean="0"/>
              <a:t>so any </a:t>
            </a:r>
            <a:r>
              <a:rPr lang="en-US" sz="2200" dirty="0"/>
              <a:t>further delay causes a lot of distress for the patient as well as </a:t>
            </a:r>
            <a:r>
              <a:rPr lang="en-US" sz="2200" dirty="0" smtClean="0"/>
              <a:t>the provider</a:t>
            </a:r>
            <a:r>
              <a:rPr lang="en-US" sz="2200" dirty="0"/>
              <a:t>. If you are actively engaged with your pathology department, </a:t>
            </a:r>
            <a:r>
              <a:rPr lang="en-US" sz="2200" dirty="0" smtClean="0"/>
              <a:t>they will </a:t>
            </a:r>
            <a:r>
              <a:rPr lang="en-US" sz="2200" dirty="0"/>
              <a:t>find sending a block helpful because it saves them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50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and Brain </a:t>
            </a:r>
            <a:r>
              <a:rPr lang="en-US" dirty="0" smtClean="0"/>
              <a:t>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Suggestion: More often than not, the treating physician can tell </a:t>
            </a:r>
            <a:r>
              <a:rPr lang="en-US" sz="2200" dirty="0" smtClean="0"/>
              <a:t>when patients </a:t>
            </a:r>
            <a:r>
              <a:rPr lang="en-US" sz="2200" dirty="0"/>
              <a:t>have progressed based on their PS and symptoms. If the </a:t>
            </a:r>
            <a:r>
              <a:rPr lang="en-US" sz="2200" dirty="0" smtClean="0"/>
              <a:t>physician suspects </a:t>
            </a:r>
            <a:r>
              <a:rPr lang="en-US" sz="2200" dirty="0"/>
              <a:t>disease progression and they are scheduling the CT scan to verify</a:t>
            </a:r>
            <a:r>
              <a:rPr lang="en-US" sz="2200" dirty="0" smtClean="0"/>
              <a:t>, ask </a:t>
            </a:r>
            <a:r>
              <a:rPr lang="en-US" sz="2200" dirty="0"/>
              <a:t>them if they could add the CT of the brain as well. </a:t>
            </a:r>
            <a:endParaRPr lang="en-US" sz="2200" dirty="0" smtClean="0"/>
          </a:p>
          <a:p>
            <a:r>
              <a:rPr lang="en-US" sz="2200" dirty="0" smtClean="0"/>
              <a:t>This </a:t>
            </a:r>
            <a:r>
              <a:rPr lang="en-US" sz="2200" dirty="0"/>
              <a:t>will save </a:t>
            </a:r>
            <a:r>
              <a:rPr lang="en-US" sz="2200" dirty="0" smtClean="0"/>
              <a:t>the patient </a:t>
            </a:r>
            <a:r>
              <a:rPr lang="en-US" sz="2200" dirty="0"/>
              <a:t>and facility time and is an eligibility requirement for sub-studies.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72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Sub-Study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Sub-Study A:</a:t>
            </a:r>
            <a:r>
              <a:rPr lang="en-US" dirty="0"/>
              <a:t> Requires 2 CT Scans, one initially and a 2nd 28 days post </a:t>
            </a:r>
            <a:r>
              <a:rPr lang="en-US" dirty="0" smtClean="0"/>
              <a:t>if there </a:t>
            </a:r>
            <a:r>
              <a:rPr lang="en-US" dirty="0"/>
              <a:t>was a 20% increase. Know this and be prepared so you can </a:t>
            </a:r>
            <a:r>
              <a:rPr lang="en-US" dirty="0" smtClean="0"/>
              <a:t>pre-plan</a:t>
            </a:r>
            <a:endParaRPr lang="en-US" dirty="0"/>
          </a:p>
          <a:p>
            <a:r>
              <a:rPr lang="en-US" b="1" u="sng" dirty="0"/>
              <a:t>Sub-Study C: </a:t>
            </a:r>
            <a:r>
              <a:rPr lang="en-US" dirty="0"/>
              <a:t>Important to review con meds at the time of progression </a:t>
            </a:r>
            <a:r>
              <a:rPr lang="en-US" dirty="0" smtClean="0"/>
              <a:t>or screening </a:t>
            </a:r>
            <a:r>
              <a:rPr lang="en-US" dirty="0"/>
              <a:t>consent. Therefore the coordinator and MD can discuss when to </a:t>
            </a:r>
            <a:r>
              <a:rPr lang="en-US" dirty="0" smtClean="0"/>
              <a:t>stop CYP3A4 </a:t>
            </a:r>
            <a:r>
              <a:rPr lang="en-US" dirty="0"/>
              <a:t>inhibitors/inducers. They must be stopped 7 days prior </a:t>
            </a:r>
            <a:r>
              <a:rPr lang="en-US" dirty="0" smtClean="0"/>
              <a:t>to registration</a:t>
            </a:r>
            <a:r>
              <a:rPr lang="en-US" dirty="0"/>
              <a:t>. </a:t>
            </a:r>
          </a:p>
          <a:p>
            <a:r>
              <a:rPr lang="en-US" b="1" u="sng" dirty="0"/>
              <a:t>Sub-Study D: </a:t>
            </a:r>
            <a:r>
              <a:rPr lang="en-US" dirty="0"/>
              <a:t>Again review con-meds at the time of progression or </a:t>
            </a:r>
            <a:r>
              <a:rPr lang="en-US" dirty="0" smtClean="0"/>
              <a:t>screening consent</a:t>
            </a:r>
            <a:r>
              <a:rPr lang="en-US" dirty="0"/>
              <a:t>. Because of all the required eligibility tests, it is </a:t>
            </a:r>
            <a:r>
              <a:rPr lang="en-US" dirty="0" smtClean="0"/>
              <a:t>important these </a:t>
            </a:r>
            <a:r>
              <a:rPr lang="en-US" dirty="0"/>
              <a:t>appointments were scheduled prior to sub-study assignment. Ideally</a:t>
            </a:r>
            <a:r>
              <a:rPr lang="en-US" dirty="0" smtClean="0"/>
              <a:t>, you </a:t>
            </a:r>
            <a:r>
              <a:rPr lang="en-US" dirty="0"/>
              <a:t>would want to get you patients in for their ECHO/MUGA, ECG's, </a:t>
            </a:r>
            <a:r>
              <a:rPr lang="en-US" dirty="0" smtClean="0"/>
              <a:t>and Ophthalmology </a:t>
            </a:r>
            <a:r>
              <a:rPr lang="en-US" dirty="0"/>
              <a:t>exam on week 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54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828801"/>
            <a:ext cx="8229600" cy="1771650"/>
          </a:xfrm>
        </p:spPr>
        <p:txBody>
          <a:bodyPr>
            <a:noAutofit/>
          </a:bodyPr>
          <a:lstStyle/>
          <a:p>
            <a:r>
              <a:rPr lang="en-US" sz="3200" b="1" dirty="0"/>
              <a:t>SWOG S1400</a:t>
            </a:r>
            <a:br>
              <a:rPr lang="en-US" sz="3200" b="1" dirty="0"/>
            </a:br>
            <a:r>
              <a:rPr lang="en-US" sz="2800" dirty="0"/>
              <a:t>PHASE II/III BIOMARKER-DRIVEN MASTER PROTOCOL FOR PREVIOUSLY</a:t>
            </a:r>
            <a:br>
              <a:rPr lang="en-US" sz="2800" dirty="0"/>
            </a:br>
            <a:r>
              <a:rPr lang="en-US" sz="2800" dirty="0"/>
              <a:t>TREATED SQUAMOUS CELL LUNG CANCER (LUNG-MAP)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One Investigator’s Perspective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spcBef>
                <a:spcPts val="0"/>
              </a:spcBef>
            </a:pPr>
            <a:r>
              <a:rPr lang="en-US" sz="2800" dirty="0"/>
              <a:t>Paul J. Hesketh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Lahey Hospital &amp; Medical Center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S1400 – Scientific 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3691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/>
              <a:t>Molecular genotyping has transformed the management of advanced non squamous cell lung cancer by identifying critical  genomic alterations that can be successfully treated with “targeted agents”</a:t>
            </a:r>
          </a:p>
          <a:p>
            <a:r>
              <a:rPr lang="en-US" sz="2400" dirty="0"/>
              <a:t>Conventional treatment options for stage 4 squamous cell lung cancer very limited</a:t>
            </a:r>
          </a:p>
          <a:p>
            <a:r>
              <a:rPr lang="en-US" sz="2400" dirty="0"/>
              <a:t>Recent insights into the molecular profiles of squamous cell NSCLC offer the hope that effective new treatments targeting specific “driver” genomic alterations can be identified</a:t>
            </a:r>
          </a:p>
          <a:p>
            <a:r>
              <a:rPr lang="en-US" sz="2400" dirty="0"/>
              <a:t>The relative infrequency of many of the potential molecular targets requires a new clinical trial paradigm – LUNG -MAP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Updates</a:t>
            </a:r>
            <a:br>
              <a:rPr lang="en-US" dirty="0" smtClean="0"/>
            </a:br>
            <a:endParaRPr lang="en-US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Vassiliki Papadimitrakopoulou, MD</a:t>
            </a:r>
          </a:p>
          <a:p>
            <a:r>
              <a:rPr lang="en-US" dirty="0"/>
              <a:t>Study Chair, Medical Oncology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6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S1400 –  Rationale for the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8447" y="161813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/>
              <a:t>Stage 4 lung cancer of all histologic types remains an incurable disease with conventional treatment</a:t>
            </a:r>
          </a:p>
          <a:p>
            <a:r>
              <a:rPr lang="en-US" sz="2400" dirty="0"/>
              <a:t>The goals of therapy are relief of disease-related symptoms and hopefully prolongation of survival</a:t>
            </a:r>
          </a:p>
          <a:p>
            <a:r>
              <a:rPr lang="en-US" sz="2400" dirty="0"/>
              <a:t>For a significant minority of patients with non-squamous stage 4 NSCLC, especially those with targetable genomic alterations, survival has been extended from an average of less than one year to more than three years</a:t>
            </a:r>
          </a:p>
          <a:p>
            <a:r>
              <a:rPr lang="en-US" sz="2400" dirty="0"/>
              <a:t>A critical element to extended survival is the ability to identify the maximum number of effective treatment options</a:t>
            </a:r>
          </a:p>
          <a:p>
            <a:r>
              <a:rPr lang="en-US" sz="2400" dirty="0"/>
              <a:t>Lung- MAP offers the patient with stage 4 squamous NSCLC the potential for “more options”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 1400 – LHMC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S1400A (unmatched)		3</a:t>
            </a:r>
          </a:p>
          <a:p>
            <a:pPr lvl="1"/>
            <a:r>
              <a:rPr lang="en-US" sz="2000" dirty="0"/>
              <a:t>Arm 1- MEDI4736</a:t>
            </a:r>
          </a:p>
          <a:p>
            <a:pPr lvl="2"/>
            <a:r>
              <a:rPr lang="en-US" sz="1600" dirty="0"/>
              <a:t>36 yo M began treatment  11/07/2014 ; still on protocol RX, disease regression (SD) no major AE’s</a:t>
            </a:r>
          </a:p>
          <a:p>
            <a:pPr lvl="1"/>
            <a:r>
              <a:rPr lang="en-US" sz="2000" dirty="0"/>
              <a:t>Arm 2 - Docetaxel</a:t>
            </a:r>
          </a:p>
          <a:p>
            <a:pPr lvl="2"/>
            <a:r>
              <a:rPr lang="en-US" sz="1600" dirty="0"/>
              <a:t>57 yo M began treatment 12/19/2014, PD post 3 cycles docetaxel</a:t>
            </a:r>
          </a:p>
          <a:p>
            <a:pPr lvl="1"/>
            <a:r>
              <a:rPr lang="en-US" sz="2000" dirty="0"/>
              <a:t>No therapy</a:t>
            </a:r>
          </a:p>
          <a:p>
            <a:pPr lvl="2"/>
            <a:r>
              <a:rPr lang="en-US" sz="1600" dirty="0"/>
              <a:t>61 yo M no relevant genomic alterations; ineligible for sub-study entry due to positive Hep B and C status</a:t>
            </a:r>
          </a:p>
          <a:p>
            <a:r>
              <a:rPr lang="en-US" sz="2400" dirty="0"/>
              <a:t>S1400C (cyclin D1 amplification)	1</a:t>
            </a:r>
          </a:p>
          <a:p>
            <a:pPr lvl="1"/>
            <a:r>
              <a:rPr lang="en-US" sz="2000" dirty="0"/>
              <a:t>Arm 2 – Docetaxel</a:t>
            </a:r>
          </a:p>
          <a:p>
            <a:pPr lvl="2"/>
            <a:r>
              <a:rPr lang="en-US" sz="1600" dirty="0"/>
              <a:t>66 yo M began treatment 08/20/2015; still on protocol, disease regression post 2 cycles (SD)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 1400 – Practical 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Expediting retrieval of required pathology specimens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4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 1400 – Practical 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Expediting retrieval of required pathology specimens</a:t>
            </a:r>
          </a:p>
          <a:p>
            <a:r>
              <a:rPr lang="en-US" sz="2400" dirty="0"/>
              <a:t>Facilitating identification of prohibited medications</a:t>
            </a:r>
          </a:p>
          <a:p>
            <a:pPr lvl="1"/>
            <a:r>
              <a:rPr lang="en-US" sz="2000" u="sng" dirty="0">
                <a:hlinkClick r:id="rId2"/>
              </a:rPr>
              <a:t>http://crediblemeds.org/</a:t>
            </a:r>
            <a:endParaRPr lang="en-US" sz="2000" u="sng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65" y="596153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Facilitating identification of prohibited medications (S1400C)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73307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Section 5.2 of the protocol  </a:t>
            </a:r>
            <a:r>
              <a:rPr lang="en-US" sz="2400" b="1" dirty="0" smtClean="0"/>
              <a:t>Eligibility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 smtClean="0"/>
              <a:t>Patients </a:t>
            </a:r>
            <a:r>
              <a:rPr lang="en-US" sz="2400" dirty="0"/>
              <a:t>must not be taking within 7 days prior to sub-study registration, nor plan to take while on protocol treatment and for 14 days after the last dose of study treatment, strong CYP3A4 inhibitors and/or strong CYP3A4 inducers. Moderate inhibitors or inducers of isoenzyme CYP3A4 should be avoided, but if necessary can be used with caution (see Section 7.2a</a:t>
            </a:r>
            <a:r>
              <a:rPr lang="en-US" sz="2400" dirty="0" smtClean="0"/>
              <a:t>).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b="1" dirty="0" smtClean="0">
                <a:solidFill>
                  <a:schemeClr val="tx2"/>
                </a:solidFill>
              </a:rPr>
              <a:t>Patients </a:t>
            </a:r>
            <a:r>
              <a:rPr lang="en-US" sz="2400" b="1" dirty="0">
                <a:solidFill>
                  <a:schemeClr val="tx2"/>
                </a:solidFill>
              </a:rPr>
              <a:t>must not be taking within 7 days prior to sub-study registration, nor plan to take while on protocol treatment, drugs that are known to prolong the QT interval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8543365" cy="624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020236" y="5701553"/>
            <a:ext cx="16764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 1400 – Practical 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Expediting retrieval of required pathology specimens</a:t>
            </a:r>
          </a:p>
          <a:p>
            <a:r>
              <a:rPr lang="en-US" sz="2400" dirty="0"/>
              <a:t>Facilitating identification of prohibited medications</a:t>
            </a:r>
          </a:p>
          <a:p>
            <a:pPr lvl="1"/>
            <a:r>
              <a:rPr lang="en-US" sz="2000" u="sng" dirty="0">
                <a:hlinkClick r:id="rId2"/>
              </a:rPr>
              <a:t>http://crediblemeds.org/</a:t>
            </a:r>
            <a:endParaRPr lang="en-US" sz="2000" u="sng" dirty="0"/>
          </a:p>
          <a:p>
            <a:r>
              <a:rPr lang="en-US" sz="2400" dirty="0"/>
              <a:t>Utilize the CIRB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 1400 – Practical 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Expediting retrieval of required pathology specimens</a:t>
            </a:r>
          </a:p>
          <a:p>
            <a:r>
              <a:rPr lang="en-US" sz="2400" dirty="0"/>
              <a:t>Facilitating identification of prohibited medications</a:t>
            </a:r>
          </a:p>
          <a:p>
            <a:pPr lvl="1"/>
            <a:r>
              <a:rPr lang="en-US" sz="2000" u="sng" dirty="0">
                <a:hlinkClick r:id="rId2"/>
              </a:rPr>
              <a:t>http://crediblemeds.org/</a:t>
            </a:r>
            <a:endParaRPr lang="en-US" sz="2000" u="sng" dirty="0"/>
          </a:p>
          <a:p>
            <a:r>
              <a:rPr lang="en-US" sz="2400" dirty="0"/>
              <a:t>Utilize the CIRB</a:t>
            </a:r>
          </a:p>
          <a:p>
            <a:r>
              <a:rPr lang="en-US" sz="2400" dirty="0"/>
              <a:t>Expediting answers to protocol queries</a:t>
            </a:r>
            <a:endParaRPr lang="en-US" sz="2400" u="sng" dirty="0">
              <a:hlinkClick r:id="rId3"/>
            </a:endParaRPr>
          </a:p>
          <a:p>
            <a:pPr marL="400050" lvl="1" indent="0">
              <a:buNone/>
            </a:pPr>
            <a:r>
              <a:rPr lang="en-US" sz="2000" u="sng" dirty="0">
                <a:hlinkClick r:id="rId3"/>
              </a:rPr>
              <a:t>S1400question@crab.org</a:t>
            </a:r>
            <a:r>
              <a:rPr lang="en-US" sz="2000" dirty="0"/>
              <a:t>  </a:t>
            </a:r>
          </a:p>
          <a:p>
            <a:pPr marL="400050" lvl="1" indent="0">
              <a:buNone/>
            </a:pPr>
            <a:r>
              <a:rPr lang="en-US" sz="2000" dirty="0"/>
              <a:t>	OR </a:t>
            </a:r>
          </a:p>
          <a:p>
            <a:pPr marL="400050" lvl="1" indent="0">
              <a:buNone/>
            </a:pPr>
            <a:r>
              <a:rPr lang="en-US" sz="2000" u="sng" dirty="0">
                <a:hlinkClick r:id="rId4"/>
              </a:rPr>
              <a:t>lungquestion@crab.org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1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5734"/>
            <a:ext cx="10546080" cy="2235059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latin typeface="Calibri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Calibri" pitchFamily="34" charset="0"/>
            </a:endParaRPr>
          </a:p>
          <a:p>
            <a:pPr marL="0" indent="0" algn="ctr">
              <a:buNone/>
            </a:pPr>
            <a:endParaRPr lang="en-US" b="1" dirty="0" smtClean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n-US" sz="4400" b="1" dirty="0" smtClean="0"/>
              <a:t>Thank you for your time.</a:t>
            </a:r>
            <a:endParaRPr lang="en-US" sz="4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5418388"/>
            <a:ext cx="10546080" cy="836114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225425" indent="-22542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10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 panose="02070309020205020404" pitchFamily="49" charset="0"/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presented today will be available on the SWOG website under the S1400 Group Meeting Materials.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B3D1FF"/>
              </a:clrFrom>
              <a:clrTo>
                <a:srgbClr val="B3D1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t="11735" r="1457" b="18500"/>
          <a:stretch/>
        </p:blipFill>
        <p:spPr>
          <a:xfrm>
            <a:off x="4982036" y="1595718"/>
            <a:ext cx="6456929" cy="291248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Where are we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5734"/>
            <a:ext cx="10546080" cy="3802712"/>
          </a:xfrm>
          <a:ln>
            <a:solidFill>
              <a:schemeClr val="bg1"/>
            </a:solidFill>
          </a:ln>
          <a:effectLst>
            <a:outerShdw dist="50800" sx="1000" sy="1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IRB Approvals: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816 </a:t>
            </a:r>
            <a:r>
              <a:rPr lang="en-US" sz="2400" dirty="0">
                <a:latin typeface="Calibri" panose="020F0502020204030204" pitchFamily="34" charset="0"/>
              </a:rPr>
              <a:t>sites 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190 </a:t>
            </a:r>
            <a:r>
              <a:rPr lang="en-US" sz="2400" dirty="0">
                <a:latin typeface="Calibri" panose="020F0502020204030204" pitchFamily="34" charset="0"/>
              </a:rPr>
              <a:t>sites with at least 1 patient </a:t>
            </a:r>
            <a:r>
              <a:rPr lang="en-US" sz="2400" dirty="0" smtClean="0">
                <a:latin typeface="Calibri" panose="020F0502020204030204" pitchFamily="34" charset="0"/>
              </a:rPr>
              <a:t>accrued 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Accruals</a:t>
            </a:r>
            <a:r>
              <a:rPr lang="en-US" sz="2400" dirty="0"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419 </a:t>
            </a:r>
            <a:r>
              <a:rPr lang="en-US" sz="2400" dirty="0">
                <a:latin typeface="Calibri" panose="020F0502020204030204" pitchFamily="34" charset="0"/>
              </a:rPr>
              <a:t>patients registered to </a:t>
            </a:r>
            <a:r>
              <a:rPr lang="en-US" sz="2400" dirty="0" smtClean="0">
                <a:latin typeface="Calibri" panose="020F0502020204030204" pitchFamily="34" charset="0"/>
              </a:rPr>
              <a:t>S1400</a:t>
            </a:r>
          </a:p>
          <a:p>
            <a:pPr lvl="2"/>
            <a:r>
              <a:rPr lang="en-US" sz="2000" dirty="0" smtClean="0">
                <a:latin typeface="Calibri" panose="020F0502020204030204" pitchFamily="34" charset="0"/>
              </a:rPr>
              <a:t>216 patients from SWOG sites</a:t>
            </a:r>
            <a:endParaRPr lang="en-US" sz="2000" dirty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321 </a:t>
            </a:r>
            <a:r>
              <a:rPr lang="en-US" sz="2400" dirty="0">
                <a:latin typeface="Calibri" panose="020F0502020204030204" pitchFamily="34" charset="0"/>
              </a:rPr>
              <a:t>patients notified of their sub-study assignment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166 </a:t>
            </a:r>
            <a:r>
              <a:rPr lang="en-US" sz="2400" dirty="0">
                <a:latin typeface="Calibri" panose="020F0502020204030204" pitchFamily="34" charset="0"/>
              </a:rPr>
              <a:t>patients registered to a sub-study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857481"/>
              </p:ext>
            </p:extLst>
          </p:nvPr>
        </p:nvGraphicFramePr>
        <p:xfrm>
          <a:off x="8969830" y="3691544"/>
          <a:ext cx="3055648" cy="2738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648"/>
              </a:tblGrid>
              <a:tr h="39053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S1400A: 99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053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S1400B: 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053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S1400C: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27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1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S1400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D: 16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8151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S1400E: 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SWOG STATISTICAL CENTER and CTSU AS OF</a:t>
                      </a:r>
                    </a:p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OCTOBER 2, 2015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Eligibility/Population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269"/>
            <a:ext cx="10546080" cy="454085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Original (June 2014)/Revision </a:t>
            </a:r>
            <a:r>
              <a:rPr lang="en-US" sz="2800" b="1" dirty="0"/>
              <a:t>#</a:t>
            </a:r>
            <a:r>
              <a:rPr lang="en-US" sz="2800" b="1" dirty="0" smtClean="0"/>
              <a:t>1 (January 2015):</a:t>
            </a:r>
            <a:endParaRPr lang="en-US" sz="2800" b="1" dirty="0"/>
          </a:p>
          <a:p>
            <a:pPr lvl="1"/>
            <a:r>
              <a:rPr lang="en-US" sz="2600" dirty="0"/>
              <a:t>2nd l</a:t>
            </a:r>
            <a:r>
              <a:rPr lang="en-US" sz="2600" dirty="0" smtClean="0"/>
              <a:t>ine therapy </a:t>
            </a:r>
            <a:r>
              <a:rPr lang="en-US" sz="2600" dirty="0"/>
              <a:t>only</a:t>
            </a:r>
          </a:p>
          <a:p>
            <a:pPr lvl="1"/>
            <a:r>
              <a:rPr lang="en-US" sz="2600" dirty="0"/>
              <a:t>Performance </a:t>
            </a:r>
            <a:r>
              <a:rPr lang="en-US" sz="2600" dirty="0" smtClean="0"/>
              <a:t>status </a:t>
            </a:r>
            <a:r>
              <a:rPr lang="en-US" sz="2600" dirty="0"/>
              <a:t>0-2</a:t>
            </a:r>
          </a:p>
          <a:p>
            <a:pPr lvl="1"/>
            <a:r>
              <a:rPr lang="en-US" sz="2600" dirty="0"/>
              <a:t>No pre-screening</a:t>
            </a:r>
          </a:p>
          <a:p>
            <a:pPr lvl="1"/>
            <a:r>
              <a:rPr lang="en-US" sz="2600" dirty="0" smtClean="0"/>
              <a:t>Restricted </a:t>
            </a:r>
            <a:r>
              <a:rPr lang="en-US" sz="2600" dirty="0"/>
              <a:t>time to enroll from sub-study assignment</a:t>
            </a:r>
          </a:p>
          <a:p>
            <a:r>
              <a:rPr lang="en-US" sz="2800" b="1" dirty="0"/>
              <a:t>Revision #</a:t>
            </a:r>
            <a:r>
              <a:rPr lang="en-US" sz="2800" b="1" dirty="0" smtClean="0"/>
              <a:t>2 (April 2015):</a:t>
            </a:r>
            <a:endParaRPr lang="en-US" sz="2800" b="1" dirty="0"/>
          </a:p>
          <a:p>
            <a:pPr lvl="1"/>
            <a:r>
              <a:rPr lang="en-US" sz="2600" dirty="0"/>
              <a:t>2nd and greater lines of therapy</a:t>
            </a:r>
          </a:p>
          <a:p>
            <a:pPr lvl="1"/>
            <a:r>
              <a:rPr lang="en-US" sz="2600" dirty="0"/>
              <a:t>Removal of time constraint for sub-study registration</a:t>
            </a:r>
          </a:p>
          <a:p>
            <a:pPr lvl="1"/>
            <a:r>
              <a:rPr lang="en-US" sz="2600" dirty="0"/>
              <a:t>Pre-screening during 1st line treatment</a:t>
            </a:r>
          </a:p>
          <a:p>
            <a:pPr lvl="1"/>
            <a:r>
              <a:rPr lang="en-US" sz="2600" b="1" u="sng" dirty="0"/>
              <a:t>S1400A</a:t>
            </a:r>
            <a:r>
              <a:rPr lang="en-US" sz="2600" dirty="0"/>
              <a:t> single arm study (</a:t>
            </a:r>
            <a:r>
              <a:rPr lang="en-US" sz="2600" dirty="0" err="1"/>
              <a:t>checkpt</a:t>
            </a:r>
            <a:r>
              <a:rPr lang="en-US" sz="2600" dirty="0"/>
              <a:t> naïve only)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0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 Updates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269"/>
            <a:ext cx="10546080" cy="454085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Revision #</a:t>
            </a:r>
            <a:r>
              <a:rPr lang="en-US" sz="2800" b="1" dirty="0"/>
              <a:t>3</a:t>
            </a:r>
            <a:r>
              <a:rPr lang="en-US" sz="2800" b="1" dirty="0" smtClean="0"/>
              <a:t> (Expected November 2015):</a:t>
            </a:r>
          </a:p>
          <a:p>
            <a:pPr lvl="1"/>
            <a:r>
              <a:rPr lang="en-US" sz="2600" dirty="0" smtClean="0"/>
              <a:t>Design Modifications to </a:t>
            </a:r>
            <a:r>
              <a:rPr lang="en-US" sz="2600" b="1" u="sng" dirty="0" smtClean="0"/>
              <a:t>S1400B</a:t>
            </a:r>
            <a:r>
              <a:rPr lang="en-US" sz="2600" dirty="0" smtClean="0"/>
              <a:t>, </a:t>
            </a:r>
            <a:r>
              <a:rPr lang="en-US" sz="2600" b="1" u="sng" dirty="0" smtClean="0"/>
              <a:t>S1400C</a:t>
            </a:r>
            <a:r>
              <a:rPr lang="en-US" sz="2600" dirty="0" smtClean="0"/>
              <a:t>, </a:t>
            </a:r>
            <a:r>
              <a:rPr lang="en-US" sz="2600" b="1" u="sng" dirty="0" smtClean="0"/>
              <a:t>S1400D</a:t>
            </a:r>
            <a:r>
              <a:rPr lang="en-US" sz="2600" dirty="0" smtClean="0"/>
              <a:t> to single arm (targeted therapy only)</a:t>
            </a:r>
          </a:p>
          <a:p>
            <a:pPr lvl="2"/>
            <a:r>
              <a:rPr lang="en-US" sz="2200" dirty="0" smtClean="0"/>
              <a:t>Patients on docetaxel will have the opportunity to re-register to the targeted therapy arm upon progression</a:t>
            </a:r>
          </a:p>
          <a:p>
            <a:pPr lvl="1"/>
            <a:r>
              <a:rPr lang="en-US" sz="2600" dirty="0" smtClean="0"/>
              <a:t>NEW Sub-Study, </a:t>
            </a:r>
            <a:r>
              <a:rPr lang="en-US" sz="2600" b="1" u="sng" dirty="0" smtClean="0"/>
              <a:t>S1400I</a:t>
            </a:r>
            <a:r>
              <a:rPr lang="en-US" sz="2600" dirty="0" smtClean="0"/>
              <a:t>: Immunotherapy </a:t>
            </a:r>
            <a:r>
              <a:rPr lang="en-US" sz="2600" dirty="0"/>
              <a:t>Non-Match Study</a:t>
            </a:r>
          </a:p>
          <a:p>
            <a:pPr lvl="2"/>
            <a:r>
              <a:rPr lang="en-US" sz="2400" dirty="0"/>
              <a:t>Combination of nivolumab (anti-PD1) + ipilimumab </a:t>
            </a:r>
            <a:r>
              <a:rPr lang="en-US" sz="2400" i="1" dirty="0"/>
              <a:t>vs.</a:t>
            </a:r>
            <a:r>
              <a:rPr lang="en-US" sz="2400" dirty="0"/>
              <a:t> nivolumab for nivolumab-naïve </a:t>
            </a:r>
            <a:r>
              <a:rPr lang="en-US" sz="2400" dirty="0" smtClean="0"/>
              <a:t>patients</a:t>
            </a:r>
            <a:endParaRPr lang="en-US" sz="2200" dirty="0"/>
          </a:p>
          <a:p>
            <a:pPr lvl="1"/>
            <a:r>
              <a:rPr lang="en-US" sz="2600" dirty="0"/>
              <a:t>Restrict to Performance Status 0-1 (from 0-2)</a:t>
            </a:r>
          </a:p>
          <a:p>
            <a:pPr lvl="1"/>
            <a:r>
              <a:rPr lang="en-US" sz="2600" dirty="0"/>
              <a:t>Pre-screening during </a:t>
            </a:r>
            <a:r>
              <a:rPr lang="en-US" sz="2600" u="sng" dirty="0"/>
              <a:t>any</a:t>
            </a:r>
            <a:r>
              <a:rPr lang="en-US" sz="2600" dirty="0"/>
              <a:t> line of treatment</a:t>
            </a:r>
          </a:p>
          <a:p>
            <a:pPr lvl="1"/>
            <a:r>
              <a:rPr lang="en-US" sz="2600" dirty="0"/>
              <a:t>Prior docetaxel exclusion removed</a:t>
            </a:r>
          </a:p>
          <a:p>
            <a:pPr lvl="1"/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Upcoming Changes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269"/>
            <a:ext cx="10546080" cy="45408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Coming in Early 2016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800" b="1" dirty="0"/>
              <a:t>Two </a:t>
            </a:r>
            <a:r>
              <a:rPr lang="en-US" sz="2800" b="1" dirty="0" smtClean="0"/>
              <a:t>NEW Sub-Studies:</a:t>
            </a:r>
          </a:p>
          <a:p>
            <a:pPr lvl="1"/>
            <a:r>
              <a:rPr lang="en-US" sz="2600" b="1" u="sng" dirty="0" smtClean="0"/>
              <a:t>S1400G</a:t>
            </a:r>
            <a:r>
              <a:rPr lang="en-US" sz="2600" dirty="0" smtClean="0"/>
              <a:t>: a </a:t>
            </a:r>
            <a:r>
              <a:rPr lang="en-US" sz="2600" dirty="0"/>
              <a:t>biomarker-driven </a:t>
            </a:r>
            <a:r>
              <a:rPr lang="en-US" sz="2600" dirty="0" smtClean="0"/>
              <a:t>study including </a:t>
            </a:r>
            <a:r>
              <a:rPr lang="en-US" sz="2600" dirty="0"/>
              <a:t>a PARP </a:t>
            </a:r>
            <a:r>
              <a:rPr lang="en-US" sz="2600" dirty="0" smtClean="0"/>
              <a:t>inhibitor</a:t>
            </a:r>
          </a:p>
          <a:p>
            <a:pPr lvl="1"/>
            <a:r>
              <a:rPr lang="en-US" sz="2600" b="1" u="sng" dirty="0" smtClean="0"/>
              <a:t>S1400F</a:t>
            </a:r>
            <a:r>
              <a:rPr lang="en-US" sz="2600" dirty="0" smtClean="0"/>
              <a:t>: a </a:t>
            </a:r>
            <a:r>
              <a:rPr lang="en-US" sz="2600" dirty="0"/>
              <a:t>non-match study </a:t>
            </a:r>
            <a:r>
              <a:rPr lang="en-US" sz="2600" dirty="0" smtClean="0"/>
              <a:t>for patients </a:t>
            </a:r>
            <a:r>
              <a:rPr lang="en-US" sz="2600" dirty="0"/>
              <a:t>who have failed prior nivolumab</a:t>
            </a:r>
            <a:r>
              <a:rPr lang="en-US" sz="2600" dirty="0" smtClean="0"/>
              <a:t>.</a:t>
            </a:r>
          </a:p>
          <a:p>
            <a:r>
              <a:rPr lang="en-US" sz="2800" b="1" dirty="0" smtClean="0"/>
              <a:t>Lung-MAP to open in Canada</a:t>
            </a:r>
          </a:p>
          <a:p>
            <a:r>
              <a:rPr lang="en-US" sz="2800" b="1" u="sng" dirty="0" smtClean="0"/>
              <a:t>S1400I</a:t>
            </a:r>
            <a:r>
              <a:rPr lang="en-US" sz="2800" b="1" dirty="0" smtClean="0"/>
              <a:t>: </a:t>
            </a:r>
            <a:r>
              <a:rPr lang="en-US" sz="2800" dirty="0" smtClean="0"/>
              <a:t>Addition of Patient Reported Outcomes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2"/>
          <p:cNvSpPr txBox="1">
            <a:spLocks noChangeArrowheads="1"/>
          </p:cNvSpPr>
          <p:nvPr/>
        </p:nvSpPr>
        <p:spPr bwMode="auto">
          <a:xfrm>
            <a:off x="8902113" y="1492032"/>
            <a:ext cx="1744240" cy="70788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000" b="1" kern="0" dirty="0">
                <a:solidFill>
                  <a:schemeClr val="bg1"/>
                </a:solidFill>
                <a:latin typeface="Calibri"/>
                <a:ea typeface="ヒラギノ角ゴ Pro W3" charset="-128"/>
              </a:rPr>
              <a:t>Non-match</a:t>
            </a:r>
          </a:p>
          <a:p>
            <a:pPr algn="ctr">
              <a:defRPr/>
            </a:pPr>
            <a:r>
              <a:rPr lang="en-US" sz="2000" b="1" kern="0" dirty="0" smtClean="0">
                <a:solidFill>
                  <a:schemeClr val="bg1"/>
                </a:solidFill>
                <a:latin typeface="Calibri"/>
                <a:ea typeface="ヒラギノ角ゴ Pro W3" charset="-128"/>
              </a:rPr>
              <a:t>Sub-Study</a:t>
            </a:r>
            <a:endParaRPr lang="en-US" sz="2000" b="1" kern="0" dirty="0">
              <a:solidFill>
                <a:schemeClr val="bg1"/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44062" name="TextBox 3"/>
          <p:cNvSpPr txBox="1">
            <a:spLocks noChangeArrowheads="1"/>
          </p:cNvSpPr>
          <p:nvPr/>
        </p:nvSpPr>
        <p:spPr bwMode="auto">
          <a:xfrm>
            <a:off x="7277660" y="4169637"/>
            <a:ext cx="24974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3600"/>
              </a:lnSpc>
              <a:spcBef>
                <a:spcPct val="20000"/>
              </a:spcBef>
              <a:buClr>
                <a:schemeClr val="bg1"/>
              </a:buClr>
              <a:defRPr sz="2800"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1pPr>
            <a:lvl2pPr indent="-285750" eaLnBrk="0" hangingPunct="0">
              <a:spcBef>
                <a:spcPct val="20000"/>
              </a:spcBef>
              <a:buClr>
                <a:schemeClr val="bg1"/>
              </a:buClr>
              <a:buSzPct val="90000"/>
              <a:buFont typeface="Times New Roman" pitchFamily="18" charset="0"/>
              <a:buChar char="–"/>
              <a:defRPr sz="2400"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2pPr>
            <a:lvl3pPr indent="-228600" eaLnBrk="0" hangingPunct="0">
              <a:spcBef>
                <a:spcPct val="20000"/>
              </a:spcBef>
              <a:buClr>
                <a:schemeClr val="bg1"/>
              </a:buClr>
              <a:buSzPct val="90000"/>
              <a:buChar char="•"/>
              <a:defRPr sz="2000"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3pPr>
            <a:lvl4pPr indent="-228600" eaLnBrk="0" hangingPunct="0">
              <a:spcBef>
                <a:spcPct val="20000"/>
              </a:spcBef>
              <a:buClr>
                <a:schemeClr val="bg1"/>
              </a:buClr>
              <a:buSzPct val="80000"/>
              <a:buFont typeface="Times New Roman" pitchFamily="18" charset="0"/>
              <a:buChar char="–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4pPr>
            <a:lvl5pPr indent="-228600" eaLnBrk="0" hangingPunct="0">
              <a:spcBef>
                <a:spcPct val="20000"/>
              </a:spcBef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altLang="en-US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Nivolumab/Ipilimumab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altLang="en-US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vs. Nivolumab</a:t>
            </a:r>
            <a:endParaRPr lang="en-US" altLang="en-US" sz="1800" b="1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grpSp>
        <p:nvGrpSpPr>
          <p:cNvPr id="44064" name="Group 48"/>
          <p:cNvGrpSpPr>
            <a:grpSpLocks/>
          </p:cNvGrpSpPr>
          <p:nvPr/>
        </p:nvGrpSpPr>
        <p:grpSpPr bwMode="auto">
          <a:xfrm rot="5400000">
            <a:off x="8193728" y="3494876"/>
            <a:ext cx="724181" cy="676414"/>
            <a:chOff x="3962401" y="1869895"/>
            <a:chExt cx="990600" cy="761998"/>
          </a:xfrm>
        </p:grpSpPr>
        <p:cxnSp>
          <p:nvCxnSpPr>
            <p:cNvPr id="63527" name="Straight Arrow Connector 49"/>
            <p:cNvCxnSpPr>
              <a:cxnSpLocks noChangeShapeType="1"/>
            </p:cNvCxnSpPr>
            <p:nvPr/>
          </p:nvCxnSpPr>
          <p:spPr bwMode="auto">
            <a:xfrm flipV="1">
              <a:off x="3962402" y="1869895"/>
              <a:ext cx="990598" cy="381000"/>
            </a:xfrm>
            <a:prstGeom prst="straightConnector1">
              <a:avLst/>
            </a:prstGeom>
            <a:noFill/>
            <a:ln w="28575" algn="ctr">
              <a:solidFill>
                <a:srgbClr val="728C8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28" name="Straight Arrow Connector 52"/>
            <p:cNvCxnSpPr>
              <a:cxnSpLocks noChangeShapeType="1"/>
            </p:cNvCxnSpPr>
            <p:nvPr/>
          </p:nvCxnSpPr>
          <p:spPr bwMode="auto">
            <a:xfrm>
              <a:off x="3962401" y="2250893"/>
              <a:ext cx="990600" cy="381000"/>
            </a:xfrm>
            <a:prstGeom prst="straightConnector1">
              <a:avLst/>
            </a:prstGeom>
            <a:noFill/>
            <a:ln w="28575" algn="ctr">
              <a:solidFill>
                <a:srgbClr val="728C8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" name="TextBox 3"/>
          <p:cNvSpPr txBox="1">
            <a:spLocks noChangeArrowheads="1"/>
          </p:cNvSpPr>
          <p:nvPr/>
        </p:nvSpPr>
        <p:spPr bwMode="auto">
          <a:xfrm>
            <a:off x="87114" y="3128356"/>
            <a:ext cx="1188146" cy="63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747" b="1" dirty="0" smtClean="0">
                <a:solidFill>
                  <a:srgbClr val="FF0000"/>
                </a:solidFill>
                <a:latin typeface="Calibri"/>
              </a:rPr>
              <a:t>Single Arm</a:t>
            </a:r>
          </a:p>
          <a:p>
            <a:pPr algn="ctr" eaLnBrk="1" hangingPunct="1">
              <a:defRPr/>
            </a:pPr>
            <a:r>
              <a:rPr lang="en-US" altLang="en-US" sz="1747" b="1" dirty="0" smtClean="0">
                <a:solidFill>
                  <a:srgbClr val="FF0000"/>
                </a:solidFill>
                <a:latin typeface="Calibri"/>
              </a:rPr>
              <a:t> Phase II</a:t>
            </a:r>
            <a:endParaRPr lang="en-US" altLang="en-US" sz="1747" b="1" dirty="0">
              <a:solidFill>
                <a:srgbClr val="1C3B61"/>
              </a:solidFill>
              <a:latin typeface="Calibri"/>
            </a:endParaRPr>
          </a:p>
        </p:txBody>
      </p:sp>
      <p:sp>
        <p:nvSpPr>
          <p:cNvPr id="54" name="TextBox 37"/>
          <p:cNvSpPr txBox="1">
            <a:spLocks noChangeArrowheads="1"/>
          </p:cNvSpPr>
          <p:nvPr/>
        </p:nvSpPr>
        <p:spPr bwMode="auto">
          <a:xfrm>
            <a:off x="79576" y="4090594"/>
            <a:ext cx="1389163" cy="63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747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Randomized</a:t>
            </a:r>
            <a:r>
              <a:rPr lang="en-US" altLang="en-US" sz="1747" b="1" dirty="0" smtClean="0">
                <a:solidFill>
                  <a:srgbClr val="FF0000"/>
                </a:solidFill>
                <a:latin typeface="Calibri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1747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Phase</a:t>
            </a:r>
            <a:r>
              <a:rPr lang="en-US" altLang="en-US" sz="1747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en-US" sz="1747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III</a:t>
            </a:r>
            <a:endParaRPr lang="en-US" altLang="en-US" sz="1747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3174" y="2398257"/>
            <a:ext cx="1399037" cy="988347"/>
          </a:xfrm>
          <a:prstGeom prst="rect">
            <a:avLst/>
          </a:prstGeom>
          <a:solidFill>
            <a:srgbClr val="B8B91F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941" u="sng" dirty="0" smtClean="0">
                <a:latin typeface="Calibri"/>
                <a:ea typeface="ヒラギノ角ゴ Pro W3" charset="-128"/>
              </a:rPr>
              <a:t>S1400I</a:t>
            </a:r>
          </a:p>
          <a:p>
            <a:pPr algn="ctr">
              <a:defRPr/>
            </a:pPr>
            <a:r>
              <a:rPr lang="en-US" sz="1941" dirty="0" smtClean="0">
                <a:latin typeface="Calibri"/>
                <a:ea typeface="ヒラギノ角ゴ Pro W3" charset="-128"/>
              </a:rPr>
              <a:t>Checkpoint </a:t>
            </a:r>
            <a:endParaRPr lang="en-US" sz="1941" dirty="0">
              <a:latin typeface="Calibri"/>
              <a:ea typeface="ヒラギノ角ゴ Pro W3" charset="-128"/>
            </a:endParaRPr>
          </a:p>
          <a:p>
            <a:pPr algn="ctr">
              <a:defRPr/>
            </a:pPr>
            <a:r>
              <a:rPr lang="en-US" sz="1941" dirty="0" smtClean="0">
                <a:latin typeface="Calibri"/>
                <a:ea typeface="ヒラギノ角ゴ Pro W3" charset="-128"/>
              </a:rPr>
              <a:t>Naive</a:t>
            </a:r>
            <a:endParaRPr lang="en-US" sz="1941" dirty="0">
              <a:latin typeface="Calibri"/>
              <a:ea typeface="ヒラギノ角ゴ Pro W3" charset="-128"/>
            </a:endParaRPr>
          </a:p>
        </p:txBody>
      </p:sp>
      <p:sp>
        <p:nvSpPr>
          <p:cNvPr id="66" name="TextBox 2"/>
          <p:cNvSpPr txBox="1">
            <a:spLocks noChangeArrowheads="1"/>
          </p:cNvSpPr>
          <p:nvPr/>
        </p:nvSpPr>
        <p:spPr bwMode="auto">
          <a:xfrm>
            <a:off x="2919205" y="1509599"/>
            <a:ext cx="2196202" cy="70788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000" b="1" kern="0" dirty="0" smtClean="0">
                <a:solidFill>
                  <a:schemeClr val="bg1"/>
                </a:solidFill>
                <a:latin typeface="Calibri"/>
                <a:ea typeface="ヒラギノ角ゴ Pro W3" charset="-128"/>
              </a:rPr>
              <a:t>Biomarker Driven </a:t>
            </a:r>
            <a:endParaRPr lang="en-US" sz="2000" b="1" kern="0" dirty="0">
              <a:solidFill>
                <a:schemeClr val="bg1"/>
              </a:solidFill>
              <a:latin typeface="Calibri"/>
              <a:ea typeface="ヒラギノ角ゴ Pro W3" charset="-128"/>
            </a:endParaRPr>
          </a:p>
          <a:p>
            <a:pPr algn="ctr">
              <a:defRPr/>
            </a:pPr>
            <a:r>
              <a:rPr lang="en-US" sz="2000" b="1" kern="0" dirty="0" smtClean="0">
                <a:solidFill>
                  <a:schemeClr val="bg1"/>
                </a:solidFill>
                <a:latin typeface="Calibri"/>
                <a:ea typeface="ヒラギノ角ゴ Pro W3" charset="-128"/>
              </a:rPr>
              <a:t>Sub-Studies</a:t>
            </a:r>
            <a:endParaRPr lang="en-US" sz="2000" b="1" kern="0" dirty="0">
              <a:solidFill>
                <a:schemeClr val="bg1"/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Upcoming Lung-MAP Trial Schema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503671"/>
            <a:ext cx="1054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NOTE: S1400A (MEDI4736) </a:t>
            </a:r>
            <a:r>
              <a:rPr lang="en-US" sz="1600" b="1" dirty="0" smtClean="0"/>
              <a:t>Non-match sub-study will close and S1400I (Nivolumab vs. Nivolumab/Ipilimumab) will open  November 2015</a:t>
            </a:r>
          </a:p>
        </p:txBody>
      </p:sp>
      <p:sp>
        <p:nvSpPr>
          <p:cNvPr id="44041" name="TextBox 3"/>
          <p:cNvSpPr txBox="1">
            <a:spLocks noChangeArrowheads="1"/>
          </p:cNvSpPr>
          <p:nvPr/>
        </p:nvSpPr>
        <p:spPr bwMode="auto">
          <a:xfrm>
            <a:off x="1629610" y="4629104"/>
            <a:ext cx="1241892" cy="63004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lnSpc>
                <a:spcPts val="3600"/>
              </a:lnSpc>
              <a:spcBef>
                <a:spcPct val="20000"/>
              </a:spcBef>
              <a:buClr>
                <a:schemeClr val="bg1"/>
              </a:buClr>
              <a:defRPr sz="2800"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1pPr>
            <a:lvl2pPr indent="-285750" eaLnBrk="0" hangingPunct="0">
              <a:spcBef>
                <a:spcPct val="20000"/>
              </a:spcBef>
              <a:buClr>
                <a:schemeClr val="bg1"/>
              </a:buClr>
              <a:buSzPct val="90000"/>
              <a:buFont typeface="Times New Roman" pitchFamily="18" charset="0"/>
              <a:buChar char="–"/>
              <a:defRPr sz="2400"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2pPr>
            <a:lvl3pPr indent="-228600" eaLnBrk="0" hangingPunct="0">
              <a:spcBef>
                <a:spcPct val="20000"/>
              </a:spcBef>
              <a:buClr>
                <a:schemeClr val="bg1"/>
              </a:buClr>
              <a:buSzPct val="90000"/>
              <a:buChar char="•"/>
              <a:defRPr sz="2000"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3pPr>
            <a:lvl4pPr indent="-228600" eaLnBrk="0" hangingPunct="0">
              <a:spcBef>
                <a:spcPct val="20000"/>
              </a:spcBef>
              <a:buClr>
                <a:schemeClr val="bg1"/>
              </a:buClr>
              <a:buSzPct val="80000"/>
              <a:buFont typeface="Times New Roman" pitchFamily="18" charset="0"/>
              <a:buChar char="–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4pPr>
            <a:lvl5pPr indent="-228600" eaLnBrk="0" hangingPunct="0">
              <a:spcBef>
                <a:spcPct val="20000"/>
              </a:spcBef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altLang="en-US" sz="1747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GDC-0032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altLang="en-US" sz="174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vs. TBD</a:t>
            </a:r>
            <a:endParaRPr lang="en-US" altLang="en-US" sz="1747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</a:endParaRPr>
          </a:p>
        </p:txBody>
      </p:sp>
      <p:sp>
        <p:nvSpPr>
          <p:cNvPr id="44042" name="TextBox 50"/>
          <p:cNvSpPr txBox="1">
            <a:spLocks noChangeArrowheads="1"/>
          </p:cNvSpPr>
          <p:nvPr/>
        </p:nvSpPr>
        <p:spPr bwMode="auto">
          <a:xfrm>
            <a:off x="3004050" y="4629104"/>
            <a:ext cx="1174168" cy="63004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lnSpc>
                <a:spcPts val="3600"/>
              </a:lnSpc>
              <a:spcBef>
                <a:spcPct val="20000"/>
              </a:spcBef>
              <a:buClr>
                <a:schemeClr val="bg1"/>
              </a:buClr>
              <a:defRPr sz="2800"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1pPr>
            <a:lvl2pPr indent="-285750" eaLnBrk="0" hangingPunct="0">
              <a:spcBef>
                <a:spcPct val="20000"/>
              </a:spcBef>
              <a:buClr>
                <a:schemeClr val="bg1"/>
              </a:buClr>
              <a:buSzPct val="90000"/>
              <a:buFont typeface="Times New Roman" pitchFamily="18" charset="0"/>
              <a:buChar char="–"/>
              <a:defRPr sz="2400"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2pPr>
            <a:lvl3pPr indent="-228600" eaLnBrk="0" hangingPunct="0">
              <a:spcBef>
                <a:spcPct val="20000"/>
              </a:spcBef>
              <a:buClr>
                <a:schemeClr val="bg1"/>
              </a:buClr>
              <a:buSzPct val="90000"/>
              <a:buChar char="•"/>
              <a:defRPr sz="2000"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3pPr>
            <a:lvl4pPr indent="-228600" eaLnBrk="0" hangingPunct="0">
              <a:spcBef>
                <a:spcPct val="20000"/>
              </a:spcBef>
              <a:buClr>
                <a:schemeClr val="bg1"/>
              </a:buClr>
              <a:buSzPct val="80000"/>
              <a:buFont typeface="Times New Roman" pitchFamily="18" charset="0"/>
              <a:buChar char="–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4pPr>
            <a:lvl5pPr indent="-228600" eaLnBrk="0" hangingPunct="0">
              <a:spcBef>
                <a:spcPct val="20000"/>
              </a:spcBef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altLang="en-US" sz="1747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Palbociclib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altLang="en-US" sz="174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vs. TBD</a:t>
            </a:r>
            <a:endParaRPr lang="en-US" altLang="en-US" sz="1747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</a:endParaRPr>
          </a:p>
        </p:txBody>
      </p:sp>
      <p:sp>
        <p:nvSpPr>
          <p:cNvPr id="44043" name="TextBox 51"/>
          <p:cNvSpPr txBox="1">
            <a:spLocks noChangeArrowheads="1"/>
          </p:cNvSpPr>
          <p:nvPr/>
        </p:nvSpPr>
        <p:spPr bwMode="auto">
          <a:xfrm>
            <a:off x="4235964" y="4629104"/>
            <a:ext cx="1024639" cy="63004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lnSpc>
                <a:spcPts val="3600"/>
              </a:lnSpc>
              <a:spcBef>
                <a:spcPct val="20000"/>
              </a:spcBef>
              <a:buClr>
                <a:schemeClr val="bg1"/>
              </a:buClr>
              <a:defRPr sz="2800"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1pPr>
            <a:lvl2pPr indent="-285750" eaLnBrk="0" hangingPunct="0">
              <a:spcBef>
                <a:spcPct val="20000"/>
              </a:spcBef>
              <a:buClr>
                <a:schemeClr val="bg1"/>
              </a:buClr>
              <a:buSzPct val="90000"/>
              <a:buFont typeface="Times New Roman" pitchFamily="18" charset="0"/>
              <a:buChar char="–"/>
              <a:defRPr sz="2400"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2pPr>
            <a:lvl3pPr indent="-228600" eaLnBrk="0" hangingPunct="0">
              <a:spcBef>
                <a:spcPct val="20000"/>
              </a:spcBef>
              <a:buClr>
                <a:schemeClr val="bg1"/>
              </a:buClr>
              <a:buSzPct val="90000"/>
              <a:buChar char="•"/>
              <a:defRPr sz="2000"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3pPr>
            <a:lvl4pPr indent="-228600" eaLnBrk="0" hangingPunct="0">
              <a:spcBef>
                <a:spcPct val="20000"/>
              </a:spcBef>
              <a:buClr>
                <a:schemeClr val="bg1"/>
              </a:buClr>
              <a:buSzPct val="80000"/>
              <a:buFont typeface="Times New Roman" pitchFamily="18" charset="0"/>
              <a:buChar char="–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4pPr>
            <a:lvl5pPr indent="-228600" eaLnBrk="0" hangingPunct="0">
              <a:spcBef>
                <a:spcPct val="20000"/>
              </a:spcBef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altLang="en-US" sz="1747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AZD4547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altLang="en-US" sz="174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vs. TBD</a:t>
            </a:r>
            <a:endParaRPr lang="en-US" altLang="en-US" sz="1747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</a:endParaRPr>
          </a:p>
        </p:txBody>
      </p:sp>
      <p:grpSp>
        <p:nvGrpSpPr>
          <p:cNvPr id="63495" name="Group 71"/>
          <p:cNvGrpSpPr>
            <a:grpSpLocks/>
          </p:cNvGrpSpPr>
          <p:nvPr/>
        </p:nvGrpSpPr>
        <p:grpSpPr bwMode="auto">
          <a:xfrm rot="5400000">
            <a:off x="3309361" y="3906861"/>
            <a:ext cx="602456" cy="676414"/>
            <a:chOff x="3962401" y="1869895"/>
            <a:chExt cx="990600" cy="761998"/>
          </a:xfrm>
        </p:grpSpPr>
        <p:cxnSp>
          <p:nvCxnSpPr>
            <p:cNvPr id="63531" name="Straight Arrow Connector 76"/>
            <p:cNvCxnSpPr>
              <a:cxnSpLocks noChangeShapeType="1"/>
            </p:cNvCxnSpPr>
            <p:nvPr/>
          </p:nvCxnSpPr>
          <p:spPr bwMode="auto">
            <a:xfrm flipV="1">
              <a:off x="3962402" y="1869895"/>
              <a:ext cx="990598" cy="381000"/>
            </a:xfrm>
            <a:prstGeom prst="straightConnector1">
              <a:avLst/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32" name="Straight Arrow Connector 77"/>
            <p:cNvCxnSpPr>
              <a:cxnSpLocks noChangeShapeType="1"/>
            </p:cNvCxnSpPr>
            <p:nvPr/>
          </p:nvCxnSpPr>
          <p:spPr bwMode="auto">
            <a:xfrm>
              <a:off x="3962401" y="2250893"/>
              <a:ext cx="990600" cy="381000"/>
            </a:xfrm>
            <a:prstGeom prst="straightConnector1">
              <a:avLst/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TextBox 62"/>
          <p:cNvSpPr txBox="1"/>
          <p:nvPr/>
        </p:nvSpPr>
        <p:spPr>
          <a:xfrm>
            <a:off x="1659511" y="3545071"/>
            <a:ext cx="118814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GDC-0032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cxnSp>
        <p:nvCxnSpPr>
          <p:cNvPr id="63498" name="Straight Arrow Connector 29"/>
          <p:cNvCxnSpPr>
            <a:cxnSpLocks noChangeShapeType="1"/>
          </p:cNvCxnSpPr>
          <p:nvPr/>
        </p:nvCxnSpPr>
        <p:spPr bwMode="auto">
          <a:xfrm>
            <a:off x="2250556" y="2995259"/>
            <a:ext cx="847" cy="566660"/>
          </a:xfrm>
          <a:prstGeom prst="straightConnector1">
            <a:avLst/>
          </a:prstGeom>
          <a:noFill/>
          <a:ln w="28575" algn="ctr">
            <a:solidFill>
              <a:srgbClr val="728C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62"/>
          <p:cNvSpPr txBox="1"/>
          <p:nvPr/>
        </p:nvSpPr>
        <p:spPr>
          <a:xfrm>
            <a:off x="2929426" y="3545071"/>
            <a:ext cx="125739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Palbociclib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cxnSp>
        <p:nvCxnSpPr>
          <p:cNvPr id="63500" name="Straight Arrow Connector 31"/>
          <p:cNvCxnSpPr>
            <a:cxnSpLocks noChangeShapeType="1"/>
          </p:cNvCxnSpPr>
          <p:nvPr/>
        </p:nvCxnSpPr>
        <p:spPr bwMode="auto">
          <a:xfrm flipH="1">
            <a:off x="3577199" y="2958636"/>
            <a:ext cx="1215" cy="574302"/>
          </a:xfrm>
          <a:prstGeom prst="straightConnector1">
            <a:avLst/>
          </a:prstGeom>
          <a:noFill/>
          <a:ln w="28575" algn="ctr">
            <a:solidFill>
              <a:srgbClr val="728C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62"/>
          <p:cNvSpPr txBox="1"/>
          <p:nvPr/>
        </p:nvSpPr>
        <p:spPr>
          <a:xfrm>
            <a:off x="4218441" y="3545071"/>
            <a:ext cx="104868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AZD4547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cxnSp>
        <p:nvCxnSpPr>
          <p:cNvPr id="63502" name="Straight Arrow Connector 33"/>
          <p:cNvCxnSpPr>
            <a:cxnSpLocks noChangeShapeType="1"/>
          </p:cNvCxnSpPr>
          <p:nvPr/>
        </p:nvCxnSpPr>
        <p:spPr bwMode="auto">
          <a:xfrm>
            <a:off x="4796242" y="2958287"/>
            <a:ext cx="0" cy="567298"/>
          </a:xfrm>
          <a:prstGeom prst="straightConnector1">
            <a:avLst/>
          </a:prstGeom>
          <a:noFill/>
          <a:ln w="28575" algn="ctr">
            <a:solidFill>
              <a:srgbClr val="728C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Box 2"/>
          <p:cNvSpPr txBox="1">
            <a:spLocks noChangeArrowheads="1"/>
          </p:cNvSpPr>
          <p:nvPr/>
        </p:nvSpPr>
        <p:spPr bwMode="auto">
          <a:xfrm>
            <a:off x="4302008" y="2404022"/>
            <a:ext cx="886781" cy="630044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747" u="sng" kern="0" dirty="0" smtClean="0">
                <a:latin typeface="Calibri"/>
                <a:ea typeface="ヒラギノ角ゴ Pro W3" charset="-128"/>
              </a:rPr>
              <a:t>S1400D</a:t>
            </a:r>
          </a:p>
          <a:p>
            <a:pPr algn="ctr">
              <a:defRPr/>
            </a:pPr>
            <a:r>
              <a:rPr lang="en-US" sz="1747" kern="0" dirty="0" smtClean="0">
                <a:latin typeface="Calibri"/>
                <a:ea typeface="ヒラギノ角ゴ Pro W3" charset="-128"/>
              </a:rPr>
              <a:t>FGFR</a:t>
            </a:r>
            <a:endParaRPr lang="en-US" sz="1747" kern="0" dirty="0">
              <a:latin typeface="Calibri"/>
              <a:ea typeface="ヒラギノ角ゴ Pro W3" charset="-128"/>
            </a:endParaRPr>
          </a:p>
        </p:txBody>
      </p:sp>
      <p:sp>
        <p:nvSpPr>
          <p:cNvPr id="40" name="TextBox 2"/>
          <p:cNvSpPr txBox="1">
            <a:spLocks noChangeArrowheads="1"/>
          </p:cNvSpPr>
          <p:nvPr/>
        </p:nvSpPr>
        <p:spPr bwMode="auto">
          <a:xfrm>
            <a:off x="3092698" y="2404022"/>
            <a:ext cx="964392" cy="630044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747" u="sng" kern="0" dirty="0" smtClean="0">
                <a:latin typeface="Calibri"/>
                <a:ea typeface="ヒラギノ角ゴ Pro W3" charset="-128"/>
              </a:rPr>
              <a:t>S1400C</a:t>
            </a:r>
          </a:p>
          <a:p>
            <a:pPr algn="ctr">
              <a:defRPr/>
            </a:pPr>
            <a:r>
              <a:rPr lang="en-US" sz="1747" kern="0" dirty="0" smtClean="0">
                <a:latin typeface="Calibri"/>
                <a:ea typeface="ヒラギノ角ゴ Pro W3" charset="-128"/>
              </a:rPr>
              <a:t>CDK4/6</a:t>
            </a:r>
            <a:endParaRPr lang="en-US" sz="1747" kern="0" dirty="0">
              <a:latin typeface="Calibri"/>
              <a:ea typeface="ヒラギノ角ゴ Pro W3" charset="-128"/>
            </a:endParaRPr>
          </a:p>
        </p:txBody>
      </p:sp>
      <p:sp>
        <p:nvSpPr>
          <p:cNvPr id="42" name="TextBox 2"/>
          <p:cNvSpPr txBox="1">
            <a:spLocks noChangeArrowheads="1"/>
          </p:cNvSpPr>
          <p:nvPr/>
        </p:nvSpPr>
        <p:spPr bwMode="auto">
          <a:xfrm>
            <a:off x="1707434" y="2404022"/>
            <a:ext cx="1026535" cy="630044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747" u="sng" kern="0" dirty="0" smtClean="0">
                <a:latin typeface="Calibri"/>
                <a:ea typeface="ヒラギノ角ゴ Pro W3" charset="-128"/>
              </a:rPr>
              <a:t>S1400B</a:t>
            </a:r>
          </a:p>
          <a:p>
            <a:pPr algn="ctr">
              <a:defRPr/>
            </a:pPr>
            <a:r>
              <a:rPr lang="en-US" sz="1747" kern="0" dirty="0" smtClean="0">
                <a:latin typeface="Calibri"/>
                <a:ea typeface="ヒラギノ角ゴ Pro W3" charset="-128"/>
              </a:rPr>
              <a:t>PI3K</a:t>
            </a:r>
            <a:endParaRPr lang="en-US" sz="1747" kern="0" dirty="0">
              <a:latin typeface="Calibri"/>
              <a:ea typeface="ヒラギノ角ゴ Pro W3" charset="-128"/>
            </a:endParaRPr>
          </a:p>
        </p:txBody>
      </p:sp>
      <p:sp>
        <p:nvSpPr>
          <p:cNvPr id="67" name="Left Bracket 66"/>
          <p:cNvSpPr/>
          <p:nvPr/>
        </p:nvSpPr>
        <p:spPr>
          <a:xfrm rot="5400000">
            <a:off x="3967334" y="389629"/>
            <a:ext cx="99944" cy="3797982"/>
          </a:xfrm>
          <a:prstGeom prst="leftBracket">
            <a:avLst/>
          </a:prstGeom>
          <a:noFill/>
          <a:ln w="38100" cap="flat" cmpd="sng" algn="ctr">
            <a:solidFill>
              <a:srgbClr val="728C8B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747" kern="0" dirty="0">
              <a:solidFill>
                <a:srgbClr val="C0504D">
                  <a:lumMod val="60000"/>
                  <a:lumOff val="40000"/>
                </a:srgbClr>
              </a:solidFill>
              <a:latin typeface="Calibri"/>
              <a:ea typeface="ヒラギノ角ゴ Pro W3" charset="-128"/>
            </a:endParaRPr>
          </a:p>
        </p:txBody>
      </p:sp>
      <p:grpSp>
        <p:nvGrpSpPr>
          <p:cNvPr id="37" name="Group 71"/>
          <p:cNvGrpSpPr>
            <a:grpSpLocks/>
          </p:cNvGrpSpPr>
          <p:nvPr/>
        </p:nvGrpSpPr>
        <p:grpSpPr bwMode="auto">
          <a:xfrm rot="5400000">
            <a:off x="1925770" y="3906861"/>
            <a:ext cx="602456" cy="676414"/>
            <a:chOff x="3962401" y="1869895"/>
            <a:chExt cx="990600" cy="761998"/>
          </a:xfrm>
        </p:grpSpPr>
        <p:cxnSp>
          <p:nvCxnSpPr>
            <p:cNvPr id="38" name="Straight Arrow Connector 76"/>
            <p:cNvCxnSpPr>
              <a:cxnSpLocks noChangeShapeType="1"/>
            </p:cNvCxnSpPr>
            <p:nvPr/>
          </p:nvCxnSpPr>
          <p:spPr bwMode="auto">
            <a:xfrm flipV="1">
              <a:off x="3962402" y="1869895"/>
              <a:ext cx="990598" cy="381000"/>
            </a:xfrm>
            <a:prstGeom prst="straightConnector1">
              <a:avLst/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Arrow Connector 77"/>
            <p:cNvCxnSpPr>
              <a:cxnSpLocks noChangeShapeType="1"/>
            </p:cNvCxnSpPr>
            <p:nvPr/>
          </p:nvCxnSpPr>
          <p:spPr bwMode="auto">
            <a:xfrm>
              <a:off x="3962401" y="2250893"/>
              <a:ext cx="990600" cy="381000"/>
            </a:xfrm>
            <a:prstGeom prst="straightConnector1">
              <a:avLst/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71"/>
          <p:cNvGrpSpPr>
            <a:grpSpLocks/>
          </p:cNvGrpSpPr>
          <p:nvPr/>
        </p:nvGrpSpPr>
        <p:grpSpPr bwMode="auto">
          <a:xfrm rot="5400000">
            <a:off x="4385510" y="3906861"/>
            <a:ext cx="602456" cy="676414"/>
            <a:chOff x="3962401" y="1869895"/>
            <a:chExt cx="990600" cy="761998"/>
          </a:xfrm>
        </p:grpSpPr>
        <p:cxnSp>
          <p:nvCxnSpPr>
            <p:cNvPr id="45" name="Straight Arrow Connector 76"/>
            <p:cNvCxnSpPr>
              <a:cxnSpLocks noChangeShapeType="1"/>
            </p:cNvCxnSpPr>
            <p:nvPr/>
          </p:nvCxnSpPr>
          <p:spPr bwMode="auto">
            <a:xfrm flipV="1">
              <a:off x="3962402" y="1869895"/>
              <a:ext cx="990598" cy="381000"/>
            </a:xfrm>
            <a:prstGeom prst="straightConnector1">
              <a:avLst/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Arrow Connector 77"/>
            <p:cNvCxnSpPr>
              <a:cxnSpLocks noChangeShapeType="1"/>
            </p:cNvCxnSpPr>
            <p:nvPr/>
          </p:nvCxnSpPr>
          <p:spPr bwMode="auto">
            <a:xfrm>
              <a:off x="3962401" y="2250893"/>
              <a:ext cx="990600" cy="381000"/>
            </a:xfrm>
            <a:prstGeom prst="straightConnector1">
              <a:avLst/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" name="TextBox 51"/>
          <p:cNvSpPr txBox="1">
            <a:spLocks noChangeArrowheads="1"/>
          </p:cNvSpPr>
          <p:nvPr/>
        </p:nvSpPr>
        <p:spPr bwMode="auto">
          <a:xfrm>
            <a:off x="5356018" y="4629104"/>
            <a:ext cx="1034257" cy="63004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lnSpc>
                <a:spcPts val="3600"/>
              </a:lnSpc>
              <a:spcBef>
                <a:spcPct val="20000"/>
              </a:spcBef>
              <a:buClr>
                <a:schemeClr val="bg1"/>
              </a:buClr>
              <a:defRPr sz="2800"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1pPr>
            <a:lvl2pPr indent="-285750" eaLnBrk="0" hangingPunct="0">
              <a:spcBef>
                <a:spcPct val="20000"/>
              </a:spcBef>
              <a:buClr>
                <a:schemeClr val="bg1"/>
              </a:buClr>
              <a:buSzPct val="90000"/>
              <a:buFont typeface="Times New Roman" pitchFamily="18" charset="0"/>
              <a:buChar char="–"/>
              <a:defRPr sz="2400"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2pPr>
            <a:lvl3pPr indent="-228600" eaLnBrk="0" hangingPunct="0">
              <a:spcBef>
                <a:spcPct val="20000"/>
              </a:spcBef>
              <a:buClr>
                <a:schemeClr val="bg1"/>
              </a:buClr>
              <a:buSzPct val="90000"/>
              <a:buChar char="•"/>
              <a:defRPr sz="2000"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3pPr>
            <a:lvl4pPr indent="-228600" eaLnBrk="0" hangingPunct="0">
              <a:spcBef>
                <a:spcPct val="20000"/>
              </a:spcBef>
              <a:buClr>
                <a:schemeClr val="bg1"/>
              </a:buClr>
              <a:buSzPct val="80000"/>
              <a:buFont typeface="Times New Roman" pitchFamily="18" charset="0"/>
              <a:buChar char="–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4pPr>
            <a:lvl5pPr indent="-228600" eaLnBrk="0" hangingPunct="0">
              <a:spcBef>
                <a:spcPct val="20000"/>
              </a:spcBef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altLang="en-US" sz="174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BMN 673</a:t>
            </a:r>
            <a:endParaRPr lang="en-US" altLang="en-US" sz="1747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altLang="en-US" sz="174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vs. TBD</a:t>
            </a:r>
            <a:endParaRPr lang="en-US" altLang="en-US" sz="1747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</a:endParaRPr>
          </a:p>
        </p:txBody>
      </p:sp>
      <p:sp>
        <p:nvSpPr>
          <p:cNvPr id="49" name="TextBox 62"/>
          <p:cNvSpPr txBox="1"/>
          <p:nvPr/>
        </p:nvSpPr>
        <p:spPr>
          <a:xfrm>
            <a:off x="5338495" y="3545071"/>
            <a:ext cx="1072730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BMN 673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cxnSp>
        <p:nvCxnSpPr>
          <p:cNvPr id="51" name="Straight Arrow Connector 33"/>
          <p:cNvCxnSpPr>
            <a:cxnSpLocks noChangeShapeType="1"/>
          </p:cNvCxnSpPr>
          <p:nvPr/>
        </p:nvCxnSpPr>
        <p:spPr bwMode="auto">
          <a:xfrm>
            <a:off x="5916296" y="2958287"/>
            <a:ext cx="0" cy="567298"/>
          </a:xfrm>
          <a:prstGeom prst="straightConnector1">
            <a:avLst/>
          </a:prstGeom>
          <a:noFill/>
          <a:ln w="28575" algn="ctr">
            <a:solidFill>
              <a:srgbClr val="728C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Box 2"/>
          <p:cNvSpPr txBox="1">
            <a:spLocks noChangeArrowheads="1"/>
          </p:cNvSpPr>
          <p:nvPr/>
        </p:nvSpPr>
        <p:spPr bwMode="auto">
          <a:xfrm>
            <a:off x="5423665" y="2404022"/>
            <a:ext cx="883575" cy="630044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747" u="sng" kern="0" dirty="0" smtClean="0">
                <a:latin typeface="Calibri"/>
                <a:ea typeface="ヒラギノ角ゴ Pro W3" charset="-128"/>
              </a:rPr>
              <a:t>S1400G</a:t>
            </a:r>
          </a:p>
          <a:p>
            <a:pPr algn="ctr">
              <a:defRPr/>
            </a:pPr>
            <a:r>
              <a:rPr lang="en-US" sz="1747" kern="0" dirty="0" smtClean="0">
                <a:latin typeface="Calibri"/>
                <a:ea typeface="ヒラギノ角ゴ Pro W3" charset="-128"/>
              </a:rPr>
              <a:t>HRRD</a:t>
            </a:r>
            <a:endParaRPr lang="en-US" sz="1747" kern="0" dirty="0">
              <a:latin typeface="Calibri"/>
              <a:ea typeface="ヒラギノ角ゴ Pro W3" charset="-128"/>
            </a:endParaRPr>
          </a:p>
        </p:txBody>
      </p:sp>
      <p:grpSp>
        <p:nvGrpSpPr>
          <p:cNvPr id="56" name="Group 71"/>
          <p:cNvGrpSpPr>
            <a:grpSpLocks/>
          </p:cNvGrpSpPr>
          <p:nvPr/>
        </p:nvGrpSpPr>
        <p:grpSpPr bwMode="auto">
          <a:xfrm rot="5400000">
            <a:off x="5505564" y="3906861"/>
            <a:ext cx="602456" cy="676414"/>
            <a:chOff x="3962401" y="1869895"/>
            <a:chExt cx="990600" cy="761998"/>
          </a:xfrm>
        </p:grpSpPr>
        <p:cxnSp>
          <p:nvCxnSpPr>
            <p:cNvPr id="57" name="Straight Arrow Connector 76"/>
            <p:cNvCxnSpPr>
              <a:cxnSpLocks noChangeShapeType="1"/>
            </p:cNvCxnSpPr>
            <p:nvPr/>
          </p:nvCxnSpPr>
          <p:spPr bwMode="auto">
            <a:xfrm flipV="1">
              <a:off x="3962402" y="1869895"/>
              <a:ext cx="990598" cy="381000"/>
            </a:xfrm>
            <a:prstGeom prst="straightConnector1">
              <a:avLst/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Arrow Connector 77"/>
            <p:cNvCxnSpPr>
              <a:cxnSpLocks noChangeShapeType="1"/>
            </p:cNvCxnSpPr>
            <p:nvPr/>
          </p:nvCxnSpPr>
          <p:spPr bwMode="auto">
            <a:xfrm>
              <a:off x="3962401" y="2250893"/>
              <a:ext cx="990600" cy="381000"/>
            </a:xfrm>
            <a:prstGeom prst="straightConnector1">
              <a:avLst/>
            </a:prstGeom>
            <a:noFill/>
            <a:ln w="28575" algn="ctr">
              <a:solidFill>
                <a:schemeClr val="bg1">
                  <a:lumMod val="65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9" name="TextBox 3"/>
          <p:cNvSpPr txBox="1">
            <a:spLocks noChangeArrowheads="1"/>
          </p:cNvSpPr>
          <p:nvPr/>
        </p:nvSpPr>
        <p:spPr bwMode="auto">
          <a:xfrm>
            <a:off x="10075607" y="4173568"/>
            <a:ext cx="1760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3600"/>
              </a:lnSpc>
              <a:spcBef>
                <a:spcPct val="20000"/>
              </a:spcBef>
              <a:buClr>
                <a:schemeClr val="bg1"/>
              </a:buClr>
              <a:defRPr sz="2800"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1pPr>
            <a:lvl2pPr indent="-285750" eaLnBrk="0" hangingPunct="0">
              <a:spcBef>
                <a:spcPct val="20000"/>
              </a:spcBef>
              <a:buClr>
                <a:schemeClr val="bg1"/>
              </a:buClr>
              <a:buSzPct val="90000"/>
              <a:buFont typeface="Times New Roman" pitchFamily="18" charset="0"/>
              <a:buChar char="–"/>
              <a:defRPr sz="2400"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2pPr>
            <a:lvl3pPr indent="-228600" eaLnBrk="0" hangingPunct="0">
              <a:spcBef>
                <a:spcPct val="20000"/>
              </a:spcBef>
              <a:buClr>
                <a:schemeClr val="bg1"/>
              </a:buClr>
              <a:buSzPct val="90000"/>
              <a:buChar char="•"/>
              <a:defRPr sz="2000"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3pPr>
            <a:lvl4pPr indent="-228600" eaLnBrk="0" hangingPunct="0">
              <a:spcBef>
                <a:spcPct val="20000"/>
              </a:spcBef>
              <a:buClr>
                <a:schemeClr val="bg1"/>
              </a:buClr>
              <a:buSzPct val="80000"/>
              <a:buFont typeface="Times New Roman" pitchFamily="18" charset="0"/>
              <a:buChar char="–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4pPr>
            <a:lvl5pPr indent="-228600" eaLnBrk="0" hangingPunct="0">
              <a:spcBef>
                <a:spcPct val="20000"/>
              </a:spcBef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Char char="•"/>
              <a:defRPr>
                <a:solidFill>
                  <a:srgbClr val="1C3B6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altLang="en-US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MEDI4736/ Tremelimumab</a:t>
            </a:r>
            <a:endParaRPr lang="en-US" altLang="en-US" sz="1800" b="1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276682" y="2417170"/>
            <a:ext cx="1399037" cy="988347"/>
          </a:xfrm>
          <a:prstGeom prst="rect">
            <a:avLst/>
          </a:prstGeom>
          <a:solidFill>
            <a:srgbClr val="B8B91F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941" u="sng" dirty="0" smtClean="0">
                <a:latin typeface="Calibri"/>
                <a:ea typeface="ヒラギノ角ゴ Pro W3" charset="-128"/>
              </a:rPr>
              <a:t>S1400F</a:t>
            </a:r>
          </a:p>
          <a:p>
            <a:pPr algn="ctr">
              <a:defRPr/>
            </a:pPr>
            <a:r>
              <a:rPr lang="en-US" sz="1941" dirty="0" smtClean="0">
                <a:latin typeface="Calibri"/>
                <a:ea typeface="ヒラギノ角ゴ Pro W3" charset="-128"/>
              </a:rPr>
              <a:t>Checkpoint </a:t>
            </a:r>
            <a:endParaRPr lang="en-US" sz="1941" dirty="0">
              <a:latin typeface="Calibri"/>
              <a:ea typeface="ヒラギノ角ゴ Pro W3" charset="-128"/>
            </a:endParaRPr>
          </a:p>
          <a:p>
            <a:pPr algn="ctr">
              <a:defRPr/>
            </a:pPr>
            <a:r>
              <a:rPr lang="en-US" sz="1941" dirty="0" smtClean="0">
                <a:latin typeface="Calibri"/>
                <a:ea typeface="ヒラギノ角ゴ Pro W3" charset="-128"/>
              </a:rPr>
              <a:t>Refractory</a:t>
            </a:r>
            <a:endParaRPr lang="en-US" sz="1941" dirty="0">
              <a:latin typeface="Calibri"/>
              <a:ea typeface="ヒラギノ角ゴ Pro W3" charset="-128"/>
            </a:endParaRPr>
          </a:p>
        </p:txBody>
      </p:sp>
      <p:cxnSp>
        <p:nvCxnSpPr>
          <p:cNvPr id="64" name="Straight Arrow Connector 33"/>
          <p:cNvCxnSpPr>
            <a:cxnSpLocks noChangeShapeType="1"/>
          </p:cNvCxnSpPr>
          <p:nvPr/>
        </p:nvCxnSpPr>
        <p:spPr bwMode="auto">
          <a:xfrm>
            <a:off x="10790968" y="3401016"/>
            <a:ext cx="3768" cy="772552"/>
          </a:xfrm>
          <a:prstGeom prst="straightConnector1">
            <a:avLst/>
          </a:prstGeom>
          <a:noFill/>
          <a:ln w="28575" algn="ctr">
            <a:solidFill>
              <a:srgbClr val="728C8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Left Bracket 64"/>
          <p:cNvSpPr/>
          <p:nvPr/>
        </p:nvSpPr>
        <p:spPr>
          <a:xfrm rot="5400000">
            <a:off x="9724261" y="900244"/>
            <a:ext cx="99945" cy="2762893"/>
          </a:xfrm>
          <a:prstGeom prst="leftBracket">
            <a:avLst/>
          </a:prstGeom>
          <a:noFill/>
          <a:ln w="38100" cap="flat" cmpd="sng" algn="ctr">
            <a:solidFill>
              <a:srgbClr val="728C8B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747" kern="0" dirty="0">
              <a:solidFill>
                <a:srgbClr val="C0504D">
                  <a:lumMod val="60000"/>
                  <a:lumOff val="40000"/>
                </a:srgb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6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</a:t>
            </a:r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Mary Redman, PhD</a:t>
            </a:r>
          </a:p>
          <a:p>
            <a:r>
              <a:rPr lang="en-US" dirty="0" smtClean="0"/>
              <a:t>SWOG Lead Biostatistician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9dab94b-f61e-445b-bf4d-5a6513d209d2">A2QN7SZZU2H6-21-7</_dlc_DocId>
    <_dlc_DocIdUrl xmlns="69dab94b-f61e-445b-bf4d-5a6513d209d2">
      <Url>https://thehopefoundationswog.sharepoint.com/sites/SWOG/S1400/_layouts/15/DocIdRedir.aspx?ID=A2QN7SZZU2H6-21-7</Url>
      <Description>A2QN7SZZU2H6-21-7</Description>
    </_dlc_DocIdUrl>
    <SharedWithUsers xmlns="2248488c-cf63-44fb-bd92-6fc8332c4fba">
      <UserInfo>
        <DisplayName>Crystal Miwa</DisplayName>
        <AccountId>18</AccountId>
        <AccountType/>
      </UserInfo>
    </SharedWithUsers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BF28C2E620F4FAB9669FC920A0674" ma:contentTypeVersion="3" ma:contentTypeDescription="Create a new document." ma:contentTypeScope="" ma:versionID="79d143170e963f5a2a2cd465dafcf6f3">
  <xsd:schema xmlns:xsd="http://www.w3.org/2001/XMLSchema" xmlns:xs="http://www.w3.org/2001/XMLSchema" xmlns:p="http://schemas.microsoft.com/office/2006/metadata/properties" xmlns:ns2="69dab94b-f61e-445b-bf4d-5a6513d209d2" xmlns:ns3="2248488c-cf63-44fb-bd92-6fc8332c4fba" targetNamespace="http://schemas.microsoft.com/office/2006/metadata/properties" ma:root="true" ma:fieldsID="06302fc41f82150538a4ef0b50e01999" ns2:_="" ns3:_="">
    <xsd:import namespace="69dab94b-f61e-445b-bf4d-5a6513d209d2"/>
    <xsd:import namespace="2248488c-cf63-44fb-bd92-6fc8332c4fb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ab94b-f61e-445b-bf4d-5a6513d209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8488c-cf63-44fb-bd92-6fc8332c4fb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7D5CB6-F5A8-4B7C-9EFA-F7E479B51CCC}">
  <ds:schemaRefs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2248488c-cf63-44fb-bd92-6fc8332c4fba"/>
    <ds:schemaRef ds:uri="69dab94b-f61e-445b-bf4d-5a6513d209d2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8FD633B-3B25-4C9E-A955-91B7E07B630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6AFA652-0687-424B-AC77-0C38F540DE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dab94b-f61e-445b-bf4d-5a6513d209d2"/>
    <ds:schemaRef ds:uri="2248488c-cf63-44fb-bd92-6fc8332c4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9BE2DEB-71A4-408F-94D3-079DF478BA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41496</TotalTime>
  <Words>2094</Words>
  <Application>Microsoft Office PowerPoint</Application>
  <PresentationFormat>Widescreen</PresentationFormat>
  <Paragraphs>332</Paragraphs>
  <Slides>39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Arial Black</vt:lpstr>
      <vt:lpstr>Calibri</vt:lpstr>
      <vt:lpstr>Calibri Light</vt:lpstr>
      <vt:lpstr>Courier New</vt:lpstr>
      <vt:lpstr>Symbol</vt:lpstr>
      <vt:lpstr>Times New Roman</vt:lpstr>
      <vt:lpstr>Verdana</vt:lpstr>
      <vt:lpstr>ヒラギノ角ゴ Pro W3</vt:lpstr>
      <vt:lpstr>Retrospect</vt:lpstr>
      <vt:lpstr> LUNG-MAP </vt:lpstr>
      <vt:lpstr>Welcome </vt:lpstr>
      <vt:lpstr>Study Updates </vt:lpstr>
      <vt:lpstr>Where are we now?</vt:lpstr>
      <vt:lpstr>Eligibility/Population Updates</vt:lpstr>
      <vt:lpstr>Study Design Updates</vt:lpstr>
      <vt:lpstr>Overview of Upcoming Changes</vt:lpstr>
      <vt:lpstr>Upcoming Lung-MAP Trial Schema</vt:lpstr>
      <vt:lpstr>Study Logistics</vt:lpstr>
      <vt:lpstr>S1400 Registration and Sub-study Assignment</vt:lpstr>
      <vt:lpstr>Post Sub-study Assignment</vt:lpstr>
      <vt:lpstr>Images Submissions – TRIAD Up and Running</vt:lpstr>
      <vt:lpstr>Data Submissions</vt:lpstr>
      <vt:lpstr>Tissue Requirements </vt:lpstr>
      <vt:lpstr>Tissue Requirements:</vt:lpstr>
      <vt:lpstr>Quality Assurance and Monitoring</vt:lpstr>
      <vt:lpstr>QA/Monitoring Common Problems</vt:lpstr>
      <vt:lpstr>QA/Monitoring Common Problems</vt:lpstr>
      <vt:lpstr>Funding Highlights</vt:lpstr>
      <vt:lpstr>Funding Highlights</vt:lpstr>
      <vt:lpstr>Site Perspectives</vt:lpstr>
      <vt:lpstr>SWOG S1400 PHASE II/III BIOMARKER-DRIVEN MASTER PROTOCOL FOR PREVIOUSLY TREATED SQUAMOUS CELL LUNG CANCER (LUNG-MAP)  One Site’s Perspective</vt:lpstr>
      <vt:lpstr>OVERALL GOAL</vt:lpstr>
      <vt:lpstr>Identifying institutional barriers and logistics of enrolling a patient</vt:lpstr>
      <vt:lpstr>Pathology Support</vt:lpstr>
      <vt:lpstr>CT and Brain Scans</vt:lpstr>
      <vt:lpstr>Specific Sub-Study Tips</vt:lpstr>
      <vt:lpstr>SWOG S1400 PHASE II/III BIOMARKER-DRIVEN MASTER PROTOCOL FOR PREVIOUSLY TREATED SQUAMOUS CELL LUNG CANCER (LUNG-MAP)  One Investigator’s Perspective</vt:lpstr>
      <vt:lpstr>S1400 – Scientific Rationale</vt:lpstr>
      <vt:lpstr>S1400 –  Rationale for the Patient</vt:lpstr>
      <vt:lpstr>S 1400 – LHMC Experience</vt:lpstr>
      <vt:lpstr>S 1400 – Practical Suggestions</vt:lpstr>
      <vt:lpstr>PowerPoint Presentation</vt:lpstr>
      <vt:lpstr>S 1400 – Practical Suggestions</vt:lpstr>
      <vt:lpstr> Facilitating identification of prohibited medications (S1400C)</vt:lpstr>
      <vt:lpstr>PowerPoint Presentation</vt:lpstr>
      <vt:lpstr>S 1400 – Practical Suggestions</vt:lpstr>
      <vt:lpstr>S 1400 – Practical Suggestions</vt:lpstr>
      <vt:lpstr>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Schofield, Mark</dc:creator>
  <cp:lastModifiedBy>Miwa, Crystal</cp:lastModifiedBy>
  <cp:revision>258</cp:revision>
  <cp:lastPrinted>2015-09-25T17:31:55Z</cp:lastPrinted>
  <dcterms:created xsi:type="dcterms:W3CDTF">2015-02-03T14:24:03Z</dcterms:created>
  <dcterms:modified xsi:type="dcterms:W3CDTF">2015-10-15T16:34:15Z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0x010100779BF28C2E620F4FAB9669FC920A0674</vt:lpwstr>
  </property>
  <property fmtid="{D5CDD505-2E9C-101B-9397-08002B2CF9AE}" pid="3" name="_dlc_DocIdItemGuid">
    <vt:lpwstr>07ee0818-1e73-421b-809e-382568a8c1d0</vt:lpwstr>
  </property>
</Properties>
</file>