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5"/>
    <p:sldMasterId id="2147483662" r:id="rId6"/>
  </p:sldMasterIdLst>
  <p:notesMasterIdLst>
    <p:notesMasterId r:id="rId40"/>
  </p:notesMasterIdLst>
  <p:handoutMasterIdLst>
    <p:handoutMasterId r:id="rId41"/>
  </p:handoutMasterIdLst>
  <p:sldIdLst>
    <p:sldId id="256" r:id="rId7"/>
    <p:sldId id="258" r:id="rId8"/>
    <p:sldId id="260" r:id="rId9"/>
    <p:sldId id="380" r:id="rId10"/>
    <p:sldId id="476" r:id="rId11"/>
    <p:sldId id="360" r:id="rId12"/>
    <p:sldId id="493" r:id="rId13"/>
    <p:sldId id="500" r:id="rId14"/>
    <p:sldId id="472" r:id="rId15"/>
    <p:sldId id="508" r:id="rId16"/>
    <p:sldId id="515" r:id="rId17"/>
    <p:sldId id="355" r:id="rId18"/>
    <p:sldId id="478" r:id="rId19"/>
    <p:sldId id="448" r:id="rId20"/>
    <p:sldId id="477" r:id="rId21"/>
    <p:sldId id="479" r:id="rId22"/>
    <p:sldId id="503" r:id="rId23"/>
    <p:sldId id="504" r:id="rId24"/>
    <p:sldId id="505" r:id="rId25"/>
    <p:sldId id="506" r:id="rId26"/>
    <p:sldId id="507" r:id="rId27"/>
    <p:sldId id="270" r:id="rId28"/>
    <p:sldId id="381" r:id="rId29"/>
    <p:sldId id="486" r:id="rId30"/>
    <p:sldId id="501" r:id="rId31"/>
    <p:sldId id="498" r:id="rId32"/>
    <p:sldId id="483" r:id="rId33"/>
    <p:sldId id="511" r:id="rId34"/>
    <p:sldId id="513" r:id="rId35"/>
    <p:sldId id="514" r:id="rId36"/>
    <p:sldId id="512" r:id="rId37"/>
    <p:sldId id="485" r:id="rId38"/>
    <p:sldId id="367"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3399"/>
    <a:srgbClr val="000066"/>
    <a:srgbClr val="B8B91F"/>
    <a:srgbClr val="728C8B"/>
    <a:srgbClr val="927C61"/>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1" autoAdjust="0"/>
    <p:restoredTop sz="93446" autoAdjust="0"/>
  </p:normalViewPr>
  <p:slideViewPr>
    <p:cSldViewPr snapToGrid="0">
      <p:cViewPr varScale="1">
        <p:scale>
          <a:sx n="55" d="100"/>
          <a:sy n="55" d="100"/>
        </p:scale>
        <p:origin x="108" y="960"/>
      </p:cViewPr>
      <p:guideLst>
        <p:guide orient="horz" pos="2160"/>
        <p:guide pos="3840"/>
      </p:guideLst>
    </p:cSldViewPr>
  </p:slideViewPr>
  <p:notesTextViewPr>
    <p:cViewPr>
      <p:scale>
        <a:sx n="1" d="1"/>
        <a:sy n="1" d="1"/>
      </p:scale>
      <p:origin x="0" y="0"/>
    </p:cViewPr>
  </p:notesTextViewPr>
  <p:sorterViewPr>
    <p:cViewPr>
      <p:scale>
        <a:sx n="80" d="100"/>
        <a:sy n="80" d="100"/>
      </p:scale>
      <p:origin x="0" y="-989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2293A4-3F09-426C-921C-6BEA8198F1B8}" type="doc">
      <dgm:prSet loTypeId="urn:microsoft.com/office/officeart/2005/8/layout/cycle2" loCatId="cycle" qsTypeId="urn:microsoft.com/office/officeart/2005/8/quickstyle/3d1" qsCatId="3D" csTypeId="urn:microsoft.com/office/officeart/2005/8/colors/accent5_2" csCatId="accent5" phldr="1"/>
      <dgm:spPr/>
      <dgm:t>
        <a:bodyPr/>
        <a:lstStyle/>
        <a:p>
          <a:endParaRPr lang="en-US"/>
        </a:p>
      </dgm:t>
    </dgm:pt>
    <dgm:pt modelId="{DE42F7B3-3DB3-40F4-8BA9-40C0752EAB98}">
      <dgm:prSet phldrT="[Text]" custT="1"/>
      <dgm:spPr>
        <a:solidFill>
          <a:srgbClr val="0070C0"/>
        </a:solidFill>
      </dgm:spPr>
      <dgm:t>
        <a:bodyPr/>
        <a:lstStyle/>
        <a:p>
          <a:r>
            <a:rPr lang="en-US" sz="2800" b="1" dirty="0"/>
            <a:t>SWOG</a:t>
          </a:r>
        </a:p>
      </dgm:t>
    </dgm:pt>
    <dgm:pt modelId="{0F6B33A8-A9F6-4CFA-9880-8C7939F92F57}" type="parTrans" cxnId="{DCDBAD35-202D-4085-9FCE-2ED9906E25EE}">
      <dgm:prSet/>
      <dgm:spPr/>
      <dgm:t>
        <a:bodyPr/>
        <a:lstStyle/>
        <a:p>
          <a:endParaRPr lang="en-US"/>
        </a:p>
      </dgm:t>
    </dgm:pt>
    <dgm:pt modelId="{52FDFE28-B0E2-4831-8AED-438AAA02B06C}" type="sibTrans" cxnId="{DCDBAD35-202D-4085-9FCE-2ED9906E25EE}">
      <dgm:prSet/>
      <dgm:spPr/>
      <dgm:t>
        <a:bodyPr/>
        <a:lstStyle/>
        <a:p>
          <a:endParaRPr lang="en-US" dirty="0"/>
        </a:p>
      </dgm:t>
    </dgm:pt>
    <dgm:pt modelId="{6E316AA7-785E-409D-8160-CF8DA3FE4C45}">
      <dgm:prSet phldrT="[Text]"/>
      <dgm:spPr/>
      <dgm:t>
        <a:bodyPr/>
        <a:lstStyle/>
        <a:p>
          <a:r>
            <a:rPr lang="en-US" dirty="0"/>
            <a:t>ECOG-ACRIN</a:t>
          </a:r>
        </a:p>
      </dgm:t>
    </dgm:pt>
    <dgm:pt modelId="{893E0454-86A3-4BB9-ABFB-AB7AFDB8B579}" type="parTrans" cxnId="{E98B5792-59EF-495A-89B8-98EDCE30D177}">
      <dgm:prSet/>
      <dgm:spPr/>
      <dgm:t>
        <a:bodyPr/>
        <a:lstStyle/>
        <a:p>
          <a:endParaRPr lang="en-US"/>
        </a:p>
      </dgm:t>
    </dgm:pt>
    <dgm:pt modelId="{872D09D6-A9E9-4157-8735-28DAEC4B339B}" type="sibTrans" cxnId="{E98B5792-59EF-495A-89B8-98EDCE30D177}">
      <dgm:prSet/>
      <dgm:spPr/>
      <dgm:t>
        <a:bodyPr/>
        <a:lstStyle/>
        <a:p>
          <a:endParaRPr lang="en-US" dirty="0"/>
        </a:p>
      </dgm:t>
    </dgm:pt>
    <dgm:pt modelId="{E26AC98D-AE7B-4173-8F46-AFEFD388650A}">
      <dgm:prSet phldrT="[Text]"/>
      <dgm:spPr/>
      <dgm:t>
        <a:bodyPr/>
        <a:lstStyle/>
        <a:p>
          <a:r>
            <a:rPr lang="en-US" dirty="0"/>
            <a:t>NRG</a:t>
          </a:r>
        </a:p>
      </dgm:t>
    </dgm:pt>
    <dgm:pt modelId="{2A4C10C3-1108-4BFF-8A73-F0902B05A3F7}" type="parTrans" cxnId="{C5043E5B-5FD4-41DC-8B6C-80B4F834CC22}">
      <dgm:prSet/>
      <dgm:spPr/>
      <dgm:t>
        <a:bodyPr/>
        <a:lstStyle/>
        <a:p>
          <a:endParaRPr lang="en-US"/>
        </a:p>
      </dgm:t>
    </dgm:pt>
    <dgm:pt modelId="{87AA1D69-D179-4789-A6F9-2F0E43155FBB}" type="sibTrans" cxnId="{C5043E5B-5FD4-41DC-8B6C-80B4F834CC22}">
      <dgm:prSet/>
      <dgm:spPr/>
      <dgm:t>
        <a:bodyPr/>
        <a:lstStyle/>
        <a:p>
          <a:endParaRPr lang="en-US" dirty="0"/>
        </a:p>
      </dgm:t>
    </dgm:pt>
    <dgm:pt modelId="{4589C1E9-248B-4C78-8C28-1A55E16DFA07}">
      <dgm:prSet phldrT="[Text]"/>
      <dgm:spPr/>
      <dgm:t>
        <a:bodyPr/>
        <a:lstStyle/>
        <a:p>
          <a:r>
            <a:rPr lang="en-US" dirty="0"/>
            <a:t>CCTG</a:t>
          </a:r>
        </a:p>
      </dgm:t>
    </dgm:pt>
    <dgm:pt modelId="{9743BB93-116F-4333-8D6E-8BB572F0C053}" type="parTrans" cxnId="{7F105217-A714-4F82-8737-8268C114465A}">
      <dgm:prSet/>
      <dgm:spPr/>
      <dgm:t>
        <a:bodyPr/>
        <a:lstStyle/>
        <a:p>
          <a:endParaRPr lang="en-US"/>
        </a:p>
      </dgm:t>
    </dgm:pt>
    <dgm:pt modelId="{B5AE762C-8B27-4557-8752-BAAC6897D49A}" type="sibTrans" cxnId="{7F105217-A714-4F82-8737-8268C114465A}">
      <dgm:prSet/>
      <dgm:spPr/>
      <dgm:t>
        <a:bodyPr/>
        <a:lstStyle/>
        <a:p>
          <a:endParaRPr lang="en-US" dirty="0"/>
        </a:p>
      </dgm:t>
    </dgm:pt>
    <dgm:pt modelId="{4571180A-2F8F-4269-9B98-198EFE04298E}">
      <dgm:prSet phldrT="[Text]"/>
      <dgm:spPr>
        <a:solidFill>
          <a:srgbClr val="927C61"/>
        </a:solidFill>
      </dgm:spPr>
      <dgm:t>
        <a:bodyPr/>
        <a:lstStyle/>
        <a:p>
          <a:r>
            <a:rPr lang="en-US" dirty="0"/>
            <a:t>Alliance</a:t>
          </a:r>
        </a:p>
      </dgm:t>
    </dgm:pt>
    <dgm:pt modelId="{3AA7F163-7966-43A5-8698-2BC0BA1C8304}" type="parTrans" cxnId="{59DD2127-CD87-4F92-A408-369713B80D66}">
      <dgm:prSet/>
      <dgm:spPr/>
      <dgm:t>
        <a:bodyPr/>
        <a:lstStyle/>
        <a:p>
          <a:endParaRPr lang="en-US"/>
        </a:p>
      </dgm:t>
    </dgm:pt>
    <dgm:pt modelId="{7065C381-C6F0-4DB7-851C-42D035BA29A7}" type="sibTrans" cxnId="{59DD2127-CD87-4F92-A408-369713B80D66}">
      <dgm:prSet/>
      <dgm:spPr/>
      <dgm:t>
        <a:bodyPr/>
        <a:lstStyle/>
        <a:p>
          <a:endParaRPr lang="en-US" dirty="0"/>
        </a:p>
      </dgm:t>
    </dgm:pt>
    <dgm:pt modelId="{4F8467A0-0C18-4947-A566-6CADDE0D2FDC}" type="pres">
      <dgm:prSet presAssocID="{242293A4-3F09-426C-921C-6BEA8198F1B8}" presName="cycle" presStyleCnt="0">
        <dgm:presLayoutVars>
          <dgm:dir/>
          <dgm:resizeHandles val="exact"/>
        </dgm:presLayoutVars>
      </dgm:prSet>
      <dgm:spPr/>
    </dgm:pt>
    <dgm:pt modelId="{A9803A3A-82AD-4C04-941A-A08CC189DC7A}" type="pres">
      <dgm:prSet presAssocID="{DE42F7B3-3DB3-40F4-8BA9-40C0752EAB98}" presName="node" presStyleLbl="node1" presStyleIdx="0" presStyleCnt="5" custScaleX="110215">
        <dgm:presLayoutVars>
          <dgm:bulletEnabled val="1"/>
        </dgm:presLayoutVars>
      </dgm:prSet>
      <dgm:spPr/>
    </dgm:pt>
    <dgm:pt modelId="{8D1021FF-03A7-4B43-9E94-59281E74F1D5}" type="pres">
      <dgm:prSet presAssocID="{52FDFE28-B0E2-4831-8AED-438AAA02B06C}" presName="sibTrans" presStyleLbl="sibTrans2D1" presStyleIdx="0" presStyleCnt="5" custAng="5775310"/>
      <dgm:spPr/>
    </dgm:pt>
    <dgm:pt modelId="{D03E680B-0432-4C58-92CC-6FDB4AC209CB}" type="pres">
      <dgm:prSet presAssocID="{52FDFE28-B0E2-4831-8AED-438AAA02B06C}" presName="connectorText" presStyleLbl="sibTrans2D1" presStyleIdx="0" presStyleCnt="5"/>
      <dgm:spPr/>
    </dgm:pt>
    <dgm:pt modelId="{16A6FFBD-C72F-4107-97FF-5119FFA2FAFD}" type="pres">
      <dgm:prSet presAssocID="{6E316AA7-785E-409D-8160-CF8DA3FE4C45}" presName="node" presStyleLbl="node1" presStyleIdx="1" presStyleCnt="5">
        <dgm:presLayoutVars>
          <dgm:bulletEnabled val="1"/>
        </dgm:presLayoutVars>
      </dgm:prSet>
      <dgm:spPr/>
    </dgm:pt>
    <dgm:pt modelId="{968BA77D-24EF-491C-BAD5-416C5715A84B}" type="pres">
      <dgm:prSet presAssocID="{872D09D6-A9E9-4157-8735-28DAEC4B339B}" presName="sibTrans" presStyleLbl="sibTrans2D1" presStyleIdx="1" presStyleCnt="5" custAng="5775310"/>
      <dgm:spPr/>
    </dgm:pt>
    <dgm:pt modelId="{BC7DA69E-084D-4819-84B1-10BF2B7605EF}" type="pres">
      <dgm:prSet presAssocID="{872D09D6-A9E9-4157-8735-28DAEC4B339B}" presName="connectorText" presStyleLbl="sibTrans2D1" presStyleIdx="1" presStyleCnt="5"/>
      <dgm:spPr/>
    </dgm:pt>
    <dgm:pt modelId="{3B2B3FB2-5FBD-40BB-933C-8610BB8223C7}" type="pres">
      <dgm:prSet presAssocID="{E26AC98D-AE7B-4173-8F46-AFEFD388650A}" presName="node" presStyleLbl="node1" presStyleIdx="2" presStyleCnt="5">
        <dgm:presLayoutVars>
          <dgm:bulletEnabled val="1"/>
        </dgm:presLayoutVars>
      </dgm:prSet>
      <dgm:spPr/>
    </dgm:pt>
    <dgm:pt modelId="{4874F2CB-E165-42CB-A510-D9C4825AC342}" type="pres">
      <dgm:prSet presAssocID="{87AA1D69-D179-4789-A6F9-2F0E43155FBB}" presName="sibTrans" presStyleLbl="sibTrans2D1" presStyleIdx="2" presStyleCnt="5" custAng="5400000"/>
      <dgm:spPr/>
    </dgm:pt>
    <dgm:pt modelId="{32E076CB-A05E-4EDC-B92A-051DAEB298CF}" type="pres">
      <dgm:prSet presAssocID="{87AA1D69-D179-4789-A6F9-2F0E43155FBB}" presName="connectorText" presStyleLbl="sibTrans2D1" presStyleIdx="2" presStyleCnt="5"/>
      <dgm:spPr/>
    </dgm:pt>
    <dgm:pt modelId="{8245AAC0-E9D3-4A55-B7AA-3287FC2E35CE}" type="pres">
      <dgm:prSet presAssocID="{4589C1E9-248B-4C78-8C28-1A55E16DFA07}" presName="node" presStyleLbl="node1" presStyleIdx="3" presStyleCnt="5">
        <dgm:presLayoutVars>
          <dgm:bulletEnabled val="1"/>
        </dgm:presLayoutVars>
      </dgm:prSet>
      <dgm:spPr/>
    </dgm:pt>
    <dgm:pt modelId="{1A20811D-28E6-479B-8BF7-ABC914C0F186}" type="pres">
      <dgm:prSet presAssocID="{B5AE762C-8B27-4557-8752-BAAC6897D49A}" presName="sibTrans" presStyleLbl="sibTrans2D1" presStyleIdx="3" presStyleCnt="5" custAng="5775310"/>
      <dgm:spPr/>
    </dgm:pt>
    <dgm:pt modelId="{C7B8C835-9849-4E57-93A3-447E41D64AF5}" type="pres">
      <dgm:prSet presAssocID="{B5AE762C-8B27-4557-8752-BAAC6897D49A}" presName="connectorText" presStyleLbl="sibTrans2D1" presStyleIdx="3" presStyleCnt="5"/>
      <dgm:spPr/>
    </dgm:pt>
    <dgm:pt modelId="{076FAB26-EF16-408D-8B6D-EF8618B7E4B1}" type="pres">
      <dgm:prSet presAssocID="{4571180A-2F8F-4269-9B98-198EFE04298E}" presName="node" presStyleLbl="node1" presStyleIdx="4" presStyleCnt="5">
        <dgm:presLayoutVars>
          <dgm:bulletEnabled val="1"/>
        </dgm:presLayoutVars>
      </dgm:prSet>
      <dgm:spPr/>
    </dgm:pt>
    <dgm:pt modelId="{BB938257-86A1-4D98-B7F4-90D0B6D9B8F8}" type="pres">
      <dgm:prSet presAssocID="{7065C381-C6F0-4DB7-851C-42D035BA29A7}" presName="sibTrans" presStyleLbl="sibTrans2D1" presStyleIdx="4" presStyleCnt="5" custAng="5775310"/>
      <dgm:spPr/>
    </dgm:pt>
    <dgm:pt modelId="{04EC14C3-3CE5-4B7B-9616-B8FCEE0D8205}" type="pres">
      <dgm:prSet presAssocID="{7065C381-C6F0-4DB7-851C-42D035BA29A7}" presName="connectorText" presStyleLbl="sibTrans2D1" presStyleIdx="4" presStyleCnt="5"/>
      <dgm:spPr/>
    </dgm:pt>
  </dgm:ptLst>
  <dgm:cxnLst>
    <dgm:cxn modelId="{8BE0200F-E72A-4F53-9F03-E1D24F206EF0}" type="presOf" srcId="{4571180A-2F8F-4269-9B98-198EFE04298E}" destId="{076FAB26-EF16-408D-8B6D-EF8618B7E4B1}" srcOrd="0" destOrd="0" presId="urn:microsoft.com/office/officeart/2005/8/layout/cycle2"/>
    <dgm:cxn modelId="{A93CF013-7A1B-42D6-9C21-47B23DE208CC}" type="presOf" srcId="{872D09D6-A9E9-4157-8735-28DAEC4B339B}" destId="{968BA77D-24EF-491C-BAD5-416C5715A84B}" srcOrd="0" destOrd="0" presId="urn:microsoft.com/office/officeart/2005/8/layout/cycle2"/>
    <dgm:cxn modelId="{7F105217-A714-4F82-8737-8268C114465A}" srcId="{242293A4-3F09-426C-921C-6BEA8198F1B8}" destId="{4589C1E9-248B-4C78-8C28-1A55E16DFA07}" srcOrd="3" destOrd="0" parTransId="{9743BB93-116F-4333-8D6E-8BB572F0C053}" sibTransId="{B5AE762C-8B27-4557-8752-BAAC6897D49A}"/>
    <dgm:cxn modelId="{74909318-A339-4E6C-AC45-687E457FE838}" type="presOf" srcId="{52FDFE28-B0E2-4831-8AED-438AAA02B06C}" destId="{8D1021FF-03A7-4B43-9E94-59281E74F1D5}" srcOrd="0" destOrd="0" presId="urn:microsoft.com/office/officeart/2005/8/layout/cycle2"/>
    <dgm:cxn modelId="{4D21C41E-F7F4-4E91-8295-F221E4829DB0}" type="presOf" srcId="{87AA1D69-D179-4789-A6F9-2F0E43155FBB}" destId="{4874F2CB-E165-42CB-A510-D9C4825AC342}" srcOrd="0" destOrd="0" presId="urn:microsoft.com/office/officeart/2005/8/layout/cycle2"/>
    <dgm:cxn modelId="{59DD2127-CD87-4F92-A408-369713B80D66}" srcId="{242293A4-3F09-426C-921C-6BEA8198F1B8}" destId="{4571180A-2F8F-4269-9B98-198EFE04298E}" srcOrd="4" destOrd="0" parTransId="{3AA7F163-7966-43A5-8698-2BC0BA1C8304}" sibTransId="{7065C381-C6F0-4DB7-851C-42D035BA29A7}"/>
    <dgm:cxn modelId="{DCDBAD35-202D-4085-9FCE-2ED9906E25EE}" srcId="{242293A4-3F09-426C-921C-6BEA8198F1B8}" destId="{DE42F7B3-3DB3-40F4-8BA9-40C0752EAB98}" srcOrd="0" destOrd="0" parTransId="{0F6B33A8-A9F6-4CFA-9880-8C7939F92F57}" sibTransId="{52FDFE28-B0E2-4831-8AED-438AAA02B06C}"/>
    <dgm:cxn modelId="{015D3B38-E7FE-48DE-AD1B-30BE7A86D56A}" type="presOf" srcId="{242293A4-3F09-426C-921C-6BEA8198F1B8}" destId="{4F8467A0-0C18-4947-A566-6CADDE0D2FDC}" srcOrd="0" destOrd="0" presId="urn:microsoft.com/office/officeart/2005/8/layout/cycle2"/>
    <dgm:cxn modelId="{C5043E5B-5FD4-41DC-8B6C-80B4F834CC22}" srcId="{242293A4-3F09-426C-921C-6BEA8198F1B8}" destId="{E26AC98D-AE7B-4173-8F46-AFEFD388650A}" srcOrd="2" destOrd="0" parTransId="{2A4C10C3-1108-4BFF-8A73-F0902B05A3F7}" sibTransId="{87AA1D69-D179-4789-A6F9-2F0E43155FBB}"/>
    <dgm:cxn modelId="{F7ADA95F-F279-4B01-9206-6D1AF22EE24B}" type="presOf" srcId="{7065C381-C6F0-4DB7-851C-42D035BA29A7}" destId="{04EC14C3-3CE5-4B7B-9616-B8FCEE0D8205}" srcOrd="1" destOrd="0" presId="urn:microsoft.com/office/officeart/2005/8/layout/cycle2"/>
    <dgm:cxn modelId="{D73AAF75-12E2-4183-9641-48D91FA3C850}" type="presOf" srcId="{B5AE762C-8B27-4557-8752-BAAC6897D49A}" destId="{C7B8C835-9849-4E57-93A3-447E41D64AF5}" srcOrd="1" destOrd="0" presId="urn:microsoft.com/office/officeart/2005/8/layout/cycle2"/>
    <dgm:cxn modelId="{EE426A7D-9F6D-4F81-ABDE-84184D4B827B}" type="presOf" srcId="{6E316AA7-785E-409D-8160-CF8DA3FE4C45}" destId="{16A6FFBD-C72F-4107-97FF-5119FFA2FAFD}" srcOrd="0" destOrd="0" presId="urn:microsoft.com/office/officeart/2005/8/layout/cycle2"/>
    <dgm:cxn modelId="{8C948487-C87F-427B-9604-12541B1CBBB5}" type="presOf" srcId="{4589C1E9-248B-4C78-8C28-1A55E16DFA07}" destId="{8245AAC0-E9D3-4A55-B7AA-3287FC2E35CE}" srcOrd="0" destOrd="0" presId="urn:microsoft.com/office/officeart/2005/8/layout/cycle2"/>
    <dgm:cxn modelId="{E98B5792-59EF-495A-89B8-98EDCE30D177}" srcId="{242293A4-3F09-426C-921C-6BEA8198F1B8}" destId="{6E316AA7-785E-409D-8160-CF8DA3FE4C45}" srcOrd="1" destOrd="0" parTransId="{893E0454-86A3-4BB9-ABFB-AB7AFDB8B579}" sibTransId="{872D09D6-A9E9-4157-8735-28DAEC4B339B}"/>
    <dgm:cxn modelId="{D63E3199-2E42-4368-9740-03259253A75C}" type="presOf" srcId="{87AA1D69-D179-4789-A6F9-2F0E43155FBB}" destId="{32E076CB-A05E-4EDC-B92A-051DAEB298CF}" srcOrd="1" destOrd="0" presId="urn:microsoft.com/office/officeart/2005/8/layout/cycle2"/>
    <dgm:cxn modelId="{DF79A49C-D518-431B-9988-FD0AB7A7184B}" type="presOf" srcId="{DE42F7B3-3DB3-40F4-8BA9-40C0752EAB98}" destId="{A9803A3A-82AD-4C04-941A-A08CC189DC7A}" srcOrd="0" destOrd="0" presId="urn:microsoft.com/office/officeart/2005/8/layout/cycle2"/>
    <dgm:cxn modelId="{E7539BA8-A810-43BC-B6C8-F6D5C772F792}" type="presOf" srcId="{E26AC98D-AE7B-4173-8F46-AFEFD388650A}" destId="{3B2B3FB2-5FBD-40BB-933C-8610BB8223C7}" srcOrd="0" destOrd="0" presId="urn:microsoft.com/office/officeart/2005/8/layout/cycle2"/>
    <dgm:cxn modelId="{F391CBB5-3159-444E-92C6-418E2C3731DD}" type="presOf" srcId="{7065C381-C6F0-4DB7-851C-42D035BA29A7}" destId="{BB938257-86A1-4D98-B7F4-90D0B6D9B8F8}" srcOrd="0" destOrd="0" presId="urn:microsoft.com/office/officeart/2005/8/layout/cycle2"/>
    <dgm:cxn modelId="{02DE5CCB-9091-4FB9-97DC-0F00DE2C626C}" type="presOf" srcId="{B5AE762C-8B27-4557-8752-BAAC6897D49A}" destId="{1A20811D-28E6-479B-8BF7-ABC914C0F186}" srcOrd="0" destOrd="0" presId="urn:microsoft.com/office/officeart/2005/8/layout/cycle2"/>
    <dgm:cxn modelId="{74D63FF8-2ADB-4F60-A1D1-EB4C251DA82B}" type="presOf" srcId="{872D09D6-A9E9-4157-8735-28DAEC4B339B}" destId="{BC7DA69E-084D-4819-84B1-10BF2B7605EF}" srcOrd="1" destOrd="0" presId="urn:microsoft.com/office/officeart/2005/8/layout/cycle2"/>
    <dgm:cxn modelId="{580762FC-546E-420F-8CB6-534098AA4559}" type="presOf" srcId="{52FDFE28-B0E2-4831-8AED-438AAA02B06C}" destId="{D03E680B-0432-4C58-92CC-6FDB4AC209CB}" srcOrd="1" destOrd="0" presId="urn:microsoft.com/office/officeart/2005/8/layout/cycle2"/>
    <dgm:cxn modelId="{21F4443E-640C-45F6-8D3B-425D0C3FFFF1}" type="presParOf" srcId="{4F8467A0-0C18-4947-A566-6CADDE0D2FDC}" destId="{A9803A3A-82AD-4C04-941A-A08CC189DC7A}" srcOrd="0" destOrd="0" presId="urn:microsoft.com/office/officeart/2005/8/layout/cycle2"/>
    <dgm:cxn modelId="{9294C440-950E-45E1-8F37-1304EA81FECC}" type="presParOf" srcId="{4F8467A0-0C18-4947-A566-6CADDE0D2FDC}" destId="{8D1021FF-03A7-4B43-9E94-59281E74F1D5}" srcOrd="1" destOrd="0" presId="urn:microsoft.com/office/officeart/2005/8/layout/cycle2"/>
    <dgm:cxn modelId="{ADD94F13-BBF7-467D-8760-6CE1F044A536}" type="presParOf" srcId="{8D1021FF-03A7-4B43-9E94-59281E74F1D5}" destId="{D03E680B-0432-4C58-92CC-6FDB4AC209CB}" srcOrd="0" destOrd="0" presId="urn:microsoft.com/office/officeart/2005/8/layout/cycle2"/>
    <dgm:cxn modelId="{AE8DE9D9-FDF4-4F78-90D6-AEF90B072F8C}" type="presParOf" srcId="{4F8467A0-0C18-4947-A566-6CADDE0D2FDC}" destId="{16A6FFBD-C72F-4107-97FF-5119FFA2FAFD}" srcOrd="2" destOrd="0" presId="urn:microsoft.com/office/officeart/2005/8/layout/cycle2"/>
    <dgm:cxn modelId="{34C72C71-999B-4CF8-8BB4-470E945B28BA}" type="presParOf" srcId="{4F8467A0-0C18-4947-A566-6CADDE0D2FDC}" destId="{968BA77D-24EF-491C-BAD5-416C5715A84B}" srcOrd="3" destOrd="0" presId="urn:microsoft.com/office/officeart/2005/8/layout/cycle2"/>
    <dgm:cxn modelId="{CE7B6F8E-0E3B-45CC-9E32-728DF125DD96}" type="presParOf" srcId="{968BA77D-24EF-491C-BAD5-416C5715A84B}" destId="{BC7DA69E-084D-4819-84B1-10BF2B7605EF}" srcOrd="0" destOrd="0" presId="urn:microsoft.com/office/officeart/2005/8/layout/cycle2"/>
    <dgm:cxn modelId="{829B3174-1747-4681-A80C-3DE3102DBFA4}" type="presParOf" srcId="{4F8467A0-0C18-4947-A566-6CADDE0D2FDC}" destId="{3B2B3FB2-5FBD-40BB-933C-8610BB8223C7}" srcOrd="4" destOrd="0" presId="urn:microsoft.com/office/officeart/2005/8/layout/cycle2"/>
    <dgm:cxn modelId="{54ACE9F0-66FC-48D5-8644-E64A873023F8}" type="presParOf" srcId="{4F8467A0-0C18-4947-A566-6CADDE0D2FDC}" destId="{4874F2CB-E165-42CB-A510-D9C4825AC342}" srcOrd="5" destOrd="0" presId="urn:microsoft.com/office/officeart/2005/8/layout/cycle2"/>
    <dgm:cxn modelId="{2D60AE55-C3AA-4FA8-BB97-1B2D507AFF7B}" type="presParOf" srcId="{4874F2CB-E165-42CB-A510-D9C4825AC342}" destId="{32E076CB-A05E-4EDC-B92A-051DAEB298CF}" srcOrd="0" destOrd="0" presId="urn:microsoft.com/office/officeart/2005/8/layout/cycle2"/>
    <dgm:cxn modelId="{8A969E3E-2415-479B-BFF3-E158AFC14C6F}" type="presParOf" srcId="{4F8467A0-0C18-4947-A566-6CADDE0D2FDC}" destId="{8245AAC0-E9D3-4A55-B7AA-3287FC2E35CE}" srcOrd="6" destOrd="0" presId="urn:microsoft.com/office/officeart/2005/8/layout/cycle2"/>
    <dgm:cxn modelId="{0F56BEB2-A8FD-4940-B913-6879B16C2886}" type="presParOf" srcId="{4F8467A0-0C18-4947-A566-6CADDE0D2FDC}" destId="{1A20811D-28E6-479B-8BF7-ABC914C0F186}" srcOrd="7" destOrd="0" presId="urn:microsoft.com/office/officeart/2005/8/layout/cycle2"/>
    <dgm:cxn modelId="{7B692C35-8139-49A0-87C7-62CBF7BCD912}" type="presParOf" srcId="{1A20811D-28E6-479B-8BF7-ABC914C0F186}" destId="{C7B8C835-9849-4E57-93A3-447E41D64AF5}" srcOrd="0" destOrd="0" presId="urn:microsoft.com/office/officeart/2005/8/layout/cycle2"/>
    <dgm:cxn modelId="{1EA76B51-F147-4809-89CE-475C83507292}" type="presParOf" srcId="{4F8467A0-0C18-4947-A566-6CADDE0D2FDC}" destId="{076FAB26-EF16-408D-8B6D-EF8618B7E4B1}" srcOrd="8" destOrd="0" presId="urn:microsoft.com/office/officeart/2005/8/layout/cycle2"/>
    <dgm:cxn modelId="{D1C7E7A9-9BEE-4E92-9149-BE503B330190}" type="presParOf" srcId="{4F8467A0-0C18-4947-A566-6CADDE0D2FDC}" destId="{BB938257-86A1-4D98-B7F4-90D0B6D9B8F8}" srcOrd="9" destOrd="0" presId="urn:microsoft.com/office/officeart/2005/8/layout/cycle2"/>
    <dgm:cxn modelId="{0A10ADE8-E1BC-4D7D-806F-2A16589942C1}" type="presParOf" srcId="{BB938257-86A1-4D98-B7F4-90D0B6D9B8F8}" destId="{04EC14C3-3CE5-4B7B-9616-B8FCEE0D820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03A3A-82AD-4C04-941A-A08CC189DC7A}">
      <dsp:nvSpPr>
        <dsp:cNvPr id="0" name=""/>
        <dsp:cNvSpPr/>
      </dsp:nvSpPr>
      <dsp:spPr>
        <a:xfrm>
          <a:off x="2945870" y="1571"/>
          <a:ext cx="1631661" cy="1480435"/>
        </a:xfrm>
        <a:prstGeom prst="ellipse">
          <a:avLst/>
        </a:prstGeom>
        <a:solidFill>
          <a:srgbClr val="0070C0"/>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SWOG</a:t>
          </a:r>
        </a:p>
      </dsp:txBody>
      <dsp:txXfrm>
        <a:off x="3184821" y="218376"/>
        <a:ext cx="1153759" cy="1046825"/>
      </dsp:txXfrm>
    </dsp:sp>
    <dsp:sp modelId="{8D1021FF-03A7-4B43-9E94-59281E74F1D5}">
      <dsp:nvSpPr>
        <dsp:cNvPr id="0" name=""/>
        <dsp:cNvSpPr/>
      </dsp:nvSpPr>
      <dsp:spPr>
        <a:xfrm rot="7935310">
          <a:off x="4486981" y="1152624"/>
          <a:ext cx="368078"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579319" y="1211688"/>
        <a:ext cx="257655" cy="299788"/>
      </dsp:txXfrm>
    </dsp:sp>
    <dsp:sp modelId="{16A6FFBD-C72F-4107-97FF-5119FFA2FAFD}">
      <dsp:nvSpPr>
        <dsp:cNvPr id="0" name=""/>
        <dsp:cNvSpPr/>
      </dsp:nvSpPr>
      <dsp:spPr>
        <a:xfrm>
          <a:off x="4819004" y="1307546"/>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ECOG-ACRIN</a:t>
          </a:r>
        </a:p>
      </dsp:txBody>
      <dsp:txXfrm>
        <a:off x="5035809" y="1524351"/>
        <a:ext cx="1046825" cy="1046825"/>
      </dsp:txXfrm>
    </dsp:sp>
    <dsp:sp modelId="{968BA77D-24EF-491C-BAD5-416C5715A84B}">
      <dsp:nvSpPr>
        <dsp:cNvPr id="0" name=""/>
        <dsp:cNvSpPr/>
      </dsp:nvSpPr>
      <dsp:spPr>
        <a:xfrm rot="12255310">
          <a:off x="5022885" y="2843920"/>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5135568" y="2968063"/>
        <a:ext cx="275068" cy="299788"/>
      </dsp:txXfrm>
    </dsp:sp>
    <dsp:sp modelId="{3B2B3FB2-5FBD-40BB-933C-8610BB8223C7}">
      <dsp:nvSpPr>
        <dsp:cNvPr id="0" name=""/>
        <dsp:cNvSpPr/>
      </dsp:nvSpPr>
      <dsp:spPr>
        <a:xfrm>
          <a:off x="4132412" y="3420659"/>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NRG</a:t>
          </a:r>
        </a:p>
      </dsp:txBody>
      <dsp:txXfrm>
        <a:off x="4349217" y="3637464"/>
        <a:ext cx="1046825" cy="1046825"/>
      </dsp:txXfrm>
    </dsp:sp>
    <dsp:sp modelId="{4874F2CB-E165-42CB-A510-D9C4825AC342}">
      <dsp:nvSpPr>
        <dsp:cNvPr id="0" name=""/>
        <dsp:cNvSpPr/>
      </dsp:nvSpPr>
      <dsp:spPr>
        <a:xfrm rot="16200000">
          <a:off x="3576345" y="3911053"/>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3635288" y="4069925"/>
        <a:ext cx="275068" cy="299788"/>
      </dsp:txXfrm>
    </dsp:sp>
    <dsp:sp modelId="{8245AAC0-E9D3-4A55-B7AA-3287FC2E35CE}">
      <dsp:nvSpPr>
        <dsp:cNvPr id="0" name=""/>
        <dsp:cNvSpPr/>
      </dsp:nvSpPr>
      <dsp:spPr>
        <a:xfrm>
          <a:off x="1910554" y="3420659"/>
          <a:ext cx="1480435" cy="1480435"/>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CCTG</a:t>
          </a:r>
        </a:p>
      </dsp:txBody>
      <dsp:txXfrm>
        <a:off x="2127359" y="3637464"/>
        <a:ext cx="1046825" cy="1046825"/>
      </dsp:txXfrm>
    </dsp:sp>
    <dsp:sp modelId="{1A20811D-28E6-479B-8BF7-ABC914C0F186}">
      <dsp:nvSpPr>
        <dsp:cNvPr id="0" name=""/>
        <dsp:cNvSpPr/>
      </dsp:nvSpPr>
      <dsp:spPr>
        <a:xfrm rot="20895310">
          <a:off x="2114435" y="2865074"/>
          <a:ext cx="392954"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2115669" y="2977001"/>
        <a:ext cx="275068" cy="299788"/>
      </dsp:txXfrm>
    </dsp:sp>
    <dsp:sp modelId="{076FAB26-EF16-408D-8B6D-EF8618B7E4B1}">
      <dsp:nvSpPr>
        <dsp:cNvPr id="0" name=""/>
        <dsp:cNvSpPr/>
      </dsp:nvSpPr>
      <dsp:spPr>
        <a:xfrm>
          <a:off x="1223962" y="1307546"/>
          <a:ext cx="1480435" cy="1480435"/>
        </a:xfrm>
        <a:prstGeom prst="ellipse">
          <a:avLst/>
        </a:prstGeom>
        <a:solidFill>
          <a:srgbClr val="927C61"/>
        </a:soli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Alliance</a:t>
          </a:r>
        </a:p>
      </dsp:txBody>
      <dsp:txXfrm>
        <a:off x="1440767" y="1524351"/>
        <a:ext cx="1046825" cy="1046825"/>
      </dsp:txXfrm>
    </dsp:sp>
    <dsp:sp modelId="{BB938257-86A1-4D98-B7F4-90D0B6D9B8F8}">
      <dsp:nvSpPr>
        <dsp:cNvPr id="0" name=""/>
        <dsp:cNvSpPr/>
      </dsp:nvSpPr>
      <dsp:spPr>
        <a:xfrm rot="3615310">
          <a:off x="2651487" y="1164870"/>
          <a:ext cx="368078" cy="499646"/>
        </a:xfrm>
        <a:prstGeom prst="rightArrow">
          <a:avLst>
            <a:gd name="adj1" fmla="val 60000"/>
            <a:gd name="adj2" fmla="val 50000"/>
          </a:avLst>
        </a:prstGeom>
        <a:gradFill rotWithShape="0">
          <a:gsLst>
            <a:gs pos="0">
              <a:schemeClr val="accent5">
                <a:tint val="60000"/>
                <a:hueOff val="0"/>
                <a:satOff val="0"/>
                <a:lumOff val="0"/>
                <a:alphaOff val="0"/>
                <a:shade val="85000"/>
                <a:satMod val="130000"/>
              </a:schemeClr>
            </a:gs>
            <a:gs pos="34000">
              <a:schemeClr val="accent5">
                <a:tint val="60000"/>
                <a:hueOff val="0"/>
                <a:satOff val="0"/>
                <a:lumOff val="0"/>
                <a:alphaOff val="0"/>
                <a:shade val="87000"/>
                <a:satMod val="125000"/>
              </a:schemeClr>
            </a:gs>
            <a:gs pos="70000">
              <a:schemeClr val="accent5">
                <a:tint val="60000"/>
                <a:hueOff val="0"/>
                <a:satOff val="0"/>
                <a:lumOff val="0"/>
                <a:alphaOff val="0"/>
                <a:tint val="100000"/>
                <a:shade val="90000"/>
                <a:satMod val="130000"/>
              </a:schemeClr>
            </a:gs>
            <a:gs pos="100000">
              <a:schemeClr val="accent5">
                <a:tint val="60000"/>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679306" y="1216862"/>
        <a:ext cx="257655" cy="29978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1"/>
            <a:ext cx="3038648" cy="466725"/>
          </a:xfrm>
          <a:prstGeom prst="rect">
            <a:avLst/>
          </a:prstGeom>
        </p:spPr>
        <p:txBody>
          <a:bodyPr vert="horz" lIns="91440" tIns="45720" rIns="91440" bIns="45720" rtlCol="0"/>
          <a:lstStyle>
            <a:lvl1pPr algn="r">
              <a:defRPr sz="1200"/>
            </a:lvl1pPr>
          </a:lstStyle>
          <a:p>
            <a:fld id="{FA924232-942B-4CF1-8762-123AA10E60FC}" type="datetimeFigureOut">
              <a:rPr lang="en-US" smtClean="0"/>
              <a:t>5/3/2017</a:t>
            </a:fld>
            <a:endParaRPr lang="en-US" dirty="0"/>
          </a:p>
        </p:txBody>
      </p:sp>
      <p:sp>
        <p:nvSpPr>
          <p:cNvPr id="4" name="Footer Placeholder 3"/>
          <p:cNvSpPr>
            <a:spLocks noGrp="1"/>
          </p:cNvSpPr>
          <p:nvPr>
            <p:ph type="ftr" sz="quarter" idx="2"/>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6"/>
            <a:ext cx="3038648" cy="466725"/>
          </a:xfrm>
          <a:prstGeom prst="rect">
            <a:avLst/>
          </a:prstGeom>
        </p:spPr>
        <p:txBody>
          <a:bodyPr vert="horz" lIns="91440" tIns="45720" rIns="91440" bIns="45720" rtlCol="0" anchor="b"/>
          <a:lstStyle>
            <a:lvl1pPr algn="r">
              <a:defRPr sz="1200"/>
            </a:lvl1pPr>
          </a:lstStyle>
          <a:p>
            <a:fld id="{D2BC623E-D155-4303-8FF8-80A9A000ADA2}" type="slidenum">
              <a:rPr lang="en-US" smtClean="0"/>
              <a:t>‹#›</a:t>
            </a:fld>
            <a:endParaRPr lang="en-US" dirty="0"/>
          </a:p>
        </p:txBody>
      </p:sp>
    </p:spTree>
    <p:extLst>
      <p:ext uri="{BB962C8B-B14F-4D97-AF65-F5344CB8AC3E}">
        <p14:creationId xmlns:p14="http://schemas.microsoft.com/office/powerpoint/2010/main" val="145342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134" y="1"/>
            <a:ext cx="3038648" cy="466725"/>
          </a:xfrm>
          <a:prstGeom prst="rect">
            <a:avLst/>
          </a:prstGeom>
        </p:spPr>
        <p:txBody>
          <a:bodyPr vert="horz" lIns="91440" tIns="45720" rIns="91440" bIns="45720" rtlCol="0"/>
          <a:lstStyle>
            <a:lvl1pPr algn="r">
              <a:defRPr sz="1200"/>
            </a:lvl1pPr>
          </a:lstStyle>
          <a:p>
            <a:fld id="{891A9970-2462-43B0-9C9B-51114862A4FD}" type="datetimeFigureOut">
              <a:rPr lang="en-US" smtClean="0"/>
              <a:t>5/3/2017</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848"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8649"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134" y="8829676"/>
            <a:ext cx="3038648" cy="466725"/>
          </a:xfrm>
          <a:prstGeom prst="rect">
            <a:avLst/>
          </a:prstGeom>
        </p:spPr>
        <p:txBody>
          <a:bodyPr vert="horz" lIns="91440" tIns="45720" rIns="91440" bIns="45720" rtlCol="0" anchor="b"/>
          <a:lstStyle>
            <a:lvl1pPr algn="r">
              <a:defRPr sz="1200"/>
            </a:lvl1pPr>
          </a:lstStyle>
          <a:p>
            <a:fld id="{0AC32826-4357-451F-99FB-6C9607A54F6E}" type="slidenum">
              <a:rPr lang="en-US" smtClean="0"/>
              <a:t>‹#›</a:t>
            </a:fld>
            <a:endParaRPr lang="en-US" dirty="0"/>
          </a:p>
        </p:txBody>
      </p:sp>
    </p:spTree>
    <p:extLst>
      <p:ext uri="{BB962C8B-B14F-4D97-AF65-F5344CB8AC3E}">
        <p14:creationId xmlns:p14="http://schemas.microsoft.com/office/powerpoint/2010/main" val="372207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1</a:t>
            </a:fld>
            <a:endParaRPr lang="en-US" dirty="0"/>
          </a:p>
        </p:txBody>
      </p:sp>
    </p:spTree>
    <p:extLst>
      <p:ext uri="{BB962C8B-B14F-4D97-AF65-F5344CB8AC3E}">
        <p14:creationId xmlns:p14="http://schemas.microsoft.com/office/powerpoint/2010/main" val="2531167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A8A349-BF76-48FE-B072-F2BBD60BE842}" type="slidenum">
              <a:rPr lang="en-US" smtClean="0"/>
              <a:pPr/>
              <a:t>23</a:t>
            </a:fld>
            <a:endParaRPr lang="en-US" dirty="0"/>
          </a:p>
        </p:txBody>
      </p:sp>
    </p:spTree>
    <p:extLst>
      <p:ext uri="{BB962C8B-B14F-4D97-AF65-F5344CB8AC3E}">
        <p14:creationId xmlns:p14="http://schemas.microsoft.com/office/powerpoint/2010/main" val="99055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26</a:t>
            </a:fld>
            <a:endParaRPr lang="en-US" dirty="0"/>
          </a:p>
        </p:txBody>
      </p:sp>
    </p:spTree>
    <p:extLst>
      <p:ext uri="{BB962C8B-B14F-4D97-AF65-F5344CB8AC3E}">
        <p14:creationId xmlns:p14="http://schemas.microsoft.com/office/powerpoint/2010/main" val="411041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fld id="{7EA8A349-BF76-48FE-B072-F2BBD60BE842}" type="slidenum">
              <a:rPr lang="en-US" smtClean="0"/>
              <a:pPr/>
              <a:t>33</a:t>
            </a:fld>
            <a:endParaRPr lang="en-US" dirty="0"/>
          </a:p>
        </p:txBody>
      </p:sp>
    </p:spTree>
    <p:extLst>
      <p:ext uri="{BB962C8B-B14F-4D97-AF65-F5344CB8AC3E}">
        <p14:creationId xmlns:p14="http://schemas.microsoft.com/office/powerpoint/2010/main" val="1213030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2</a:t>
            </a:fld>
            <a:endParaRPr lang="en-US" dirty="0"/>
          </a:p>
        </p:txBody>
      </p:sp>
    </p:spTree>
    <p:extLst>
      <p:ext uri="{BB962C8B-B14F-4D97-AF65-F5344CB8AC3E}">
        <p14:creationId xmlns:p14="http://schemas.microsoft.com/office/powerpoint/2010/main" val="1919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a:t>
            </a:r>
          </a:p>
        </p:txBody>
      </p:sp>
      <p:sp>
        <p:nvSpPr>
          <p:cNvPr id="4" name="Slide Number Placeholder 3"/>
          <p:cNvSpPr>
            <a:spLocks noGrp="1"/>
          </p:cNvSpPr>
          <p:nvPr>
            <p:ph type="sldNum" sz="quarter" idx="10"/>
          </p:nvPr>
        </p:nvSpPr>
        <p:spPr/>
        <p:txBody>
          <a:bodyPr/>
          <a:lstStyle/>
          <a:p>
            <a:fld id="{7EA8A349-BF76-48FE-B072-F2BBD60BE842}" type="slidenum">
              <a:rPr lang="en-US" smtClean="0"/>
              <a:pPr/>
              <a:t>4</a:t>
            </a:fld>
            <a:endParaRPr lang="en-US" dirty="0"/>
          </a:p>
        </p:txBody>
      </p:sp>
    </p:spTree>
    <p:extLst>
      <p:ext uri="{BB962C8B-B14F-4D97-AF65-F5344CB8AC3E}">
        <p14:creationId xmlns:p14="http://schemas.microsoft.com/office/powerpoint/2010/main" val="1843133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Suggestions</a:t>
            </a:r>
            <a:r>
              <a:rPr lang="en-US" baseline="0" dirty="0"/>
              <a:t> on what to states</a:t>
            </a:r>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5</a:t>
            </a:fld>
            <a:endParaRPr lang="en-US" dirty="0"/>
          </a:p>
        </p:txBody>
      </p:sp>
    </p:spTree>
    <p:extLst>
      <p:ext uri="{BB962C8B-B14F-4D97-AF65-F5344CB8AC3E}">
        <p14:creationId xmlns:p14="http://schemas.microsoft.com/office/powerpoint/2010/main" val="282880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if</a:t>
            </a:r>
            <a:r>
              <a:rPr lang="en-US" baseline="0" dirty="0"/>
              <a:t> detailed information should be added.  Do we want to show progress on adding new sub-studies?</a:t>
            </a:r>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t>9</a:t>
            </a:fld>
            <a:endParaRPr lang="en-US" dirty="0"/>
          </a:p>
        </p:txBody>
      </p:sp>
    </p:spTree>
    <p:extLst>
      <p:ext uri="{BB962C8B-B14F-4D97-AF65-F5344CB8AC3E}">
        <p14:creationId xmlns:p14="http://schemas.microsoft.com/office/powerpoint/2010/main" val="687093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32826-4357-451F-99FB-6C9607A54F6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937696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73609-FC0C-4970-B37C-374CBC451AF7}" type="slidenum">
              <a:rPr lang="en-US" smtClean="0"/>
              <a:t>18</a:t>
            </a:fld>
            <a:endParaRPr lang="en-US" dirty="0"/>
          </a:p>
        </p:txBody>
      </p:sp>
    </p:spTree>
    <p:extLst>
      <p:ext uri="{BB962C8B-B14F-4D97-AF65-F5344CB8AC3E}">
        <p14:creationId xmlns:p14="http://schemas.microsoft.com/office/powerpoint/2010/main" val="110327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73609-FC0C-4970-B37C-374CBC451AF7}" type="slidenum">
              <a:rPr lang="en-US" smtClean="0"/>
              <a:t>19</a:t>
            </a:fld>
            <a:endParaRPr lang="en-US" dirty="0"/>
          </a:p>
        </p:txBody>
      </p:sp>
    </p:spTree>
    <p:extLst>
      <p:ext uri="{BB962C8B-B14F-4D97-AF65-F5344CB8AC3E}">
        <p14:creationId xmlns:p14="http://schemas.microsoft.com/office/powerpoint/2010/main" val="433562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073609-FC0C-4970-B37C-374CBC451AF7}" type="slidenum">
              <a:rPr lang="en-US" smtClean="0"/>
              <a:t>20</a:t>
            </a:fld>
            <a:endParaRPr lang="en-US" dirty="0"/>
          </a:p>
        </p:txBody>
      </p:sp>
    </p:spTree>
    <p:extLst>
      <p:ext uri="{BB962C8B-B14F-4D97-AF65-F5344CB8AC3E}">
        <p14:creationId xmlns:p14="http://schemas.microsoft.com/office/powerpoint/2010/main" val="1025873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95BC94-4F12-4EC0-AA9F-06211B111863}" type="datetime1">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29120" y="6446836"/>
            <a:ext cx="811139" cy="365125"/>
          </a:xfrm>
        </p:spPr>
        <p:txBody>
          <a:bodyPr/>
          <a:lstStyle/>
          <a:p>
            <a:r>
              <a:rPr lang="en-US" dirty="0"/>
              <a:t>Slide </a:t>
            </a:r>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715963"/>
          </a:xfrm>
        </p:spPr>
        <p:txBody>
          <a:bodyPr lIns="274320"/>
          <a:lstStyle>
            <a:lvl1pPr algn="l">
              <a:defRPr sz="2800"/>
            </a:lvl1pPr>
          </a:lstStyle>
          <a:p>
            <a:r>
              <a:rPr lang="en-US"/>
              <a:t>Click to edit Master title style</a:t>
            </a:r>
            <a:endParaRPr lang="en-US" dirty="0"/>
          </a:p>
        </p:txBody>
      </p:sp>
    </p:spTree>
    <p:extLst>
      <p:ext uri="{BB962C8B-B14F-4D97-AF65-F5344CB8AC3E}">
        <p14:creationId xmlns:p14="http://schemas.microsoft.com/office/powerpoint/2010/main" val="1129156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7EBA13-0F2C-4991-9CE2-9B8B7188C0F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9121" y="6446838"/>
            <a:ext cx="811139" cy="365125"/>
          </a:xfrm>
        </p:spPr>
        <p:txBody>
          <a:bodyPr/>
          <a:lstStyle/>
          <a:p>
            <a:fld id="{1680EF6A-46AD-45E0-95C2-DD381EA8D749}" type="slidenum">
              <a:rPr lang="en-US" smtClean="0"/>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255" y="6420795"/>
            <a:ext cx="2866449" cy="41721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114188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6386"/>
          </a:xfrm>
        </p:spPr>
        <p:txBody>
          <a:bodyPr/>
          <a:lstStyle/>
          <a:p>
            <a:r>
              <a:rPr lang="en-US"/>
              <a:t>Click to edit Master title style</a:t>
            </a:r>
            <a:endParaRPr lang="en-US" dirty="0"/>
          </a:p>
        </p:txBody>
      </p:sp>
      <p:sp>
        <p:nvSpPr>
          <p:cNvPr id="3" name="Content Placeholder 2"/>
          <p:cNvSpPr>
            <a:spLocks noGrp="1"/>
          </p:cNvSpPr>
          <p:nvPr>
            <p:ph idx="1" hasCustomPrompt="1"/>
          </p:nvPr>
        </p:nvSpPr>
        <p:spPr>
          <a:xfrm>
            <a:off x="609600" y="1845734"/>
            <a:ext cx="10546080" cy="4023360"/>
          </a:xfrm>
        </p:spPr>
        <p:txBody>
          <a:bodyPr/>
          <a:lstStyle>
            <a:lvl1pPr marL="169069" indent="-169069">
              <a:buClr>
                <a:schemeClr val="accent2">
                  <a:lumMod val="50000"/>
                </a:schemeClr>
              </a:buClr>
              <a:buFont typeface="Arial" panose="020B0604020202020204" pitchFamily="34" charset="0"/>
              <a:buChar char="•"/>
              <a:defRPr/>
            </a:lvl1pPr>
            <a:lvl2pPr marL="288036" indent="-137160">
              <a:buClr>
                <a:schemeClr val="accent2">
                  <a:lumMod val="50000"/>
                </a:schemeClr>
              </a:buClr>
              <a:buFont typeface="Calibri" panose="020F0502020204030204" pitchFamily="34" charset="0"/>
              <a:buChar cha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F7EBA13-0F2C-4991-9CE2-9B8B7188C0F3}" type="datetimeFigureOut">
              <a:rPr lang="en-US" smtClean="0"/>
              <a:t>5/3/2017</a:t>
            </a:fld>
            <a:endParaRPr lang="en-US"/>
          </a:p>
        </p:txBody>
      </p:sp>
      <p:sp>
        <p:nvSpPr>
          <p:cNvPr id="5" name="Footer Placeholder 4"/>
          <p:cNvSpPr>
            <a:spLocks noGrp="1"/>
          </p:cNvSpPr>
          <p:nvPr>
            <p:ph type="ftr" sz="quarter" idx="11"/>
          </p:nvPr>
        </p:nvSpPr>
        <p:spPr>
          <a:xfrm>
            <a:off x="3715078" y="6459786"/>
            <a:ext cx="4822804" cy="365125"/>
          </a:xfrm>
        </p:spPr>
        <p:txBody>
          <a:bodyPr/>
          <a:lstStyle/>
          <a:p>
            <a:endParaRPr lang="en-US"/>
          </a:p>
        </p:txBody>
      </p:sp>
      <p:sp>
        <p:nvSpPr>
          <p:cNvPr id="6" name="Slide Number Placeholder 5"/>
          <p:cNvSpPr>
            <a:spLocks noGrp="1"/>
          </p:cNvSpPr>
          <p:nvPr>
            <p:ph type="sldNum" sz="quarter" idx="12"/>
          </p:nvPr>
        </p:nvSpPr>
        <p:spPr/>
        <p:txBody>
          <a:bodyPr/>
          <a:lstStyle/>
          <a:p>
            <a:fld id="{1680EF6A-46AD-45E0-95C2-DD381EA8D749}" type="slidenum">
              <a:rPr lang="en-US" smtClean="0"/>
              <a:t>‹#›</a:t>
            </a:fld>
            <a:endParaRPr lang="en-US"/>
          </a:p>
        </p:txBody>
      </p:sp>
    </p:spTree>
    <p:extLst>
      <p:ext uri="{BB962C8B-B14F-4D97-AF65-F5344CB8AC3E}">
        <p14:creationId xmlns:p14="http://schemas.microsoft.com/office/powerpoint/2010/main" val="63249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0" y="758952"/>
            <a:ext cx="1054608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609600" y="4453128"/>
            <a:ext cx="1054608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EBA13-0F2C-4991-9CE2-9B8B7188C0F3}" type="datetimeFigureOut">
              <a:rPr lang="en-US" smtClean="0"/>
              <a:t>5/3/2017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80EF6A-46AD-45E0-95C2-DD381EA8D749}" type="slidenum">
              <a:rPr lang="en-US" smtClean="0"/>
              <a:t>‹#›</a:t>
            </a:fld>
            <a:endParaRPr lang="en-US"/>
          </a:p>
        </p:txBody>
      </p:sp>
      <p:cxnSp>
        <p:nvCxnSpPr>
          <p:cNvPr id="9" name="Straight Connector 8"/>
          <p:cNvCxnSpPr/>
          <p:nvPr/>
        </p:nvCxnSpPr>
        <p:spPr>
          <a:xfrm>
            <a:off x="609600" y="4325112"/>
            <a:ext cx="10473579"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255" y="6420795"/>
            <a:ext cx="2866449" cy="41721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205814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99090" y="36085"/>
            <a:ext cx="10556591" cy="145075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99091" y="1845735"/>
            <a:ext cx="5183700"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885794" y="1845735"/>
            <a:ext cx="5269887"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F7EBA13-0F2C-4991-9CE2-9B8B7188C0F3}"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65499" y="6444631"/>
            <a:ext cx="867183" cy="365125"/>
          </a:xfrm>
        </p:spPr>
        <p:txBody>
          <a:bodyPr/>
          <a:lstStyle/>
          <a:p>
            <a:fld id="{1680EF6A-46AD-45E0-95C2-DD381EA8D749}" type="slidenum">
              <a:rPr lang="en-US" smtClean="0"/>
              <a:t>‹#›</a:t>
            </a:fld>
            <a:endParaRPr lang="en-US"/>
          </a:p>
        </p:txBody>
      </p:sp>
    </p:spTree>
    <p:extLst>
      <p:ext uri="{BB962C8B-B14F-4D97-AF65-F5344CB8AC3E}">
        <p14:creationId xmlns:p14="http://schemas.microsoft.com/office/powerpoint/2010/main" val="3184153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66357" y="38060"/>
            <a:ext cx="10489324"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6356"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hasCustomPrompt="1"/>
          </p:nvPr>
        </p:nvSpPr>
        <p:spPr>
          <a:xfrm>
            <a:off x="666356"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F7EBA13-0F2C-4991-9CE2-9B8B7188C0F3}" type="datetimeFigureOut">
              <a:rPr lang="en-US" smtClean="0"/>
              <a:t>5/3/2017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0345" y="6459786"/>
            <a:ext cx="970303" cy="365125"/>
          </a:xfrm>
        </p:spPr>
        <p:txBody>
          <a:bodyPr/>
          <a:lstStyle/>
          <a:p>
            <a:fld id="{1680EF6A-46AD-45E0-95C2-DD381EA8D749}" type="slidenum">
              <a:rPr lang="en-US" smtClean="0"/>
              <a:t>‹#›</a:t>
            </a:fld>
            <a:endParaRPr lang="en-US"/>
          </a:p>
        </p:txBody>
      </p:sp>
    </p:spTree>
    <p:extLst>
      <p:ext uri="{BB962C8B-B14F-4D97-AF65-F5344CB8AC3E}">
        <p14:creationId xmlns:p14="http://schemas.microsoft.com/office/powerpoint/2010/main" val="860792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5"/>
            <a:ext cx="1054608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7EBA13-0F2C-4991-9CE2-9B8B7188C0F3}" type="datetimeFigureOut">
              <a:rPr lang="en-US" smtClean="0"/>
              <a:t>5/3/2017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01549" y="6456988"/>
            <a:ext cx="995731" cy="365125"/>
          </a:xfrm>
        </p:spPr>
        <p:txBody>
          <a:bodyPr/>
          <a:lstStyle/>
          <a:p>
            <a:fld id="{1680EF6A-46AD-45E0-95C2-DD381EA8D749}" type="slidenum">
              <a:rPr lang="en-US" smtClean="0"/>
              <a:t>‹#›</a:t>
            </a:fld>
            <a:endParaRPr lang="en-US"/>
          </a:p>
        </p:txBody>
      </p:sp>
    </p:spTree>
    <p:extLst>
      <p:ext uri="{BB962C8B-B14F-4D97-AF65-F5344CB8AC3E}">
        <p14:creationId xmlns:p14="http://schemas.microsoft.com/office/powerpoint/2010/main" val="2341569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F7EBA13-0F2C-4991-9CE2-9B8B7188C0F3}" type="datetimeFigureOut">
              <a:rPr lang="en-US" smtClean="0"/>
              <a:t>5/3/2017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60960" y="6430353"/>
            <a:ext cx="939939" cy="365125"/>
          </a:xfrm>
        </p:spPr>
        <p:txBody>
          <a:bodyPr/>
          <a:lstStyle/>
          <a:p>
            <a:fld id="{1680EF6A-46AD-45E0-95C2-DD381EA8D749}"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255" y="6420795"/>
            <a:ext cx="2866449" cy="41721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3142608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CF7EBA13-0F2C-4991-9CE2-9B8B7188C0F3}" type="datetimeFigureOut">
              <a:rPr lang="en-US" smtClean="0"/>
              <a:t>5/3/2017</a:t>
            </a:fld>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80EF6A-46AD-45E0-95C2-DD381EA8D749}" type="slidenum">
              <a:rPr lang="en-US" smtClean="0"/>
              <a:t>‹#›</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77" y="6407699"/>
            <a:ext cx="2866449" cy="417213"/>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390079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F7EBA13-0F2C-4991-9CE2-9B8B7188C0F3}" type="datetimeFigureOut">
              <a:rPr lang="en-US" smtClean="0"/>
              <a:t>5/3/2017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27285" y="6446838"/>
            <a:ext cx="982823" cy="365125"/>
          </a:xfrm>
        </p:spPr>
        <p:txBody>
          <a:bodyPr/>
          <a:lstStyle/>
          <a:p>
            <a:fld id="{1680EF6A-46AD-45E0-95C2-DD381EA8D749}" type="slidenum">
              <a:rPr lang="en-US" smtClean="0"/>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3255" y="6420795"/>
            <a:ext cx="2866449" cy="41721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2300881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6386"/>
          </a:xfrm>
        </p:spPr>
        <p:txBody>
          <a:bodyPr/>
          <a:lstStyle/>
          <a:p>
            <a:r>
              <a:rPr lang="en-US" dirty="0"/>
              <a:t>Click to edit Master title style</a:t>
            </a:r>
          </a:p>
        </p:txBody>
      </p:sp>
      <p:sp>
        <p:nvSpPr>
          <p:cNvPr id="3" name="Content Placeholder 2"/>
          <p:cNvSpPr>
            <a:spLocks noGrp="1"/>
          </p:cNvSpPr>
          <p:nvPr>
            <p:ph idx="1" hasCustomPrompt="1"/>
          </p:nvPr>
        </p:nvSpPr>
        <p:spPr>
          <a:xfrm>
            <a:off x="609600" y="1845734"/>
            <a:ext cx="10546080" cy="4023360"/>
          </a:xfrm>
        </p:spPr>
        <p:txBody>
          <a:bodyPr/>
          <a:lstStyle>
            <a:lvl1pPr marL="225425" indent="-225425">
              <a:buClr>
                <a:schemeClr val="accent2">
                  <a:lumMod val="50000"/>
                </a:schemeClr>
              </a:buClr>
              <a:buFont typeface="Arial" panose="020B0604020202020204" pitchFamily="34" charset="0"/>
              <a:buChar char="•"/>
              <a:defRPr/>
            </a:lvl1pPr>
            <a:lvl2pPr marL="384048" indent="-182880">
              <a:buClr>
                <a:schemeClr val="accent2">
                  <a:lumMod val="50000"/>
                </a:schemeClr>
              </a:buClr>
              <a:buFont typeface="Calibri" panose="020F0502020204030204" pitchFamily="34" charset="0"/>
              <a:buChar cha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8F8E996-30E7-49AF-A6AE-46E10BB2BF6E}" type="datetime1">
              <a:rPr lang="en-US" smtClean="0"/>
              <a:t>5/3/2017</a:t>
            </a:fld>
            <a:endParaRPr lang="en-US" dirty="0"/>
          </a:p>
        </p:txBody>
      </p:sp>
      <p:sp>
        <p:nvSpPr>
          <p:cNvPr id="5" name="Footer Placeholder 4"/>
          <p:cNvSpPr>
            <a:spLocks noGrp="1"/>
          </p:cNvSpPr>
          <p:nvPr>
            <p:ph type="ftr" sz="quarter" idx="11"/>
          </p:nvPr>
        </p:nvSpPr>
        <p:spPr>
          <a:xfrm>
            <a:off x="3715078" y="6459784"/>
            <a:ext cx="4822804" cy="365125"/>
          </a:xfrm>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629637A9-119A-49DA-BD12-AAC58B377D8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C3B61"/>
                </a:solidFill>
              </a:defRPr>
            </a:lvl1pPr>
          </a:lstStyle>
          <a:p>
            <a:r>
              <a:rPr lang="en-US" dirty="0"/>
              <a:t>Click to edit Master title style</a:t>
            </a:r>
          </a:p>
        </p:txBody>
      </p:sp>
      <p:sp>
        <p:nvSpPr>
          <p:cNvPr id="6" name="Text Placeholder 5"/>
          <p:cNvSpPr>
            <a:spLocks noGrp="1"/>
          </p:cNvSpPr>
          <p:nvPr>
            <p:ph type="body" sz="quarter" idx="12"/>
          </p:nvPr>
        </p:nvSpPr>
        <p:spPr>
          <a:xfrm>
            <a:off x="611724" y="1261872"/>
            <a:ext cx="10970679" cy="4846320"/>
          </a:xfrm>
        </p:spPr>
        <p:txBody>
          <a:bodyPr/>
          <a:lstStyle>
            <a:lvl1pPr marL="0" indent="0">
              <a:spcBef>
                <a:spcPts val="720"/>
              </a:spcBef>
              <a:defRPr>
                <a:solidFill>
                  <a:srgbClr val="1C3B61"/>
                </a:solidFill>
              </a:defRPr>
            </a:lvl1pPr>
            <a:lvl2pPr marL="695309" indent="-142643">
              <a:spcBef>
                <a:spcPts val="720"/>
              </a:spcBef>
              <a:spcAft>
                <a:spcPts val="1080"/>
              </a:spcAft>
              <a:buFont typeface="Arial"/>
              <a:buChar char="•"/>
              <a:defRPr sz="2160" baseline="0">
                <a:solidFill>
                  <a:srgbClr val="1C3B61"/>
                </a:solidFill>
              </a:defRPr>
            </a:lvl2pPr>
            <a:lvl3pPr marL="822940" indent="-133348">
              <a:spcBef>
                <a:spcPts val="360"/>
              </a:spcBef>
              <a:buFont typeface="Lucida Grande"/>
              <a:buChar char="-"/>
              <a:defRPr sz="1680">
                <a:solidFill>
                  <a:srgbClr val="1C3B61"/>
                </a:solidFill>
              </a:defRPr>
            </a:lvl3pPr>
          </a:lstStyle>
          <a:p>
            <a:pPr lvl="0"/>
            <a:r>
              <a:rPr lang="en-US" dirty="0"/>
              <a:t>Click to edit Master text styles</a:t>
            </a:r>
          </a:p>
          <a:p>
            <a:pPr lvl="1"/>
            <a:r>
              <a:rPr lang="en-US" dirty="0"/>
              <a:t>Second level</a:t>
            </a:r>
          </a:p>
          <a:p>
            <a:pPr lvl="2"/>
            <a:r>
              <a:rPr lang="en-US" dirty="0"/>
              <a:t>Third level</a:t>
            </a:r>
          </a:p>
        </p:txBody>
      </p:sp>
      <p:sp>
        <p:nvSpPr>
          <p:cNvPr id="4" name="Rectangle 11"/>
          <p:cNvSpPr>
            <a:spLocks noGrp="1" noChangeArrowheads="1"/>
          </p:cNvSpPr>
          <p:nvPr>
            <p:ph type="ftr" sz="quarter" idx="13"/>
          </p:nvPr>
        </p:nvSpPr>
        <p:spPr>
          <a:xfrm>
            <a:off x="7859715" y="6492875"/>
            <a:ext cx="3409950" cy="228600"/>
          </a:xfrm>
        </p:spPr>
        <p:txBody>
          <a:bodyPr/>
          <a:lstStyle>
            <a:lvl1pPr>
              <a:defRPr/>
            </a:lvl1pPr>
          </a:lstStyle>
          <a:p>
            <a:pPr>
              <a:defRPr/>
            </a:pPr>
            <a:r>
              <a:rPr lang="en-US" altLang="en-US">
                <a:solidFill>
                  <a:srgbClr val="1C3B61"/>
                </a:solidFill>
              </a:rPr>
              <a:t>© Fred Hutchinson Cancer Research Center </a:t>
            </a:r>
          </a:p>
        </p:txBody>
      </p:sp>
      <p:sp>
        <p:nvSpPr>
          <p:cNvPr id="5" name="Rectangle 12"/>
          <p:cNvSpPr>
            <a:spLocks noGrp="1" noChangeArrowheads="1"/>
          </p:cNvSpPr>
          <p:nvPr>
            <p:ph type="sldNum" sz="quarter" idx="14"/>
          </p:nvPr>
        </p:nvSpPr>
        <p:spPr/>
        <p:txBody>
          <a:bodyPr/>
          <a:lstStyle>
            <a:lvl1pPr>
              <a:defRPr/>
            </a:lvl1pPr>
          </a:lstStyle>
          <a:p>
            <a:pPr>
              <a:defRPr/>
            </a:pPr>
            <a:fld id="{38B48C8E-BEA2-4245-97AA-9358A15055F7}" type="slidenum">
              <a:rPr lang="en-US" altLang="en-US">
                <a:solidFill>
                  <a:srgbClr val="1C3B61"/>
                </a:solidFill>
              </a:rPr>
              <a:pPr>
                <a:defRPr/>
              </a:pPr>
              <a:t>‹#›</a:t>
            </a:fld>
            <a:endParaRPr lang="en-US" altLang="en-US">
              <a:solidFill>
                <a:srgbClr val="1C3B61"/>
              </a:solidFill>
            </a:endParaRPr>
          </a:p>
        </p:txBody>
      </p:sp>
    </p:spTree>
    <p:extLst>
      <p:ext uri="{BB962C8B-B14F-4D97-AF65-F5344CB8AC3E}">
        <p14:creationId xmlns:p14="http://schemas.microsoft.com/office/powerpoint/2010/main" val="616659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09600" y="758952"/>
            <a:ext cx="1054608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609600" y="4453128"/>
            <a:ext cx="1054608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4A2C2B-E689-4779-84CF-7FF69DFAB136}" type="datetime1">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dirty="0"/>
              <a:t>Slide: </a:t>
            </a:r>
            <a:fld id="{4FAB73BC-B049-4115-A692-8D63A059BFB8}" type="slidenum">
              <a:rPr lang="en-US" smtClean="0"/>
              <a:pPr/>
              <a:t>‹#›</a:t>
            </a:fld>
            <a:endParaRPr lang="en-US" dirty="0"/>
          </a:p>
        </p:txBody>
      </p:sp>
      <p:cxnSp>
        <p:nvCxnSpPr>
          <p:cNvPr id="9" name="Straight Connector 8"/>
          <p:cNvCxnSpPr/>
          <p:nvPr/>
        </p:nvCxnSpPr>
        <p:spPr>
          <a:xfrm>
            <a:off x="609600" y="4325112"/>
            <a:ext cx="10473578"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599090" y="36083"/>
            <a:ext cx="10556590" cy="1450757"/>
          </a:xfrm>
        </p:spPr>
        <p:txBody>
          <a:bodyPr/>
          <a:lstStyle/>
          <a:p>
            <a:r>
              <a:rPr lang="en-US" dirty="0"/>
              <a:t>Click to edit Master title style</a:t>
            </a:r>
          </a:p>
        </p:txBody>
      </p:sp>
      <p:sp>
        <p:nvSpPr>
          <p:cNvPr id="3" name="Content Placeholder 2"/>
          <p:cNvSpPr>
            <a:spLocks noGrp="1"/>
          </p:cNvSpPr>
          <p:nvPr>
            <p:ph sz="half" idx="1" hasCustomPrompt="1"/>
          </p:nvPr>
        </p:nvSpPr>
        <p:spPr>
          <a:xfrm>
            <a:off x="599090" y="1845735"/>
            <a:ext cx="5183700"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885793" y="1845735"/>
            <a:ext cx="5269887" cy="4023360"/>
          </a:xfrm>
        </p:spPr>
        <p:txBody>
          <a:bodyPr/>
          <a:lstStyle>
            <a:lvl1pPr>
              <a:buClr>
                <a:schemeClr val="accent2">
                  <a:lumMod val="50000"/>
                </a:schemeClr>
              </a:buClr>
              <a:defRPr/>
            </a:lvl1pPr>
            <a:lvl2pPr>
              <a:buClr>
                <a:schemeClr val="accent2">
                  <a:lumMod val="50000"/>
                </a:schemeClr>
              </a:buClr>
              <a:defRPr/>
            </a:lvl2pPr>
            <a:lvl3pPr>
              <a:buClr>
                <a:schemeClr val="accent2">
                  <a:lumMod val="50000"/>
                </a:schemeClr>
              </a:buClr>
              <a:defRPr/>
            </a:lvl3pPr>
            <a:lvl4pPr>
              <a:buClr>
                <a:schemeClr val="accent2">
                  <a:lumMod val="50000"/>
                </a:schemeClr>
              </a:buClr>
              <a:defRPr/>
            </a:lvl4pPr>
            <a:lvl5pPr>
              <a:buClr>
                <a:schemeClr val="accent2">
                  <a:lumMod val="50000"/>
                </a:schemeClr>
              </a:buClr>
              <a:defRPr/>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A0B4514-59B8-4E8D-90EC-EA809576936A}" type="datetime1">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65499" y="6444629"/>
            <a:ext cx="867182" cy="365125"/>
          </a:xfrm>
        </p:spPr>
        <p:txBody>
          <a:bodyPr/>
          <a:lstStyle/>
          <a:p>
            <a:r>
              <a:rPr lang="en-US" dirty="0"/>
              <a:t>Slide </a:t>
            </a:r>
            <a:fld id="{4FAB73BC-B049-4115-A692-8D63A059BF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66356" y="38058"/>
            <a:ext cx="10489324" cy="1450757"/>
          </a:xfrm>
        </p:spPr>
        <p:txBody>
          <a:bodyPr/>
          <a:lstStyle/>
          <a:p>
            <a:r>
              <a:rPr lang="en-US" dirty="0"/>
              <a:t>Click to edit Master title style</a:t>
            </a:r>
          </a:p>
        </p:txBody>
      </p:sp>
      <p:sp>
        <p:nvSpPr>
          <p:cNvPr id="3" name="Text Placeholder 2"/>
          <p:cNvSpPr>
            <a:spLocks noGrp="1"/>
          </p:cNvSpPr>
          <p:nvPr>
            <p:ph type="body" idx="1"/>
          </p:nvPr>
        </p:nvSpPr>
        <p:spPr>
          <a:xfrm>
            <a:off x="666356"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666356"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132A7F2-2F9A-4A0A-BE56-4174A97FED99}" type="datetime1">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10343" y="6459784"/>
            <a:ext cx="970303" cy="365125"/>
          </a:xfrm>
        </p:spPr>
        <p:txBody>
          <a:bodyPr/>
          <a:lstStyle/>
          <a:p>
            <a:r>
              <a:rPr lang="en-US" dirty="0"/>
              <a:t>Slide </a:t>
            </a:r>
            <a:fld id="{4FAB73BC-B049-4115-A692-8D63A059BF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6083"/>
            <a:ext cx="10546080" cy="145075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6CD502-FC6F-42E3-91B9-072037D479A0}" type="datetime1">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101549" y="6456986"/>
            <a:ext cx="995731" cy="365125"/>
          </a:xfrm>
        </p:spPr>
        <p:txBody>
          <a:bodyPr/>
          <a:lstStyle/>
          <a:p>
            <a:r>
              <a:rPr lang="en-US" dirty="0"/>
              <a:t>Slide </a:t>
            </a:r>
            <a:fld id="{4FAB73BC-B049-4115-A692-8D63A059BF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617FE9-50BC-4451-A9B1-964D268AB840}" type="datetime1">
              <a:rPr lang="en-US" smtClean="0"/>
              <a:t>5/3/2017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60960" y="6430351"/>
            <a:ext cx="939938" cy="365125"/>
          </a:xfrm>
        </p:spPr>
        <p:txBody>
          <a:bodyPr/>
          <a:lstStyle/>
          <a:p>
            <a:r>
              <a:rPr lang="en-US" dirty="0"/>
              <a:t>Slide </a:t>
            </a:r>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9977FC-6BCD-4D96-8A1B-1BA662181DFB}" type="datetime1">
              <a:rPr lang="en-US" smtClean="0"/>
              <a:t>5/3/2017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4175" y="6407697"/>
            <a:ext cx="2866449" cy="4172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59AF11-5243-4B2D-A84F-620A9C276CEA}" type="datetime1">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27283" y="6446836"/>
            <a:ext cx="982823" cy="365125"/>
          </a:xfrm>
        </p:spPr>
        <p:txBody>
          <a:bodyPr/>
          <a:lstStyle/>
          <a:p>
            <a:r>
              <a:rPr lang="en-US" dirty="0"/>
              <a:t>Slide </a:t>
            </a:r>
            <a:fld id="{4FAB73BC-B049-4115-A692-8D63A059BFB8}" type="slidenum">
              <a:rPr lang="en-US" smtClean="0"/>
              <a:pPr/>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9090" y="36083"/>
            <a:ext cx="1055659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99090" y="1845734"/>
            <a:ext cx="1055659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B6911E7-A33F-4685-BC8B-219156F07E61}" type="datetime1">
              <a:rPr lang="en-US" smtClean="0"/>
              <a:t>5/3/2017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60959" y="6459785"/>
            <a:ext cx="945972" cy="365125"/>
          </a:xfrm>
          <a:prstGeom prst="rect">
            <a:avLst/>
          </a:prstGeom>
        </p:spPr>
        <p:txBody>
          <a:bodyPr vert="horz" lIns="91440" tIns="45720" rIns="91440" bIns="45720" rtlCol="0" anchor="ctr"/>
          <a:lstStyle>
            <a:lvl1pPr algn="r">
              <a:defRPr sz="1050">
                <a:solidFill>
                  <a:srgbClr val="FFFFFF"/>
                </a:solidFill>
              </a:defRPr>
            </a:lvl1pPr>
          </a:lstStyle>
          <a:p>
            <a:r>
              <a:rPr lang="en-US" dirty="0"/>
              <a:t>Slide </a:t>
            </a:r>
            <a:fld id="{4FAB73BC-B049-4115-A692-8D63A059BFB8}" type="slidenum">
              <a:rPr lang="en-US" smtClean="0"/>
              <a:pPr/>
              <a:t>‹#›</a:t>
            </a:fld>
            <a:endParaRPr lang="en-US" dirty="0"/>
          </a:p>
        </p:txBody>
      </p:sp>
      <p:cxnSp>
        <p:nvCxnSpPr>
          <p:cNvPr id="10" name="Straight Connector 9"/>
          <p:cNvCxnSpPr/>
          <p:nvPr/>
        </p:nvCxnSpPr>
        <p:spPr>
          <a:xfrm>
            <a:off x="599090" y="1486840"/>
            <a:ext cx="10561402"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693255" y="6420793"/>
            <a:ext cx="2866449" cy="417213"/>
          </a:xfrm>
          <a:prstGeom prst="rect">
            <a:avLst/>
          </a:pr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61" r:id="rId10"/>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285750" indent="-285750" algn="l" defTabSz="914400" rtl="0" eaLnBrk="1" latinLnBrk="0" hangingPunct="1">
        <a:lnSpc>
          <a:spcPct val="90000"/>
        </a:lnSpc>
        <a:spcBef>
          <a:spcPts val="1200"/>
        </a:spcBef>
        <a:spcAft>
          <a:spcPts val="200"/>
        </a:spcAft>
        <a:buClr>
          <a:schemeClr val="accent2">
            <a:lumMod val="50000"/>
          </a:schemeClr>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99090" y="36085"/>
            <a:ext cx="10556591"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99090" y="1845734"/>
            <a:ext cx="10556591"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fld id="{CF7EBA13-0F2C-4991-9CE2-9B8B7188C0F3}" type="datetimeFigureOut">
              <a:rPr lang="en-US" smtClean="0"/>
              <a:t>5/3/2017</a:t>
            </a:fld>
            <a:endParaRPr lang="en-US"/>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60959" y="6459787"/>
            <a:ext cx="945972" cy="365125"/>
          </a:xfrm>
          <a:prstGeom prst="rect">
            <a:avLst/>
          </a:prstGeom>
        </p:spPr>
        <p:txBody>
          <a:bodyPr vert="horz" lIns="91440" tIns="45720" rIns="91440" bIns="45720" rtlCol="0" anchor="ctr"/>
          <a:lstStyle>
            <a:lvl1pPr algn="r">
              <a:defRPr sz="788">
                <a:solidFill>
                  <a:srgbClr val="FFFFFF"/>
                </a:solidFill>
              </a:defRPr>
            </a:lvl1pPr>
          </a:lstStyle>
          <a:p>
            <a:fld id="{1680EF6A-46AD-45E0-95C2-DD381EA8D749}" type="slidenum">
              <a:rPr lang="en-US" smtClean="0"/>
              <a:t>‹#›</a:t>
            </a:fld>
            <a:endParaRPr lang="en-US"/>
          </a:p>
        </p:txBody>
      </p:sp>
      <p:cxnSp>
        <p:nvCxnSpPr>
          <p:cNvPr id="10" name="Straight Connector 9"/>
          <p:cNvCxnSpPr/>
          <p:nvPr/>
        </p:nvCxnSpPr>
        <p:spPr>
          <a:xfrm>
            <a:off x="599089" y="1486842"/>
            <a:ext cx="10561403" cy="485"/>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693255" y="6420795"/>
            <a:ext cx="2866449" cy="417213"/>
          </a:xfrm>
          <a:prstGeom prst="rect">
            <a:avLst/>
          </a:prstGeom>
        </p:spPr>
      </p:pic>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41436" y="6334316"/>
            <a:ext cx="1160217" cy="493092"/>
          </a:xfrm>
          <a:prstGeom prst="rect">
            <a:avLst/>
          </a:prstGeom>
        </p:spPr>
      </p:pic>
    </p:spTree>
    <p:extLst>
      <p:ext uri="{BB962C8B-B14F-4D97-AF65-F5344CB8AC3E}">
        <p14:creationId xmlns:p14="http://schemas.microsoft.com/office/powerpoint/2010/main" val="350771462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214313" indent="-214313" algn="l" defTabSz="685800" rtl="0" eaLnBrk="1" latinLnBrk="0" hangingPunct="1">
        <a:lnSpc>
          <a:spcPct val="90000"/>
        </a:lnSpc>
        <a:spcBef>
          <a:spcPts val="900"/>
        </a:spcBef>
        <a:spcAft>
          <a:spcPts val="150"/>
        </a:spcAft>
        <a:buClr>
          <a:schemeClr val="accent2">
            <a:lumMod val="50000"/>
          </a:schemeClr>
        </a:buClr>
        <a:buSzPct val="100000"/>
        <a:buFont typeface="Courier New" panose="02070309020205020404" pitchFamily="49" charset="0"/>
        <a:buChar char="o"/>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2">
            <a:lumMod val="50000"/>
          </a:schemeClr>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2">
            <a:lumMod val="50000"/>
          </a:schemeClr>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2">
            <a:lumMod val="50000"/>
          </a:schemeClr>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2">
            <a:lumMod val="50000"/>
          </a:schemeClr>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tsu.org/" TargetMode="External"/><Relationship Id="rId2" Type="http://schemas.openxmlformats.org/officeDocument/2006/relationships/hyperlink" Target="http://www.swog.org/" TargetMode="External"/><Relationship Id="rId1" Type="http://schemas.openxmlformats.org/officeDocument/2006/relationships/slideLayout" Target="../slideLayouts/slideLayout2.xml"/><Relationship Id="rId4" Type="http://schemas.openxmlformats.org/officeDocument/2006/relationships/hyperlink" Target="https://login.imedidata.com/selectlogi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tavesusa@isu.edu" TargetMode="External"/><Relationship Id="rId2" Type="http://schemas.openxmlformats.org/officeDocument/2006/relationships/hyperlink" Target="http://www.swog.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swogstat.org/accrual/lungmap.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rawb.crab.org/txwb/CRA_MANUAL/Vol1/chapter%2016e_Data_Entry_Guidelines_S1400_1.30.17.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swog.org/Visitors/S1400/S1400SampleDocs.as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www.surveymonkey.com/r/LM_SCC_2017"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mailto:LungmapSCC@crab.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31510"/>
            <a:ext cx="5111574" cy="2893601"/>
          </a:xfrm>
          <a:prstGeom prst="rect">
            <a:avLst/>
          </a:prstGeom>
        </p:spPr>
      </p:pic>
      <p:sp>
        <p:nvSpPr>
          <p:cNvPr id="2" name="Title 1"/>
          <p:cNvSpPr>
            <a:spLocks noGrp="1"/>
          </p:cNvSpPr>
          <p:nvPr>
            <p:ph type="ctrTitle"/>
          </p:nvPr>
        </p:nvSpPr>
        <p:spPr>
          <a:xfrm>
            <a:off x="1097280" y="1484670"/>
            <a:ext cx="10058400" cy="2840441"/>
          </a:xfrm>
          <a:ln>
            <a:noFill/>
          </a:ln>
        </p:spPr>
        <p:txBody>
          <a:bodyPr>
            <a:normAutofit/>
          </a:bodyPr>
          <a:lstStyle/>
          <a:p>
            <a:pPr algn="ctr" fontAlgn="base">
              <a:spcAft>
                <a:spcPct val="0"/>
              </a:spcAft>
              <a:defRPr/>
            </a:pPr>
            <a:r>
              <a:rPr lang="en-US" sz="6600" b="1" i="1" kern="0" dirty="0">
                <a:ln>
                  <a:solidFill>
                    <a:schemeClr val="bg1"/>
                  </a:solidFill>
                </a:ln>
                <a:solidFill>
                  <a:srgbClr val="002060"/>
                </a:solidFill>
                <a:latin typeface="Arial Black" pitchFamily="34" charset="0"/>
              </a:rPr>
              <a:t> LUNG-MAP </a:t>
            </a:r>
            <a:endParaRPr lang="en-US" sz="6600" dirty="0">
              <a:ln>
                <a:solidFill>
                  <a:schemeClr val="bg1"/>
                </a:solidFill>
              </a:ln>
              <a:solidFill>
                <a:srgbClr val="002060"/>
              </a:solidFill>
            </a:endParaRPr>
          </a:p>
        </p:txBody>
      </p:sp>
      <p:sp>
        <p:nvSpPr>
          <p:cNvPr id="3" name="Subtitle 2"/>
          <p:cNvSpPr>
            <a:spLocks noGrp="1"/>
          </p:cNvSpPr>
          <p:nvPr>
            <p:ph type="subTitle" idx="1"/>
          </p:nvPr>
        </p:nvSpPr>
        <p:spPr/>
        <p:txBody>
          <a:bodyPr>
            <a:normAutofit fontScale="62500" lnSpcReduction="20000"/>
          </a:bodyPr>
          <a:lstStyle/>
          <a:p>
            <a:pPr algn="ctr"/>
            <a:r>
              <a:rPr lang="en-US" sz="4600" b="1" kern="0" dirty="0">
                <a:solidFill>
                  <a:srgbClr val="000066"/>
                </a:solidFill>
                <a:latin typeface="Verdana" panose="020B0604030504040204" pitchFamily="34" charset="0"/>
                <a:ea typeface="Verdana" panose="020B0604030504040204" pitchFamily="34" charset="0"/>
                <a:cs typeface="Verdana" panose="020B0604030504040204" pitchFamily="34" charset="0"/>
              </a:rPr>
              <a:t>S1400 Lung Master Protocol</a:t>
            </a:r>
          </a:p>
          <a:p>
            <a:pPr algn="ctr"/>
            <a:r>
              <a:rPr lang="en-US" b="1" kern="0" dirty="0">
                <a:solidFill>
                  <a:srgbClr val="000066"/>
                </a:solidFill>
                <a:latin typeface="Verdana" panose="020B0604030504040204" pitchFamily="34" charset="0"/>
                <a:ea typeface="Verdana" panose="020B0604030504040204" pitchFamily="34" charset="0"/>
                <a:cs typeface="Verdana" panose="020B0604030504040204" pitchFamily="34" charset="0"/>
              </a:rPr>
              <a:t>SWOG Spring meeting</a:t>
            </a:r>
          </a:p>
          <a:p>
            <a:pPr algn="ctr"/>
            <a:r>
              <a:rPr lang="en-US" b="1" kern="0" dirty="0">
                <a:solidFill>
                  <a:srgbClr val="000066"/>
                </a:solidFill>
                <a:latin typeface="Verdana" panose="020B0604030504040204" pitchFamily="34" charset="0"/>
                <a:ea typeface="Verdana" panose="020B0604030504040204" pitchFamily="34" charset="0"/>
                <a:cs typeface="Verdana" panose="020B0604030504040204" pitchFamily="34" charset="0"/>
              </a:rPr>
              <a:t>April 28, 2017</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 y="52173"/>
            <a:ext cx="2155750" cy="111021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9861" y="110057"/>
            <a:ext cx="2477251" cy="1052328"/>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9243" y="52173"/>
            <a:ext cx="1248827" cy="124882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1434" y="6334316"/>
            <a:ext cx="1160217" cy="49309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4350" y="104255"/>
            <a:ext cx="1606761" cy="1202545"/>
          </a:xfrm>
          <a:prstGeom prst="rect">
            <a:avLst/>
          </a:prstGeom>
        </p:spPr>
      </p:pic>
      <p:pic>
        <p:nvPicPr>
          <p:cNvPr id="1026" name="Picture 2" descr="NCTN Horizontal Bad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6305" y="289861"/>
            <a:ext cx="2436658" cy="83133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a:xfrm>
            <a:off x="144780" y="6462283"/>
            <a:ext cx="811139" cy="365125"/>
          </a:xfrm>
        </p:spPr>
        <p:txBody>
          <a:bodyPr/>
          <a:lstStyle/>
          <a:p>
            <a:r>
              <a:rPr lang="en-US" dirty="0"/>
              <a:t>Slide: </a:t>
            </a:r>
            <a:fld id="{4FAB73BC-B049-4115-A692-8D63A059BFB8}" type="slidenum">
              <a:rPr lang="en-US" smtClean="0"/>
              <a:pPr/>
              <a:t>1</a:t>
            </a:fld>
            <a:endParaRPr lang="en-US" dirty="0"/>
          </a:p>
        </p:txBody>
      </p:sp>
    </p:spTree>
    <p:extLst>
      <p:ext uri="{BB962C8B-B14F-4D97-AF65-F5344CB8AC3E}">
        <p14:creationId xmlns:p14="http://schemas.microsoft.com/office/powerpoint/2010/main" val="17027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60960" y="2414592"/>
            <a:ext cx="6063334" cy="2568888"/>
          </a:xfrm>
          <a:prstGeom prst="rect">
            <a:avLst/>
          </a:prstGeom>
          <a:solidFill>
            <a:schemeClr val="accent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cxnSp>
        <p:nvCxnSpPr>
          <p:cNvPr id="38914" name="Straight Arrow Connector 87"/>
          <p:cNvCxnSpPr>
            <a:cxnSpLocks noChangeShapeType="1"/>
          </p:cNvCxnSpPr>
          <p:nvPr/>
        </p:nvCxnSpPr>
        <p:spPr bwMode="auto">
          <a:xfrm>
            <a:off x="7070448" y="3316768"/>
            <a:ext cx="0" cy="561976"/>
          </a:xfrm>
          <a:prstGeom prst="straightConnector1">
            <a:avLst/>
          </a:prstGeom>
          <a:noFill/>
          <a:ln w="19050" algn="ctr">
            <a:solidFill>
              <a:srgbClr val="4A7EBB"/>
            </a:solidFill>
            <a:round/>
            <a:headEnd/>
            <a:tailEnd type="arrow" w="med" len="med"/>
          </a:ln>
          <a:extLst>
            <a:ext uri="{909E8E84-426E-40dd-AFC4-6F175D3DCCD1}">
              <a14:hiddenFill xmlns="" xmlns:a14="http://schemas.microsoft.com/office/drawing/2010/main">
                <a:noFill/>
              </a14:hiddenFill>
            </a:ext>
          </a:extLst>
        </p:spPr>
      </p:cxnSp>
      <p:cxnSp>
        <p:nvCxnSpPr>
          <p:cNvPr id="38915" name="Straight Arrow Connector 68"/>
          <p:cNvCxnSpPr>
            <a:cxnSpLocks noChangeShapeType="1"/>
          </p:cNvCxnSpPr>
          <p:nvPr/>
        </p:nvCxnSpPr>
        <p:spPr bwMode="auto">
          <a:xfrm flipH="1">
            <a:off x="2160652" y="3009904"/>
            <a:ext cx="0" cy="2386013"/>
          </a:xfrm>
          <a:prstGeom prst="straightConnector1">
            <a:avLst/>
          </a:prstGeom>
          <a:noFill/>
          <a:ln w="19050" algn="ctr">
            <a:solidFill>
              <a:srgbClr val="4A7EBB"/>
            </a:solidFill>
            <a:prstDash val="sysDash"/>
            <a:round/>
            <a:headEnd/>
            <a:tailEnd type="arrow" w="med" len="med"/>
          </a:ln>
          <a:extLst>
            <a:ext uri="{909E8E84-426E-40dd-AFC4-6F175D3DCCD1}">
              <a14:hiddenFill xmlns="" xmlns:a14="http://schemas.microsoft.com/office/drawing/2010/main">
                <a:noFill/>
              </a14:hiddenFill>
            </a:ext>
          </a:extLst>
        </p:spPr>
      </p:cxnSp>
      <p:cxnSp>
        <p:nvCxnSpPr>
          <p:cNvPr id="38916" name="Straight Arrow Connector 73"/>
          <p:cNvCxnSpPr>
            <a:cxnSpLocks noChangeShapeType="1"/>
          </p:cNvCxnSpPr>
          <p:nvPr/>
        </p:nvCxnSpPr>
        <p:spPr bwMode="auto">
          <a:xfrm flipH="1">
            <a:off x="4952468" y="3257550"/>
            <a:ext cx="1728" cy="2166938"/>
          </a:xfrm>
          <a:prstGeom prst="straightConnector1">
            <a:avLst/>
          </a:prstGeom>
          <a:noFill/>
          <a:ln w="19050" algn="ctr">
            <a:solidFill>
              <a:srgbClr val="4A7EBB"/>
            </a:solidFill>
            <a:prstDash val="sysDash"/>
            <a:round/>
            <a:headEnd/>
            <a:tailEnd type="arrow" w="med" len="med"/>
          </a:ln>
          <a:extLst>
            <a:ext uri="{909E8E84-426E-40dd-AFC4-6F175D3DCCD1}">
              <a14:hiddenFill xmlns="" xmlns:a14="http://schemas.microsoft.com/office/drawing/2010/main">
                <a:noFill/>
              </a14:hiddenFill>
            </a:ext>
          </a:extLst>
        </p:spPr>
      </p:cxnSp>
      <p:sp>
        <p:nvSpPr>
          <p:cNvPr id="7" name="TextBox 2"/>
          <p:cNvSpPr txBox="1">
            <a:spLocks noChangeArrowheads="1"/>
          </p:cNvSpPr>
          <p:nvPr/>
        </p:nvSpPr>
        <p:spPr bwMode="auto">
          <a:xfrm>
            <a:off x="1441563" y="2963864"/>
            <a:ext cx="1540334" cy="293595"/>
          </a:xfrm>
          <a:prstGeom prst="rect">
            <a:avLst/>
          </a:prstGeom>
          <a:solidFill>
            <a:schemeClr val="bg2">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Biomarker 1 Positive</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9" name="TextBox 2"/>
          <p:cNvSpPr txBox="1">
            <a:spLocks noChangeArrowheads="1"/>
          </p:cNvSpPr>
          <p:nvPr/>
        </p:nvSpPr>
        <p:spPr bwMode="auto">
          <a:xfrm>
            <a:off x="4129402" y="2935289"/>
            <a:ext cx="1654148" cy="293595"/>
          </a:xfrm>
          <a:prstGeom prst="rect">
            <a:avLst/>
          </a:prstGeom>
          <a:solidFill>
            <a:schemeClr val="bg2">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…Biomarker n Positive</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0" name="TextBox 2"/>
          <p:cNvSpPr txBox="1">
            <a:spLocks noChangeArrowheads="1"/>
          </p:cNvSpPr>
          <p:nvPr/>
        </p:nvSpPr>
        <p:spPr bwMode="auto">
          <a:xfrm>
            <a:off x="4300155" y="3376614"/>
            <a:ext cx="1309502" cy="662927"/>
          </a:xfrm>
          <a:prstGeom prst="rect">
            <a:avLst/>
          </a:prstGeom>
          <a:solidFill>
            <a:schemeClr val="bg2">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…Sub-study 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Biomarker-driven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Therapy</a:t>
            </a:r>
          </a:p>
        </p:txBody>
      </p:sp>
      <p:sp>
        <p:nvSpPr>
          <p:cNvPr id="11" name="Left Bracket 10"/>
          <p:cNvSpPr/>
          <p:nvPr/>
        </p:nvSpPr>
        <p:spPr>
          <a:xfrm rot="5400000">
            <a:off x="3548706" y="1144042"/>
            <a:ext cx="99536" cy="3349133"/>
          </a:xfrm>
          <a:prstGeom prst="leftBracket">
            <a:avLst/>
          </a:prstGeom>
          <a:noFill/>
          <a:ln w="38100" cap="flat" cmpd="sng" algn="ctr">
            <a:solidFill>
              <a:srgbClr val="728C8B"/>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C0504D">
                  <a:lumMod val="60000"/>
                  <a:lumOff val="40000"/>
                </a:srgbClr>
              </a:solidFill>
              <a:effectLst/>
              <a:uLnTx/>
              <a:uFillTx/>
              <a:latin typeface="Calibri" panose="020F0502020204030204" pitchFamily="34" charset="0"/>
              <a:ea typeface="ヒラギノ角ゴ Pro W3" charset="-128"/>
              <a:cs typeface="+mn-cs"/>
            </a:endParaRPr>
          </a:p>
        </p:txBody>
      </p:sp>
      <p:sp>
        <p:nvSpPr>
          <p:cNvPr id="38922" name="TextBox 11"/>
          <p:cNvSpPr txBox="1">
            <a:spLocks noChangeArrowheads="1"/>
          </p:cNvSpPr>
          <p:nvPr/>
        </p:nvSpPr>
        <p:spPr bwMode="auto">
          <a:xfrm>
            <a:off x="2128562" y="2414593"/>
            <a:ext cx="3053039" cy="3139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40" b="1" i="0" u="none" strike="noStrike" kern="1200" cap="none" spc="0" normalizeH="0" baseline="0" noProof="0" dirty="0">
                <a:ln>
                  <a:noFill/>
                </a:ln>
                <a:solidFill>
                  <a:srgbClr val="000000"/>
                </a:solidFill>
                <a:effectLst/>
                <a:uLnTx/>
                <a:uFillTx/>
                <a:latin typeface="Calibri" pitchFamily="34" charset="0"/>
                <a:ea typeface="ヒラギノ角ゴ Pro W3" pitchFamily="2" charset="-128"/>
                <a:cs typeface="+mn-cs"/>
              </a:rPr>
              <a:t>Biomarker-matched</a:t>
            </a:r>
            <a:r>
              <a:rPr kumimoji="0" lang="en-US" altLang="en-US" sz="1440" b="1" i="0" u="none" strike="noStrike" kern="1200" cap="none" spc="0" normalizeH="0" baseline="30000" noProof="0" dirty="0">
                <a:ln>
                  <a:noFill/>
                </a:ln>
                <a:solidFill>
                  <a:srgbClr val="000000"/>
                </a:solidFill>
                <a:effectLst/>
                <a:uLnTx/>
                <a:uFillTx/>
                <a:latin typeface="Calibri" pitchFamily="34" charset="0"/>
                <a:ea typeface="ヒラギノ角ゴ Pro W3" pitchFamily="2" charset="-128"/>
                <a:cs typeface="+mn-cs"/>
              </a:rPr>
              <a:t>*</a:t>
            </a:r>
            <a:r>
              <a:rPr kumimoji="0" lang="en-US" altLang="en-US" sz="1440" b="1" i="0" u="none" strike="noStrike" kern="1200" cap="none" spc="0" normalizeH="0" baseline="0" noProof="0" dirty="0">
                <a:ln>
                  <a:noFill/>
                </a:ln>
                <a:solidFill>
                  <a:srgbClr val="000000"/>
                </a:solidFill>
                <a:effectLst/>
                <a:uLnTx/>
                <a:uFillTx/>
                <a:latin typeface="Calibri" pitchFamily="34" charset="0"/>
                <a:ea typeface="ヒラギノ角ゴ Pro W3" pitchFamily="2" charset="-128"/>
                <a:cs typeface="+mn-cs"/>
              </a:rPr>
              <a:t> Sub-studies</a:t>
            </a:r>
          </a:p>
        </p:txBody>
      </p:sp>
      <p:cxnSp>
        <p:nvCxnSpPr>
          <p:cNvPr id="38923" name="Straight Arrow Connector 45"/>
          <p:cNvCxnSpPr>
            <a:cxnSpLocks noChangeShapeType="1"/>
          </p:cNvCxnSpPr>
          <p:nvPr/>
        </p:nvCxnSpPr>
        <p:spPr bwMode="auto">
          <a:xfrm>
            <a:off x="6111716" y="1018312"/>
            <a:ext cx="0" cy="1140282"/>
          </a:xfrm>
          <a:prstGeom prst="straightConnector1">
            <a:avLst/>
          </a:prstGeom>
          <a:noFill/>
          <a:ln w="19050" algn="ctr">
            <a:solidFill>
              <a:srgbClr val="4A7EBB"/>
            </a:solidFill>
            <a:round/>
            <a:headEnd/>
            <a:tailEnd type="arrow" w="med" len="med"/>
          </a:ln>
          <a:extLst>
            <a:ext uri="{909E8E84-426E-40dd-AFC4-6F175D3DCCD1}">
              <a14:hiddenFill xmlns="" xmlns:a14="http://schemas.microsoft.com/office/drawing/2010/main">
                <a:noFill/>
              </a14:hiddenFill>
            </a:ext>
          </a:extLst>
        </p:spPr>
      </p:cxnSp>
      <p:sp>
        <p:nvSpPr>
          <p:cNvPr id="15" name="TextBox 11"/>
          <p:cNvSpPr txBox="1">
            <a:spLocks noChangeArrowheads="1"/>
          </p:cNvSpPr>
          <p:nvPr/>
        </p:nvSpPr>
        <p:spPr bwMode="auto">
          <a:xfrm>
            <a:off x="4134460" y="1325880"/>
            <a:ext cx="3979669" cy="330529"/>
          </a:xfrm>
          <a:prstGeom prst="rect">
            <a:avLst/>
          </a:prstGeom>
          <a:solidFill>
            <a:schemeClr val="bg1"/>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Centralized NGS</a:t>
            </a:r>
            <a:r>
              <a:rPr kumimoji="0" lang="en-US" sz="1440" b="1" i="0" u="none" strike="noStrike" kern="0" cap="none" spc="0" normalizeH="0" baseline="30000" noProof="0" dirty="0">
                <a:ln>
                  <a:noFill/>
                </a:ln>
                <a:solidFill>
                  <a:prstClr val="white"/>
                </a:solidFill>
                <a:effectLst/>
                <a:uLnTx/>
                <a:uFillTx/>
                <a:latin typeface="Calibri" panose="020F0502020204030204" pitchFamily="34" charset="0"/>
                <a:ea typeface="+mn-ea"/>
                <a:cs typeface="+mn-cs"/>
              </a:rPr>
              <a:t>*</a:t>
            </a:r>
            <a:r>
              <a:rPr kumimoji="0" lang="en-US" sz="1440" b="1"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Biomarker Profiling</a:t>
            </a:r>
          </a:p>
        </p:txBody>
      </p:sp>
      <p:sp>
        <p:nvSpPr>
          <p:cNvPr id="16" name="Left Bracket 15"/>
          <p:cNvSpPr/>
          <p:nvPr/>
        </p:nvSpPr>
        <p:spPr>
          <a:xfrm rot="5400000">
            <a:off x="6036893" y="-474222"/>
            <a:ext cx="144940" cy="5429964"/>
          </a:xfrm>
          <a:prstGeom prst="leftBracket">
            <a:avLst/>
          </a:prstGeom>
          <a:noFill/>
          <a:ln w="38100" cap="flat" cmpd="sng" algn="ctr">
            <a:solidFill>
              <a:srgbClr val="728C8B"/>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40" b="0" i="0" u="none" strike="noStrike" kern="0" cap="none" spc="0" normalizeH="0" baseline="0" noProof="0" dirty="0">
              <a:ln>
                <a:noFill/>
              </a:ln>
              <a:solidFill>
                <a:srgbClr val="C0504D">
                  <a:lumMod val="60000"/>
                  <a:lumOff val="40000"/>
                </a:srgbClr>
              </a:solidFill>
              <a:effectLst/>
              <a:uLnTx/>
              <a:uFillTx/>
              <a:latin typeface="Calibri" panose="020F0502020204030204" pitchFamily="34" charset="0"/>
              <a:ea typeface="ヒラギノ角ゴ Pro W3" charset="-128"/>
              <a:cs typeface="+mn-cs"/>
            </a:endParaRPr>
          </a:p>
        </p:txBody>
      </p:sp>
      <p:sp>
        <p:nvSpPr>
          <p:cNvPr id="17" name="TextBox 11"/>
          <p:cNvSpPr txBox="1">
            <a:spLocks noChangeArrowheads="1"/>
          </p:cNvSpPr>
          <p:nvPr/>
        </p:nvSpPr>
        <p:spPr bwMode="auto">
          <a:xfrm>
            <a:off x="4129899" y="423122"/>
            <a:ext cx="3982498" cy="1623190"/>
          </a:xfrm>
          <a:prstGeom prst="rect">
            <a:avLst/>
          </a:prstGeom>
          <a:solidFill>
            <a:schemeClr val="accent1">
              <a:lumMod val="60000"/>
              <a:lumOff val="40000"/>
            </a:schemeClr>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8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Previously-treated Stage IV or Recurrent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8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Non-Small Cell Lung Cancer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8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a:t>
            </a:r>
            <a:r>
              <a:rPr kumimoji="0" lang="en-US" sz="1680" b="1" i="0" u="none" strike="noStrike" kern="0" cap="none" spc="0" normalizeH="0" baseline="0" noProof="0" dirty="0">
                <a:ln>
                  <a:noFill/>
                </a:ln>
                <a:solidFill>
                  <a:srgbClr val="FF0000"/>
                </a:solidFill>
                <a:effectLst/>
                <a:uLnTx/>
                <a:uFillTx/>
                <a:latin typeface="Calibri" panose="020F0502020204030204" pitchFamily="34" charset="0"/>
                <a:ea typeface="+mn-ea"/>
                <a:cs typeface="+mn-cs"/>
              </a:rPr>
              <a:t>(all histology)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8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Immunotherapy or Chemotherapy Relapsed/Refractory Patients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4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8" name="TextBox 2"/>
          <p:cNvSpPr txBox="1">
            <a:spLocks noChangeArrowheads="1"/>
          </p:cNvSpPr>
          <p:nvPr/>
        </p:nvSpPr>
        <p:spPr bwMode="auto">
          <a:xfrm>
            <a:off x="1505117" y="3414714"/>
            <a:ext cx="1309502" cy="662927"/>
          </a:xfrm>
          <a:prstGeom prst="rect">
            <a:avLst/>
          </a:prstGeom>
          <a:solidFill>
            <a:schemeClr val="bg2">
              <a:lumMod val="75000"/>
            </a:schemeClr>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Sub-study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Biomarker-driven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Therapy</a:t>
            </a:r>
          </a:p>
        </p:txBody>
      </p:sp>
      <p:sp>
        <p:nvSpPr>
          <p:cNvPr id="37" name="Rectangle 36"/>
          <p:cNvSpPr/>
          <p:nvPr/>
        </p:nvSpPr>
        <p:spPr>
          <a:xfrm>
            <a:off x="60961" y="4996282"/>
            <a:ext cx="6063334" cy="1327709"/>
          </a:xfrm>
          <a:prstGeom prst="rect">
            <a:avLst/>
          </a:prstGeom>
          <a:solidFill>
            <a:srgbClr val="C5E0B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8929" name="TextBox 39"/>
          <p:cNvSpPr txBox="1">
            <a:spLocks noChangeArrowheads="1"/>
          </p:cNvSpPr>
          <p:nvPr/>
        </p:nvSpPr>
        <p:spPr bwMode="auto">
          <a:xfrm>
            <a:off x="302984" y="4744745"/>
            <a:ext cx="775918" cy="283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latin typeface="Calibri" pitchFamily="34" charset="0"/>
                <a:ea typeface="ヒラギノ角ゴ Pro W3" pitchFamily="2" charset="-128"/>
                <a:cs typeface="+mn-cs"/>
              </a:rPr>
              <a:t>Stage 2:</a:t>
            </a:r>
          </a:p>
        </p:txBody>
      </p:sp>
      <p:sp>
        <p:nvSpPr>
          <p:cNvPr id="38930" name="TextBox 40"/>
          <p:cNvSpPr txBox="1">
            <a:spLocks noChangeArrowheads="1"/>
          </p:cNvSpPr>
          <p:nvPr/>
        </p:nvSpPr>
        <p:spPr bwMode="auto">
          <a:xfrm>
            <a:off x="335018" y="3625853"/>
            <a:ext cx="764395"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ヒラギノ角ゴ Pro W3" pitchFamily="2" charset="-128"/>
              </a:defRPr>
            </a:lvl1pPr>
            <a:lvl2pPr marL="742950" indent="-285750">
              <a:defRPr sz="2400">
                <a:solidFill>
                  <a:schemeClr val="tx1"/>
                </a:solidFill>
                <a:latin typeface="Times New Roman" pitchFamily="18" charset="0"/>
                <a:ea typeface="ヒラギノ角ゴ Pro W3" pitchFamily="2" charset="-128"/>
              </a:defRPr>
            </a:lvl2pPr>
            <a:lvl3pPr marL="1143000" indent="-228600">
              <a:defRPr sz="2400">
                <a:solidFill>
                  <a:schemeClr val="tx1"/>
                </a:solidFill>
                <a:latin typeface="Times New Roman" pitchFamily="18" charset="0"/>
                <a:ea typeface="ヒラギノ角ゴ Pro W3" pitchFamily="2" charset="-128"/>
              </a:defRPr>
            </a:lvl3pPr>
            <a:lvl4pPr marL="1600200" indent="-228600">
              <a:defRPr sz="2400">
                <a:solidFill>
                  <a:schemeClr val="tx1"/>
                </a:solidFill>
                <a:latin typeface="Times New Roman" pitchFamily="18" charset="0"/>
                <a:ea typeface="ヒラギノ角ゴ Pro W3" pitchFamily="2" charset="-128"/>
              </a:defRPr>
            </a:lvl4pPr>
            <a:lvl5pPr marL="2057400" indent="-228600">
              <a:defRPr sz="2400">
                <a:solidFill>
                  <a:schemeClr val="tx1"/>
                </a:solidFill>
                <a:latin typeface="Times New Roman" pitchFamily="18" charset="0"/>
                <a:ea typeface="ヒラギノ角ゴ Pro W3" pitchFamily="2" charset="-128"/>
              </a:defRPr>
            </a:lvl5pPr>
            <a:lvl6pPr marL="25146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6pPr>
            <a:lvl7pPr marL="29718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7pPr>
            <a:lvl8pPr marL="34290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8pPr>
            <a:lvl9pPr marL="3886200" indent="-228600" eaLnBrk="0" fontAlgn="base" hangingPunct="0">
              <a:spcBef>
                <a:spcPct val="0"/>
              </a:spcBef>
              <a:spcAft>
                <a:spcPct val="0"/>
              </a:spcAft>
              <a:defRPr sz="2400">
                <a:solidFill>
                  <a:schemeClr val="tx1"/>
                </a:solidFill>
                <a:latin typeface="Times New Roman" pitchFamily="18" charset="0"/>
                <a:ea typeface="ヒラギノ角ゴ Pro W3" pitchFamily="2"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B050"/>
                </a:solidFill>
                <a:effectLst/>
                <a:uLnTx/>
                <a:uFillTx/>
                <a:latin typeface="Calibri" pitchFamily="34" charset="0"/>
                <a:ea typeface="ヒラギノ角ゴ Pro W3" pitchFamily="2" charset="-128"/>
                <a:cs typeface="+mn-cs"/>
              </a:rPr>
              <a:t>Stage 1:</a:t>
            </a:r>
          </a:p>
        </p:txBody>
      </p:sp>
      <p:sp>
        <p:nvSpPr>
          <p:cNvPr id="43" name="TextBox 3"/>
          <p:cNvSpPr txBox="1">
            <a:spLocks noChangeArrowheads="1"/>
          </p:cNvSpPr>
          <p:nvPr/>
        </p:nvSpPr>
        <p:spPr bwMode="auto">
          <a:xfrm>
            <a:off x="3627120" y="5286381"/>
            <a:ext cx="1256830" cy="461665"/>
          </a:xfrm>
          <a:prstGeom prst="rect">
            <a:avLst/>
          </a:prstGeom>
          <a:solidFill>
            <a:srgbClr val="FFFFFF">
              <a:lumMod val="85000"/>
            </a:srgbClr>
          </a:solidFill>
          <a:ln w="6350">
            <a:solidFill>
              <a:schemeClr val="tx1"/>
            </a:solid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Investigational  therapy n</a:t>
            </a:r>
          </a:p>
        </p:txBody>
      </p:sp>
      <p:sp>
        <p:nvSpPr>
          <p:cNvPr id="44" name="TextBox 3"/>
          <p:cNvSpPr txBox="1">
            <a:spLocks noChangeArrowheads="1"/>
          </p:cNvSpPr>
          <p:nvPr/>
        </p:nvSpPr>
        <p:spPr bwMode="auto">
          <a:xfrm>
            <a:off x="5075136" y="5282560"/>
            <a:ext cx="1002697" cy="461665"/>
          </a:xfrm>
          <a:prstGeom prst="rect">
            <a:avLst/>
          </a:prstGeom>
          <a:solidFill>
            <a:srgbClr val="FFFFFF">
              <a:lumMod val="85000"/>
            </a:srgbClr>
          </a:solidFill>
          <a:ln w="6350">
            <a:solidFill>
              <a:schemeClr val="tx1"/>
            </a:solidFill>
            <a:miter lim="800000"/>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Standard of Care </a:t>
            </a:r>
          </a:p>
        </p:txBody>
      </p:sp>
      <p:sp>
        <p:nvSpPr>
          <p:cNvPr id="45" name="Oval 44"/>
          <p:cNvSpPr/>
          <p:nvPr/>
        </p:nvSpPr>
        <p:spPr>
          <a:xfrm>
            <a:off x="4830666" y="5021263"/>
            <a:ext cx="261046" cy="196850"/>
          </a:xfrm>
          <a:prstGeom prst="ellipse">
            <a:avLst/>
          </a:prstGeom>
          <a:solidFill>
            <a:srgbClr val="6600FF"/>
          </a:solidFill>
          <a:ln w="25400" cap="flat" cmpd="sng" algn="ctr">
            <a:solidFill>
              <a:srgbClr val="6600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ヒラギノ角ゴ Pro W3" pitchFamily="2" charset="-128"/>
                <a:cs typeface="+mn-cs"/>
              </a:rPr>
              <a:t>R</a:t>
            </a:r>
          </a:p>
        </p:txBody>
      </p:sp>
      <p:sp>
        <p:nvSpPr>
          <p:cNvPr id="46" name="TextBox 3"/>
          <p:cNvSpPr txBox="1">
            <a:spLocks noChangeArrowheads="1"/>
          </p:cNvSpPr>
          <p:nvPr/>
        </p:nvSpPr>
        <p:spPr bwMode="auto">
          <a:xfrm>
            <a:off x="795933" y="5259393"/>
            <a:ext cx="1256830" cy="461665"/>
          </a:xfrm>
          <a:prstGeom prst="rect">
            <a:avLst/>
          </a:prstGeom>
          <a:solidFill>
            <a:srgbClr val="FFFFFF">
              <a:lumMod val="85000"/>
            </a:srgbClr>
          </a:solidFill>
          <a:ln w="6350">
            <a:solidFill>
              <a:schemeClr val="tx1"/>
            </a:solid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Investigational  therapy 1</a:t>
            </a:r>
          </a:p>
        </p:txBody>
      </p:sp>
      <p:sp>
        <p:nvSpPr>
          <p:cNvPr id="47" name="TextBox 3"/>
          <p:cNvSpPr txBox="1">
            <a:spLocks noChangeArrowheads="1"/>
          </p:cNvSpPr>
          <p:nvPr/>
        </p:nvSpPr>
        <p:spPr bwMode="auto">
          <a:xfrm>
            <a:off x="2295890" y="5264304"/>
            <a:ext cx="1000968" cy="461665"/>
          </a:xfrm>
          <a:prstGeom prst="rect">
            <a:avLst/>
          </a:prstGeom>
          <a:solidFill>
            <a:srgbClr val="FFFFFF">
              <a:lumMod val="85000"/>
            </a:srgbClr>
          </a:solidFill>
          <a:ln w="6350">
            <a:solidFill>
              <a:schemeClr val="tx1"/>
            </a:solidFill>
            <a:miter lim="800000"/>
            <a:headEnd/>
            <a:tailEnd/>
          </a:ln>
          <a:effectLst/>
        </p:spPr>
        <p:txBody>
          <a:bodyPr anchor="ct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Standard of Care </a:t>
            </a:r>
          </a:p>
        </p:txBody>
      </p:sp>
      <p:sp>
        <p:nvSpPr>
          <p:cNvPr id="48" name="Oval 47"/>
          <p:cNvSpPr/>
          <p:nvPr/>
        </p:nvSpPr>
        <p:spPr>
          <a:xfrm>
            <a:off x="2041919" y="5011738"/>
            <a:ext cx="261048" cy="196850"/>
          </a:xfrm>
          <a:prstGeom prst="ellipse">
            <a:avLst/>
          </a:prstGeom>
          <a:solidFill>
            <a:srgbClr val="6600FF"/>
          </a:solidFill>
          <a:ln w="25400" cap="flat" cmpd="sng" algn="ctr">
            <a:solidFill>
              <a:srgbClr val="6600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ヒラギノ角ゴ Pro W3" pitchFamily="2" charset="-128"/>
                <a:cs typeface="+mn-cs"/>
              </a:rPr>
              <a:t>R</a:t>
            </a:r>
          </a:p>
        </p:txBody>
      </p:sp>
      <p:sp>
        <p:nvSpPr>
          <p:cNvPr id="49" name="TextBox 3"/>
          <p:cNvSpPr txBox="1">
            <a:spLocks noChangeArrowheads="1"/>
          </p:cNvSpPr>
          <p:nvPr/>
        </p:nvSpPr>
        <p:spPr bwMode="auto">
          <a:xfrm>
            <a:off x="1533103" y="4294192"/>
            <a:ext cx="1255099" cy="461665"/>
          </a:xfrm>
          <a:prstGeom prst="rect">
            <a:avLst/>
          </a:prstGeom>
          <a:solidFill>
            <a:srgbClr val="FFFFFF">
              <a:lumMod val="85000"/>
            </a:srgbClr>
          </a:solidFill>
          <a:ln w="6350">
            <a:solidFill>
              <a:schemeClr val="tx1"/>
            </a:solid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Investigational  therapy 1</a:t>
            </a:r>
          </a:p>
        </p:txBody>
      </p:sp>
      <p:sp>
        <p:nvSpPr>
          <p:cNvPr id="51" name="TextBox 3"/>
          <p:cNvSpPr txBox="1">
            <a:spLocks noChangeArrowheads="1"/>
          </p:cNvSpPr>
          <p:nvPr/>
        </p:nvSpPr>
        <p:spPr bwMode="auto">
          <a:xfrm>
            <a:off x="4318634" y="4283080"/>
            <a:ext cx="1256830" cy="461665"/>
          </a:xfrm>
          <a:prstGeom prst="rect">
            <a:avLst/>
          </a:prstGeom>
          <a:solidFill>
            <a:srgbClr val="FFFFFF">
              <a:lumMod val="85000"/>
            </a:srgbClr>
          </a:solidFill>
          <a:ln w="6350">
            <a:solidFill>
              <a:schemeClr val="tx1"/>
            </a:solid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Investigational  therapy n</a:t>
            </a:r>
          </a:p>
        </p:txBody>
      </p:sp>
      <p:cxnSp>
        <p:nvCxnSpPr>
          <p:cNvPr id="38939" name="Straight Arrow Connector 65"/>
          <p:cNvCxnSpPr>
            <a:cxnSpLocks noChangeShapeType="1"/>
          </p:cNvCxnSpPr>
          <p:nvPr/>
        </p:nvCxnSpPr>
        <p:spPr bwMode="auto">
          <a:xfrm flipH="1">
            <a:off x="8532020" y="3827466"/>
            <a:ext cx="656940" cy="592138"/>
          </a:xfrm>
          <a:prstGeom prst="straightConnector1">
            <a:avLst/>
          </a:prstGeom>
          <a:noFill/>
          <a:ln w="19050" algn="ctr">
            <a:solidFill>
              <a:srgbClr val="4A7EBB"/>
            </a:solidFill>
            <a:round/>
            <a:headEnd/>
            <a:tailEnd type="arrow" w="med" len="med"/>
          </a:ln>
          <a:extLst>
            <a:ext uri="{909E8E84-426E-40dd-AFC4-6F175D3DCCD1}">
              <a14:hiddenFill xmlns="" xmlns:a14="http://schemas.microsoft.com/office/drawing/2010/main">
                <a:noFill/>
              </a14:hiddenFill>
            </a:ext>
          </a:extLst>
        </p:spPr>
      </p:cxnSp>
      <p:sp>
        <p:nvSpPr>
          <p:cNvPr id="53" name="TextBox 2"/>
          <p:cNvSpPr txBox="1">
            <a:spLocks noChangeArrowheads="1"/>
          </p:cNvSpPr>
          <p:nvPr/>
        </p:nvSpPr>
        <p:spPr bwMode="auto">
          <a:xfrm>
            <a:off x="8291552" y="3340102"/>
            <a:ext cx="3140131" cy="293595"/>
          </a:xfrm>
          <a:prstGeom prst="rect">
            <a:avLst/>
          </a:prstGeom>
          <a:solidFill>
            <a:schemeClr val="bg1"/>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Collect tissue for </a:t>
            </a:r>
            <a:r>
              <a:rPr kumimoji="0" lang="en-US" sz="1200" b="1" i="0"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Immuno</a:t>
            </a: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 Biomarker Profiling</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61" name="Left Bracket 60"/>
          <p:cNvSpPr/>
          <p:nvPr/>
        </p:nvSpPr>
        <p:spPr>
          <a:xfrm rot="5400000">
            <a:off x="8232802" y="1423349"/>
            <a:ext cx="232252" cy="2701625"/>
          </a:xfrm>
          <a:prstGeom prst="leftBracket">
            <a:avLst/>
          </a:prstGeom>
          <a:noFill/>
          <a:ln w="38100" cap="flat" cmpd="sng" algn="ctr">
            <a:solidFill>
              <a:srgbClr val="728C8B"/>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C0504D">
                  <a:lumMod val="60000"/>
                  <a:lumOff val="40000"/>
                </a:srgbClr>
              </a:solidFill>
              <a:effectLst/>
              <a:uLnTx/>
              <a:uFillTx/>
              <a:latin typeface="Calibri" panose="020F0502020204030204" pitchFamily="34" charset="0"/>
              <a:ea typeface="ヒラギノ角ゴ Pro W3" charset="-128"/>
              <a:cs typeface="+mn-cs"/>
            </a:endParaRPr>
          </a:p>
        </p:txBody>
      </p:sp>
      <p:sp>
        <p:nvSpPr>
          <p:cNvPr id="62" name="TextBox 61"/>
          <p:cNvSpPr txBox="1"/>
          <p:nvPr/>
        </p:nvSpPr>
        <p:spPr>
          <a:xfrm>
            <a:off x="6309192" y="2384425"/>
            <a:ext cx="4506950" cy="313932"/>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40" b="1" i="0" u="none" strike="noStrike" kern="1200" cap="none" spc="0" normalizeH="0" baseline="0" noProof="0" dirty="0">
                <a:ln>
                  <a:noFill/>
                </a:ln>
                <a:solidFill>
                  <a:prstClr val="black"/>
                </a:solidFill>
                <a:effectLst/>
                <a:uLnTx/>
                <a:uFillTx/>
                <a:latin typeface="Calibri" panose="020F0502020204030204" pitchFamily="34" charset="0"/>
                <a:ea typeface="ヒラギノ角ゴ Pro W3" pitchFamily="2" charset="-128"/>
                <a:cs typeface="+mn-cs"/>
              </a:rPr>
              <a:t>Non-Matched Sub-studies </a:t>
            </a:r>
          </a:p>
        </p:txBody>
      </p:sp>
      <p:sp>
        <p:nvSpPr>
          <p:cNvPr id="63" name="TextBox 2"/>
          <p:cNvSpPr txBox="1">
            <a:spLocks noChangeArrowheads="1"/>
          </p:cNvSpPr>
          <p:nvPr/>
        </p:nvSpPr>
        <p:spPr bwMode="auto">
          <a:xfrm>
            <a:off x="7768024" y="4514851"/>
            <a:ext cx="1150805" cy="478261"/>
          </a:xfrm>
          <a:prstGeom prst="rect">
            <a:avLst/>
          </a:prstGeom>
          <a:solidFill>
            <a:schemeClr val="accent1">
              <a:lumMod val="60000"/>
              <a:lumOff val="40000"/>
            </a:schemeClr>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IO Sub-study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IO combo 1</a:t>
            </a:r>
          </a:p>
        </p:txBody>
      </p:sp>
      <p:sp>
        <p:nvSpPr>
          <p:cNvPr id="64" name="TextBox 2"/>
          <p:cNvSpPr txBox="1">
            <a:spLocks noChangeArrowheads="1"/>
          </p:cNvSpPr>
          <p:nvPr/>
        </p:nvSpPr>
        <p:spPr bwMode="auto">
          <a:xfrm>
            <a:off x="9133030" y="4511676"/>
            <a:ext cx="1306296" cy="478261"/>
          </a:xfrm>
          <a:prstGeom prst="rect">
            <a:avLst/>
          </a:prstGeom>
          <a:solidFill>
            <a:schemeClr val="accent1">
              <a:lumMod val="60000"/>
              <a:lumOff val="40000"/>
            </a:schemeClr>
          </a:solidFill>
          <a:ln>
            <a:solidFill>
              <a:schemeClr val="tx1"/>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…IO Sub-study 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IO combo m</a:t>
            </a:r>
          </a:p>
        </p:txBody>
      </p:sp>
      <p:sp>
        <p:nvSpPr>
          <p:cNvPr id="65" name="TextBox 2"/>
          <p:cNvSpPr txBox="1">
            <a:spLocks noChangeArrowheads="1"/>
          </p:cNvSpPr>
          <p:nvPr/>
        </p:nvSpPr>
        <p:spPr bwMode="auto">
          <a:xfrm>
            <a:off x="10651977" y="4470401"/>
            <a:ext cx="1389653" cy="662927"/>
          </a:xfrm>
          <a:prstGeom prst="rect">
            <a:avLst/>
          </a:prstGeom>
          <a:solidFill>
            <a:schemeClr val="accent5">
              <a:lumMod val="85000"/>
            </a:schemeClr>
          </a:solidFill>
          <a:ln>
            <a:noFill/>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schemeClr val="bg1"/>
                </a:solidFill>
                <a:effectLst/>
                <a:uLnTx/>
                <a:uFillTx/>
                <a:latin typeface="Calibri" panose="020F0502020204030204" pitchFamily="34" charset="0"/>
                <a:ea typeface="+mn-ea"/>
                <a:cs typeface="+mn-cs"/>
              </a:rPr>
              <a:t>Common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mn-ea"/>
                <a:cs typeface="+mn-cs"/>
              </a:rPr>
              <a:t>Dealer’s choice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latin typeface="Calibri" panose="020F0502020204030204" pitchFamily="34" charset="0"/>
                <a:ea typeface="+mn-ea"/>
                <a:cs typeface="+mn-cs"/>
              </a:rPr>
              <a:t>based on histolog</a:t>
            </a: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y</a:t>
            </a:r>
          </a:p>
        </p:txBody>
      </p:sp>
      <p:cxnSp>
        <p:nvCxnSpPr>
          <p:cNvPr id="38946" name="Straight Arrow Connector 81"/>
          <p:cNvCxnSpPr>
            <a:cxnSpLocks noChangeShapeType="1"/>
          </p:cNvCxnSpPr>
          <p:nvPr/>
        </p:nvCxnSpPr>
        <p:spPr bwMode="auto">
          <a:xfrm>
            <a:off x="9767316" y="3933825"/>
            <a:ext cx="0" cy="527050"/>
          </a:xfrm>
          <a:prstGeom prst="straightConnector1">
            <a:avLst/>
          </a:prstGeom>
          <a:noFill/>
          <a:ln w="19050" algn="ctr">
            <a:solidFill>
              <a:srgbClr val="4A7EBB"/>
            </a:solidFill>
            <a:round/>
            <a:headEnd/>
            <a:tailEnd type="arrow" w="med" len="med"/>
          </a:ln>
          <a:extLst>
            <a:ext uri="{909E8E84-426E-40dd-AFC4-6F175D3DCCD1}">
              <a14:hiddenFill xmlns="" xmlns:a14="http://schemas.microsoft.com/office/drawing/2010/main">
                <a:noFill/>
              </a14:hiddenFill>
            </a:ext>
          </a:extLst>
        </p:spPr>
      </p:cxnSp>
      <p:cxnSp>
        <p:nvCxnSpPr>
          <p:cNvPr id="38947" name="Straight Arrow Connector 82"/>
          <p:cNvCxnSpPr>
            <a:cxnSpLocks noChangeShapeType="1"/>
          </p:cNvCxnSpPr>
          <p:nvPr/>
        </p:nvCxnSpPr>
        <p:spPr bwMode="auto">
          <a:xfrm>
            <a:off x="10445789" y="3919540"/>
            <a:ext cx="701887" cy="493712"/>
          </a:xfrm>
          <a:prstGeom prst="straightConnector1">
            <a:avLst/>
          </a:prstGeom>
          <a:noFill/>
          <a:ln w="19050" algn="ctr">
            <a:solidFill>
              <a:srgbClr val="4A7EBB"/>
            </a:solidFill>
            <a:round/>
            <a:headEnd/>
            <a:tailEnd type="arrow" w="med" len="med"/>
          </a:ln>
          <a:extLst>
            <a:ext uri="{909E8E84-426E-40dd-AFC4-6F175D3DCCD1}">
              <a14:hiddenFill xmlns="" xmlns:a14="http://schemas.microsoft.com/office/drawing/2010/main">
                <a:noFill/>
              </a14:hiddenFill>
            </a:ext>
          </a:extLst>
        </p:spPr>
      </p:cxnSp>
      <p:sp>
        <p:nvSpPr>
          <p:cNvPr id="68" name="TextBox 3"/>
          <p:cNvSpPr txBox="1">
            <a:spLocks noChangeArrowheads="1"/>
          </p:cNvSpPr>
          <p:nvPr/>
        </p:nvSpPr>
        <p:spPr bwMode="auto">
          <a:xfrm>
            <a:off x="8454621" y="3698877"/>
            <a:ext cx="2359794" cy="276999"/>
          </a:xfrm>
          <a:prstGeom prst="rect">
            <a:avLst/>
          </a:prstGeom>
          <a:solidFill>
            <a:srgbClr val="4F81BD">
              <a:lumMod val="20000"/>
              <a:lumOff val="80000"/>
            </a:srgbClr>
          </a:solidFill>
          <a:ln w="6350">
            <a:solidFill>
              <a:sysClr val="windowText" lastClr="000000"/>
            </a:solid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6824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Randomization</a:t>
            </a:r>
            <a:endParaRPr kumimoji="0" lang="en-US" sz="1200" b="0" i="0" u="none" strike="noStrike" kern="0" cap="none" spc="0" normalizeH="0" baseline="30000" noProof="0" dirty="0">
              <a:ln>
                <a:noFill/>
              </a:ln>
              <a:solidFill>
                <a:prstClr val="black"/>
              </a:solidFill>
              <a:effectLst>
                <a:outerShdw blurRad="38100" dist="38100" dir="2700000" algn="tl">
                  <a:srgbClr val="000000">
                    <a:alpha val="43137"/>
                  </a:srgbClr>
                </a:outerShdw>
              </a:effectLst>
              <a:uLnTx/>
              <a:uFillTx/>
              <a:latin typeface="Calibri" panose="020F0502020204030204" pitchFamily="34" charset="0"/>
              <a:ea typeface="+mn-ea"/>
              <a:cs typeface="+mn-cs"/>
            </a:endParaRPr>
          </a:p>
        </p:txBody>
      </p:sp>
      <p:sp>
        <p:nvSpPr>
          <p:cNvPr id="70" name="TextBox 2"/>
          <p:cNvSpPr txBox="1">
            <a:spLocks noChangeArrowheads="1"/>
          </p:cNvSpPr>
          <p:nvPr/>
        </p:nvSpPr>
        <p:spPr bwMode="auto">
          <a:xfrm>
            <a:off x="8851636" y="2917825"/>
            <a:ext cx="1715062" cy="293595"/>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IO Relapsed/Refractory</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1" name="TextBox 2"/>
          <p:cNvSpPr txBox="1">
            <a:spLocks noChangeArrowheads="1"/>
          </p:cNvSpPr>
          <p:nvPr/>
        </p:nvSpPr>
        <p:spPr bwMode="auto">
          <a:xfrm>
            <a:off x="6466257" y="2959581"/>
            <a:ext cx="1282251" cy="478261"/>
          </a:xfrm>
          <a:prstGeom prst="rect">
            <a:avLst/>
          </a:prstGeom>
          <a:solidFill>
            <a:schemeClr val="accent5"/>
          </a:solidFill>
          <a:ln w="3175">
            <a:headEnd/>
            <a:tailEnd/>
          </a:ln>
        </p:spPr>
        <p:style>
          <a:lnRef idx="2">
            <a:schemeClr val="accent3">
              <a:shade val="50000"/>
            </a:schemeClr>
          </a:lnRef>
          <a:fillRef idx="1">
            <a:schemeClr val="accent3"/>
          </a:fillRef>
          <a:effectRef idx="0">
            <a:schemeClr val="accent3"/>
          </a:effectRef>
          <a:fontRef idx="minor">
            <a:schemeClr val="lt1"/>
          </a:fontRef>
        </p:style>
        <p:txBody>
          <a:bodyPr wrap="none" lIns="107875" tIns="53938" rIns="107875" bIns="53938">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0" cap="none" spc="0" normalizeH="0" baseline="0" noProof="0" dirty="0">
                <a:ln>
                  <a:noFill/>
                </a:ln>
                <a:solidFill>
                  <a:prstClr val="black"/>
                </a:solidFill>
                <a:effectLst/>
                <a:uLnTx/>
                <a:uFillTx/>
                <a:latin typeface="Calibri" panose="020F0502020204030204" pitchFamily="34" charset="0"/>
                <a:ea typeface="+mn-ea"/>
                <a:cs typeface="+mn-cs"/>
              </a:rPr>
              <a:t>IO Naïve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Calibri" panose="020F0502020204030204" pitchFamily="34" charset="0"/>
                <a:ea typeface="+mn-ea"/>
                <a:cs typeface="+mn-cs"/>
              </a:rPr>
              <a:t>(squamous only)</a:t>
            </a:r>
            <a:endPar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74" name="TextBox 3"/>
          <p:cNvSpPr txBox="1">
            <a:spLocks noChangeArrowheads="1"/>
          </p:cNvSpPr>
          <p:nvPr/>
        </p:nvSpPr>
        <p:spPr bwMode="auto">
          <a:xfrm>
            <a:off x="6461760" y="3859698"/>
            <a:ext cx="1255099" cy="830997"/>
          </a:xfrm>
          <a:prstGeom prst="rect">
            <a:avLst/>
          </a:prstGeom>
          <a:solidFill>
            <a:srgbClr val="FFFFFF">
              <a:lumMod val="85000"/>
            </a:srgbClr>
          </a:solidFill>
          <a:ln w="6350">
            <a:solidFill>
              <a:schemeClr val="tx1"/>
            </a:solidFill>
            <a:miter lim="800000"/>
            <a:headEnd/>
            <a:tailEnd/>
          </a:ln>
          <a:effec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Nivolumab + Ipilimumab</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panose="020F0502020204030204" pitchFamily="34" charset="0"/>
                <a:ea typeface="+mn-ea"/>
                <a:cs typeface="+mn-cs"/>
              </a:rPr>
              <a:t>Nivolumab</a:t>
            </a:r>
          </a:p>
        </p:txBody>
      </p:sp>
      <p:sp>
        <p:nvSpPr>
          <p:cNvPr id="77" name="Oval 76"/>
          <p:cNvSpPr/>
          <p:nvPr/>
        </p:nvSpPr>
        <p:spPr>
          <a:xfrm>
            <a:off x="6942286" y="3534254"/>
            <a:ext cx="261048" cy="195262"/>
          </a:xfrm>
          <a:prstGeom prst="ellipse">
            <a:avLst/>
          </a:prstGeom>
          <a:solidFill>
            <a:srgbClr val="6600FF"/>
          </a:solidFill>
          <a:ln w="25400" cap="flat" cmpd="sng" algn="ctr">
            <a:solidFill>
              <a:srgbClr val="6600FF"/>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ヒラギノ角ゴ Pro W3" pitchFamily="2" charset="-128"/>
                <a:cs typeface="+mn-cs"/>
              </a:rPr>
              <a:t>R</a:t>
            </a:r>
          </a:p>
        </p:txBody>
      </p:sp>
      <p:sp>
        <p:nvSpPr>
          <p:cNvPr id="6" name="TextBox 5"/>
          <p:cNvSpPr txBox="1"/>
          <p:nvPr/>
        </p:nvSpPr>
        <p:spPr>
          <a:xfrm>
            <a:off x="302984" y="5785235"/>
            <a:ext cx="546168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*Currently, biomarkers are defined by NGS. Though approaches such as c-MET IHC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or Immunotherapy biomarkers may be used</a:t>
            </a:r>
          </a:p>
        </p:txBody>
      </p:sp>
      <p:sp>
        <p:nvSpPr>
          <p:cNvPr id="42" name="TextBox 41"/>
          <p:cNvSpPr txBox="1"/>
          <p:nvPr/>
        </p:nvSpPr>
        <p:spPr>
          <a:xfrm flipH="1">
            <a:off x="308208" y="500831"/>
            <a:ext cx="3703320" cy="707886"/>
          </a:xfrm>
          <a:prstGeom prst="rect">
            <a:avLst/>
          </a:prstGeom>
          <a:noFill/>
        </p:spPr>
        <p:txBody>
          <a:bodyPr wrap="square" rtlCol="0">
            <a:spAutoFit/>
          </a:bodyPr>
          <a:lstStyle/>
          <a:p>
            <a:r>
              <a:rPr lang="en-US" sz="4000" spc="-50" dirty="0">
                <a:solidFill>
                  <a:schemeClr val="tx1">
                    <a:lumMod val="75000"/>
                    <a:lumOff val="25000"/>
                  </a:schemeClr>
                </a:solidFill>
                <a:latin typeface="+mj-lt"/>
                <a:ea typeface="+mj-ea"/>
                <a:cs typeface="+mj-cs"/>
              </a:rPr>
              <a:t>Future Re-Design</a:t>
            </a:r>
          </a:p>
        </p:txBody>
      </p:sp>
      <p:sp>
        <p:nvSpPr>
          <p:cNvPr id="50" name="Slide Number Placeholder 3"/>
          <p:cNvSpPr>
            <a:spLocks noGrp="1"/>
          </p:cNvSpPr>
          <p:nvPr>
            <p:ph type="sldNum" sz="quarter" idx="12"/>
          </p:nvPr>
        </p:nvSpPr>
        <p:spPr>
          <a:xfrm>
            <a:off x="60959" y="6459785"/>
            <a:ext cx="945972" cy="365125"/>
          </a:xfrm>
        </p:spPr>
        <p:txBody>
          <a:bodyPr/>
          <a:lstStyle/>
          <a:p>
            <a:r>
              <a:rPr lang="en-US" dirty="0"/>
              <a:t>Slide: </a:t>
            </a:r>
            <a:fld id="{4FAB73BC-B049-4115-A692-8D63A059BFB8}" type="slidenum">
              <a:rPr lang="en-US" smtClean="0"/>
              <a:pPr/>
              <a:t>10</a:t>
            </a:fld>
            <a:endParaRPr lang="en-US" dirty="0"/>
          </a:p>
        </p:txBody>
      </p:sp>
    </p:spTree>
    <p:extLst>
      <p:ext uri="{BB962C8B-B14F-4D97-AF65-F5344CB8AC3E}">
        <p14:creationId xmlns:p14="http://schemas.microsoft.com/office/powerpoint/2010/main" val="185532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8375" y="2079118"/>
            <a:ext cx="2997615" cy="300082"/>
          </a:xfrm>
          <a:prstGeom prst="rect">
            <a:avLst/>
          </a:prstGeom>
          <a:noFill/>
          <a:ln>
            <a:solidFill>
              <a:schemeClr val="tx2"/>
            </a:solidFill>
          </a:ln>
        </p:spPr>
        <p:txBody>
          <a:bodyPr wrap="none" rtlCol="0">
            <a:spAutoFit/>
          </a:bodyPr>
          <a:lstStyle/>
          <a:p>
            <a:pPr defTabSz="685800"/>
            <a:r>
              <a:rPr lang="en-US" sz="1350" dirty="0">
                <a:solidFill>
                  <a:prstClr val="black"/>
                </a:solidFill>
              </a:rPr>
              <a:t>Plat-based Chemotherapy for Stage I-III</a:t>
            </a:r>
            <a:r>
              <a:rPr lang="en-US" sz="1350" baseline="30000" dirty="0">
                <a:solidFill>
                  <a:prstClr val="black"/>
                </a:solidFill>
              </a:rPr>
              <a:t>*</a:t>
            </a:r>
            <a:endParaRPr lang="en-US" sz="1350" dirty="0">
              <a:solidFill>
                <a:srgbClr val="44546A"/>
              </a:solidFill>
            </a:endParaRPr>
          </a:p>
        </p:txBody>
      </p:sp>
      <p:sp>
        <p:nvSpPr>
          <p:cNvPr id="15" name="TextBox 14"/>
          <p:cNvSpPr txBox="1"/>
          <p:nvPr/>
        </p:nvSpPr>
        <p:spPr>
          <a:xfrm>
            <a:off x="1501481" y="4679922"/>
            <a:ext cx="3044509" cy="507831"/>
          </a:xfrm>
          <a:prstGeom prst="rect">
            <a:avLst/>
          </a:prstGeom>
          <a:noFill/>
          <a:ln>
            <a:solidFill>
              <a:schemeClr val="tx2"/>
            </a:solidFill>
          </a:ln>
        </p:spPr>
        <p:txBody>
          <a:bodyPr wrap="square" rtlCol="0">
            <a:spAutoFit/>
          </a:bodyPr>
          <a:lstStyle/>
          <a:p>
            <a:pPr defTabSz="685800"/>
            <a:r>
              <a:rPr lang="en-US" sz="1350" dirty="0">
                <a:solidFill>
                  <a:prstClr val="black"/>
                </a:solidFill>
              </a:rPr>
              <a:t>IO and Plat-Based Chemotherapy</a:t>
            </a:r>
          </a:p>
          <a:p>
            <a:pPr defTabSz="685800"/>
            <a:r>
              <a:rPr lang="en-US" sz="1350" dirty="0">
                <a:solidFill>
                  <a:prstClr val="black"/>
                </a:solidFill>
              </a:rPr>
              <a:t> as 1</a:t>
            </a:r>
            <a:r>
              <a:rPr lang="en-US" sz="1350" baseline="30000" dirty="0">
                <a:solidFill>
                  <a:prstClr val="black"/>
                </a:solidFill>
              </a:rPr>
              <a:t>st</a:t>
            </a:r>
            <a:r>
              <a:rPr lang="en-US" sz="1350" dirty="0">
                <a:solidFill>
                  <a:prstClr val="black"/>
                </a:solidFill>
              </a:rPr>
              <a:t>-line therapy for Stage IV</a:t>
            </a:r>
          </a:p>
        </p:txBody>
      </p:sp>
      <p:sp>
        <p:nvSpPr>
          <p:cNvPr id="2" name="Slide Number Placeholder 1"/>
          <p:cNvSpPr>
            <a:spLocks noGrp="1"/>
          </p:cNvSpPr>
          <p:nvPr>
            <p:ph type="sldNum" sz="quarter" idx="12"/>
          </p:nvPr>
        </p:nvSpPr>
        <p:spPr/>
        <p:txBody>
          <a:bodyPr/>
          <a:lstStyle/>
          <a:p>
            <a:fld id="{FD2430C0-A492-4DC3-9BD8-F8C5D421D58B}" type="slidenum">
              <a:rPr lang="en-US" smtClean="0">
                <a:solidFill>
                  <a:prstClr val="black">
                    <a:tint val="75000"/>
                  </a:prstClr>
                </a:solidFill>
              </a:rPr>
              <a:pPr/>
              <a:t>11</a:t>
            </a:fld>
            <a:endParaRPr lang="en-US">
              <a:solidFill>
                <a:prstClr val="black">
                  <a:tint val="75000"/>
                </a:prstClr>
              </a:solidFill>
            </a:endParaRPr>
          </a:p>
        </p:txBody>
      </p:sp>
      <p:sp>
        <p:nvSpPr>
          <p:cNvPr id="6" name="Title 5"/>
          <p:cNvSpPr>
            <a:spLocks noGrp="1"/>
          </p:cNvSpPr>
          <p:nvPr>
            <p:ph type="title" idx="4294967295"/>
          </p:nvPr>
        </p:nvSpPr>
        <p:spPr>
          <a:xfrm>
            <a:off x="0" y="316521"/>
            <a:ext cx="12192000" cy="715962"/>
          </a:xfrm>
        </p:spPr>
        <p:txBody>
          <a:bodyPr>
            <a:normAutofit/>
          </a:bodyPr>
          <a:lstStyle/>
          <a:p>
            <a:pPr algn="ctr"/>
            <a:r>
              <a:rPr lang="en-US" sz="4000" b="1" dirty="0"/>
              <a:t>Prior Treatments Allowed for IO-combination Platform</a:t>
            </a:r>
          </a:p>
        </p:txBody>
      </p:sp>
      <p:sp>
        <p:nvSpPr>
          <p:cNvPr id="20" name="TextBox 19"/>
          <p:cNvSpPr txBox="1"/>
          <p:nvPr/>
        </p:nvSpPr>
        <p:spPr>
          <a:xfrm>
            <a:off x="1526640" y="3806015"/>
            <a:ext cx="3019350" cy="300082"/>
          </a:xfrm>
          <a:prstGeom prst="rect">
            <a:avLst/>
          </a:prstGeom>
          <a:noFill/>
          <a:ln>
            <a:solidFill>
              <a:schemeClr val="tx2"/>
            </a:solidFill>
          </a:ln>
        </p:spPr>
        <p:txBody>
          <a:bodyPr wrap="square" rtlCol="0">
            <a:spAutoFit/>
          </a:bodyPr>
          <a:lstStyle/>
          <a:p>
            <a:pPr defTabSz="685800"/>
            <a:r>
              <a:rPr lang="en-US" sz="1350" dirty="0">
                <a:solidFill>
                  <a:prstClr val="black"/>
                </a:solidFill>
              </a:rPr>
              <a:t>IO as 1</a:t>
            </a:r>
            <a:r>
              <a:rPr lang="en-US" sz="1350" baseline="30000" dirty="0">
                <a:solidFill>
                  <a:prstClr val="black"/>
                </a:solidFill>
              </a:rPr>
              <a:t>st</a:t>
            </a:r>
            <a:r>
              <a:rPr lang="en-US" sz="1350" dirty="0">
                <a:solidFill>
                  <a:prstClr val="black"/>
                </a:solidFill>
              </a:rPr>
              <a:t>-line therapy for Stage IV</a:t>
            </a:r>
          </a:p>
        </p:txBody>
      </p:sp>
      <p:sp>
        <p:nvSpPr>
          <p:cNvPr id="13" name="TextBox 12"/>
          <p:cNvSpPr txBox="1"/>
          <p:nvPr/>
        </p:nvSpPr>
        <p:spPr>
          <a:xfrm>
            <a:off x="1538364" y="1629617"/>
            <a:ext cx="972446" cy="338554"/>
          </a:xfrm>
          <a:prstGeom prst="rect">
            <a:avLst/>
          </a:prstGeom>
          <a:noFill/>
        </p:spPr>
        <p:txBody>
          <a:bodyPr wrap="none" rtlCol="0">
            <a:spAutoFit/>
          </a:bodyPr>
          <a:lstStyle/>
          <a:p>
            <a:pPr defTabSz="457200"/>
            <a:r>
              <a:rPr lang="en-US" sz="1600" b="1" dirty="0">
                <a:solidFill>
                  <a:srgbClr val="00B050"/>
                </a:solidFill>
              </a:rPr>
              <a:t>Group 1: </a:t>
            </a:r>
          </a:p>
        </p:txBody>
      </p:sp>
      <p:sp>
        <p:nvSpPr>
          <p:cNvPr id="21" name="TextBox 20"/>
          <p:cNvSpPr txBox="1"/>
          <p:nvPr/>
        </p:nvSpPr>
        <p:spPr>
          <a:xfrm>
            <a:off x="5179534" y="1961888"/>
            <a:ext cx="2580834" cy="507831"/>
          </a:xfrm>
          <a:prstGeom prst="rect">
            <a:avLst/>
          </a:prstGeom>
          <a:noFill/>
          <a:ln>
            <a:solidFill>
              <a:schemeClr val="tx2"/>
            </a:solidFill>
          </a:ln>
        </p:spPr>
        <p:txBody>
          <a:bodyPr wrap="square" rtlCol="0">
            <a:spAutoFit/>
          </a:bodyPr>
          <a:lstStyle/>
          <a:p>
            <a:pPr defTabSz="685800"/>
            <a:r>
              <a:rPr lang="en-US" sz="1350" dirty="0">
                <a:solidFill>
                  <a:prstClr val="black"/>
                </a:solidFill>
              </a:rPr>
              <a:t>IO as 1</a:t>
            </a:r>
            <a:r>
              <a:rPr lang="en-US" sz="1350" baseline="30000" dirty="0">
                <a:solidFill>
                  <a:prstClr val="black"/>
                </a:solidFill>
              </a:rPr>
              <a:t>st</a:t>
            </a:r>
            <a:r>
              <a:rPr lang="en-US" sz="1350" dirty="0">
                <a:solidFill>
                  <a:prstClr val="black"/>
                </a:solidFill>
              </a:rPr>
              <a:t>-line therapy for Recurrent disease (Stage IV)</a:t>
            </a:r>
          </a:p>
        </p:txBody>
      </p:sp>
      <p:cxnSp>
        <p:nvCxnSpPr>
          <p:cNvPr id="22" name="Straight Arrow Connector 21"/>
          <p:cNvCxnSpPr/>
          <p:nvPr/>
        </p:nvCxnSpPr>
        <p:spPr>
          <a:xfrm>
            <a:off x="4646366" y="2223093"/>
            <a:ext cx="3674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536653" y="2852837"/>
            <a:ext cx="3009337" cy="507831"/>
          </a:xfrm>
          <a:prstGeom prst="rect">
            <a:avLst/>
          </a:prstGeom>
          <a:noFill/>
          <a:ln>
            <a:solidFill>
              <a:schemeClr val="tx2"/>
            </a:solidFill>
          </a:ln>
        </p:spPr>
        <p:txBody>
          <a:bodyPr wrap="square" rtlCol="0">
            <a:spAutoFit/>
          </a:bodyPr>
          <a:lstStyle/>
          <a:p>
            <a:pPr defTabSz="685800"/>
            <a:r>
              <a:rPr lang="en-US" sz="1350" dirty="0">
                <a:solidFill>
                  <a:prstClr val="black"/>
                </a:solidFill>
              </a:rPr>
              <a:t>Plat-based Chemotherapy as 1</a:t>
            </a:r>
            <a:r>
              <a:rPr lang="en-US" sz="1350" baseline="30000" dirty="0">
                <a:solidFill>
                  <a:prstClr val="black"/>
                </a:solidFill>
              </a:rPr>
              <a:t>st</a:t>
            </a:r>
            <a:r>
              <a:rPr lang="en-US" sz="1350" dirty="0">
                <a:solidFill>
                  <a:prstClr val="black"/>
                </a:solidFill>
              </a:rPr>
              <a:t> –line therapy for Stage IV</a:t>
            </a:r>
            <a:endParaRPr lang="en-US" sz="1350" dirty="0">
              <a:solidFill>
                <a:srgbClr val="44546A"/>
              </a:solidFill>
            </a:endParaRPr>
          </a:p>
        </p:txBody>
      </p:sp>
      <p:sp>
        <p:nvSpPr>
          <p:cNvPr id="25" name="TextBox 24"/>
          <p:cNvSpPr txBox="1"/>
          <p:nvPr/>
        </p:nvSpPr>
        <p:spPr>
          <a:xfrm>
            <a:off x="5179533" y="2956711"/>
            <a:ext cx="2580835" cy="300082"/>
          </a:xfrm>
          <a:prstGeom prst="rect">
            <a:avLst/>
          </a:prstGeom>
          <a:noFill/>
          <a:ln>
            <a:solidFill>
              <a:schemeClr val="tx2"/>
            </a:solidFill>
          </a:ln>
        </p:spPr>
        <p:txBody>
          <a:bodyPr wrap="none" rtlCol="0">
            <a:spAutoFit/>
          </a:bodyPr>
          <a:lstStyle/>
          <a:p>
            <a:pPr defTabSz="685800"/>
            <a:r>
              <a:rPr lang="en-US" sz="1350" dirty="0">
                <a:solidFill>
                  <a:prstClr val="black"/>
                </a:solidFill>
              </a:rPr>
              <a:t>IO as 2</a:t>
            </a:r>
            <a:r>
              <a:rPr lang="en-US" sz="1350" baseline="30000" dirty="0">
                <a:solidFill>
                  <a:prstClr val="black"/>
                </a:solidFill>
              </a:rPr>
              <a:t>nd</a:t>
            </a:r>
            <a:r>
              <a:rPr lang="en-US" sz="1350" dirty="0">
                <a:solidFill>
                  <a:prstClr val="black"/>
                </a:solidFill>
              </a:rPr>
              <a:t>-line therapy for Stage IV</a:t>
            </a:r>
          </a:p>
        </p:txBody>
      </p:sp>
      <p:cxnSp>
        <p:nvCxnSpPr>
          <p:cNvPr id="26" name="Straight Arrow Connector 25"/>
          <p:cNvCxnSpPr/>
          <p:nvPr/>
        </p:nvCxnSpPr>
        <p:spPr>
          <a:xfrm>
            <a:off x="4646366" y="3106752"/>
            <a:ext cx="3674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501482" y="4304184"/>
            <a:ext cx="978858" cy="369332"/>
          </a:xfrm>
          <a:prstGeom prst="rect">
            <a:avLst/>
          </a:prstGeom>
          <a:noFill/>
        </p:spPr>
        <p:txBody>
          <a:bodyPr wrap="none" rtlCol="0">
            <a:spAutoFit/>
          </a:bodyPr>
          <a:lstStyle/>
          <a:p>
            <a:pPr defTabSz="457200"/>
            <a:r>
              <a:rPr lang="en-US" sz="1600" b="1" dirty="0">
                <a:solidFill>
                  <a:srgbClr val="00B050"/>
                </a:solidFill>
              </a:rPr>
              <a:t>Group 4:</a:t>
            </a:r>
            <a:r>
              <a:rPr lang="en-US" dirty="0">
                <a:solidFill>
                  <a:prstClr val="black"/>
                </a:solidFill>
              </a:rPr>
              <a:t> </a:t>
            </a:r>
          </a:p>
        </p:txBody>
      </p:sp>
      <p:sp>
        <p:nvSpPr>
          <p:cNvPr id="29" name="TextBox 28"/>
          <p:cNvSpPr txBox="1"/>
          <p:nvPr/>
        </p:nvSpPr>
        <p:spPr>
          <a:xfrm>
            <a:off x="1524929" y="3436683"/>
            <a:ext cx="978858" cy="369332"/>
          </a:xfrm>
          <a:prstGeom prst="rect">
            <a:avLst/>
          </a:prstGeom>
          <a:noFill/>
        </p:spPr>
        <p:txBody>
          <a:bodyPr wrap="none" rtlCol="0">
            <a:spAutoFit/>
          </a:bodyPr>
          <a:lstStyle/>
          <a:p>
            <a:pPr defTabSz="457200"/>
            <a:r>
              <a:rPr lang="en-US" sz="1600" b="1" dirty="0">
                <a:solidFill>
                  <a:srgbClr val="00B050"/>
                </a:solidFill>
              </a:rPr>
              <a:t>Group 3:</a:t>
            </a:r>
            <a:r>
              <a:rPr lang="en-US" dirty="0">
                <a:solidFill>
                  <a:prstClr val="black"/>
                </a:solidFill>
              </a:rPr>
              <a:t> </a:t>
            </a:r>
          </a:p>
        </p:txBody>
      </p:sp>
      <p:sp>
        <p:nvSpPr>
          <p:cNvPr id="30" name="TextBox 29"/>
          <p:cNvSpPr txBox="1"/>
          <p:nvPr/>
        </p:nvSpPr>
        <p:spPr>
          <a:xfrm>
            <a:off x="1513206" y="2498843"/>
            <a:ext cx="978858" cy="369332"/>
          </a:xfrm>
          <a:prstGeom prst="rect">
            <a:avLst/>
          </a:prstGeom>
          <a:noFill/>
        </p:spPr>
        <p:txBody>
          <a:bodyPr wrap="none" rtlCol="0">
            <a:spAutoFit/>
          </a:bodyPr>
          <a:lstStyle/>
          <a:p>
            <a:pPr defTabSz="457200"/>
            <a:r>
              <a:rPr lang="en-US" sz="1600" b="1" dirty="0">
                <a:solidFill>
                  <a:srgbClr val="00B050"/>
                </a:solidFill>
              </a:rPr>
              <a:t>Group 2:</a:t>
            </a:r>
            <a:r>
              <a:rPr lang="en-US" dirty="0">
                <a:solidFill>
                  <a:prstClr val="black"/>
                </a:solidFill>
              </a:rPr>
              <a:t> </a:t>
            </a:r>
          </a:p>
        </p:txBody>
      </p:sp>
      <p:sp>
        <p:nvSpPr>
          <p:cNvPr id="31" name="TextBox 30"/>
          <p:cNvSpPr txBox="1"/>
          <p:nvPr/>
        </p:nvSpPr>
        <p:spPr>
          <a:xfrm>
            <a:off x="5156089" y="3660092"/>
            <a:ext cx="2604280" cy="507831"/>
          </a:xfrm>
          <a:prstGeom prst="rect">
            <a:avLst/>
          </a:prstGeom>
          <a:noFill/>
          <a:ln>
            <a:solidFill>
              <a:schemeClr val="tx2"/>
            </a:solidFill>
          </a:ln>
        </p:spPr>
        <p:txBody>
          <a:bodyPr wrap="square" rtlCol="0">
            <a:spAutoFit/>
          </a:bodyPr>
          <a:lstStyle/>
          <a:p>
            <a:pPr defTabSz="685800"/>
            <a:r>
              <a:rPr lang="en-US" sz="1350" dirty="0">
                <a:solidFill>
                  <a:prstClr val="black"/>
                </a:solidFill>
              </a:rPr>
              <a:t>Plat-based chemo as 2</a:t>
            </a:r>
            <a:r>
              <a:rPr lang="en-US" sz="1350" baseline="30000" dirty="0">
                <a:solidFill>
                  <a:prstClr val="black"/>
                </a:solidFill>
              </a:rPr>
              <a:t>nd</a:t>
            </a:r>
            <a:r>
              <a:rPr lang="en-US" sz="1350" dirty="0">
                <a:solidFill>
                  <a:prstClr val="black"/>
                </a:solidFill>
              </a:rPr>
              <a:t>-line therapy for Stage IV</a:t>
            </a:r>
          </a:p>
        </p:txBody>
      </p:sp>
      <p:cxnSp>
        <p:nvCxnSpPr>
          <p:cNvPr id="32" name="Straight Arrow Connector 31"/>
          <p:cNvCxnSpPr/>
          <p:nvPr/>
        </p:nvCxnSpPr>
        <p:spPr>
          <a:xfrm>
            <a:off x="4651346" y="3927363"/>
            <a:ext cx="334025"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5815" y="5838091"/>
            <a:ext cx="10661893" cy="307777"/>
          </a:xfrm>
          <a:prstGeom prst="rect">
            <a:avLst/>
          </a:prstGeom>
          <a:noFill/>
        </p:spPr>
        <p:txBody>
          <a:bodyPr wrap="none" rtlCol="0">
            <a:spAutoFit/>
          </a:bodyPr>
          <a:lstStyle/>
          <a:p>
            <a:pPr defTabSz="457200"/>
            <a:r>
              <a:rPr lang="en-US" sz="1400" baseline="30000" dirty="0">
                <a:solidFill>
                  <a:prstClr val="black"/>
                </a:solidFill>
              </a:rPr>
              <a:t>*</a:t>
            </a:r>
            <a:r>
              <a:rPr lang="en-US" sz="1400" dirty="0">
                <a:solidFill>
                  <a:prstClr val="black"/>
                </a:solidFill>
              </a:rPr>
              <a:t>disease progression on platinum-based chemotherapy must have occurred within one year from the last date that patient received that therapy</a:t>
            </a:r>
          </a:p>
        </p:txBody>
      </p:sp>
      <p:sp>
        <p:nvSpPr>
          <p:cNvPr id="17" name="TextBox 16"/>
          <p:cNvSpPr txBox="1"/>
          <p:nvPr/>
        </p:nvSpPr>
        <p:spPr>
          <a:xfrm>
            <a:off x="8299938" y="2100387"/>
            <a:ext cx="3657600" cy="369332"/>
          </a:xfrm>
          <a:prstGeom prst="rect">
            <a:avLst/>
          </a:prstGeom>
          <a:noFill/>
        </p:spPr>
        <p:txBody>
          <a:bodyPr wrap="square" rtlCol="0">
            <a:spAutoFit/>
          </a:bodyPr>
          <a:lstStyle/>
          <a:p>
            <a:pPr defTabSz="457200"/>
            <a:r>
              <a:rPr lang="en-US" dirty="0">
                <a:solidFill>
                  <a:srgbClr val="FF0000"/>
                </a:solidFill>
              </a:rPr>
              <a:t>Note: Intervening therapy is allowed</a:t>
            </a:r>
          </a:p>
        </p:txBody>
      </p:sp>
    </p:spTree>
    <p:extLst>
      <p:ext uri="{BB962C8B-B14F-4D97-AF65-F5344CB8AC3E}">
        <p14:creationId xmlns:p14="http://schemas.microsoft.com/office/powerpoint/2010/main" val="150261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S1400I Patient Reported Outcomes</a:t>
            </a:r>
          </a:p>
        </p:txBody>
      </p:sp>
      <p:sp>
        <p:nvSpPr>
          <p:cNvPr id="3" name="Text Placeholder 2"/>
          <p:cNvSpPr>
            <a:spLocks noGrp="1"/>
          </p:cNvSpPr>
          <p:nvPr>
            <p:ph type="body" idx="1"/>
          </p:nvPr>
        </p:nvSpPr>
        <p:spPr/>
        <p:txBody>
          <a:bodyPr>
            <a:normAutofit/>
          </a:bodyPr>
          <a:lstStyle/>
          <a:p>
            <a:r>
              <a:rPr lang="en-US" dirty="0"/>
              <a:t>Mary Redman, PhD</a:t>
            </a:r>
          </a:p>
          <a:p>
            <a:r>
              <a:rPr lang="en-US" dirty="0"/>
              <a:t>Study Lead Biostatistician</a:t>
            </a:r>
          </a:p>
        </p:txBody>
      </p:sp>
      <p:sp>
        <p:nvSpPr>
          <p:cNvPr id="7" name="Slide Number Placeholder 6"/>
          <p:cNvSpPr>
            <a:spLocks noGrp="1"/>
          </p:cNvSpPr>
          <p:nvPr>
            <p:ph type="sldNum" sz="quarter" idx="12"/>
          </p:nvPr>
        </p:nvSpPr>
        <p:spPr/>
        <p:txBody>
          <a:bodyPr/>
          <a:lstStyle/>
          <a:p>
            <a:r>
              <a:rPr lang="en-US" dirty="0"/>
              <a:t>Slide: </a:t>
            </a:r>
            <a:fld id="{4FAB73BC-B049-4115-A692-8D63A059BFB8}" type="slidenum">
              <a:rPr lang="en-US" smtClean="0"/>
              <a:pPr/>
              <a:t>12</a:t>
            </a:fld>
            <a:endParaRPr lang="en-US" dirty="0"/>
          </a:p>
        </p:txBody>
      </p:sp>
    </p:spTree>
    <p:extLst>
      <p:ext uri="{BB962C8B-B14F-4D97-AF65-F5344CB8AC3E}">
        <p14:creationId xmlns:p14="http://schemas.microsoft.com/office/powerpoint/2010/main" val="3262343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S1400I PRO Overview</a:t>
            </a:r>
          </a:p>
        </p:txBody>
      </p:sp>
      <p:sp>
        <p:nvSpPr>
          <p:cNvPr id="3" name="Content Placeholder 2"/>
          <p:cNvSpPr>
            <a:spLocks noGrp="1"/>
          </p:cNvSpPr>
          <p:nvPr>
            <p:ph idx="1"/>
          </p:nvPr>
        </p:nvSpPr>
        <p:spPr/>
        <p:txBody>
          <a:bodyPr>
            <a:noAutofit/>
          </a:bodyPr>
          <a:lstStyle/>
          <a:p>
            <a:pPr>
              <a:lnSpc>
                <a:spcPct val="100000"/>
              </a:lnSpc>
            </a:pPr>
            <a:r>
              <a:rPr lang="en-US" sz="2400" b="1" dirty="0"/>
              <a:t>The Patient Reported Outcomes (PRO) Study will look at capturing the complex symptom profile experienced by patients, which may result from the disease, the therapy, or both. The study will consist of PRO and EQ-5D Questionnaires.</a:t>
            </a:r>
          </a:p>
          <a:p>
            <a:pPr>
              <a:lnSpc>
                <a:spcPct val="100000"/>
              </a:lnSpc>
            </a:pPr>
            <a:r>
              <a:rPr lang="en-US" sz="2400" b="1" dirty="0"/>
              <a:t>The </a:t>
            </a:r>
            <a:r>
              <a:rPr lang="en-US" sz="2400" b="1" u="sng" dirty="0"/>
              <a:t>S1400I</a:t>
            </a:r>
            <a:r>
              <a:rPr lang="en-US" sz="2400" b="1" dirty="0"/>
              <a:t> trial structure provides an ideal setting for evaluating the information provided by PRO measures and assessing how well PRO measures track with disease symptoms and other clinical outcomes. </a:t>
            </a:r>
          </a:p>
          <a:p>
            <a:pPr>
              <a:lnSpc>
                <a:spcPct val="100000"/>
              </a:lnSpc>
            </a:pPr>
            <a:r>
              <a:rPr lang="en-US" sz="2400" b="1" dirty="0"/>
              <a:t>The purpose of the EQ-5D is to obtain preliminary survivorship status for this group of patients at the three yearly follow-up assessments for clinical status.</a:t>
            </a:r>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13</a:t>
            </a:fld>
            <a:endParaRPr lang="en-US" dirty="0"/>
          </a:p>
        </p:txBody>
      </p:sp>
    </p:spTree>
    <p:extLst>
      <p:ext uri="{BB962C8B-B14F-4D97-AF65-F5344CB8AC3E}">
        <p14:creationId xmlns:p14="http://schemas.microsoft.com/office/powerpoint/2010/main" val="12938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53" y="490539"/>
            <a:ext cx="8229600" cy="990600"/>
          </a:xfrm>
        </p:spPr>
        <p:txBody>
          <a:bodyPr>
            <a:normAutofit/>
          </a:bodyPr>
          <a:lstStyle/>
          <a:p>
            <a:r>
              <a:rPr lang="en-US" dirty="0"/>
              <a:t>Assessment Schedule</a:t>
            </a:r>
          </a:p>
        </p:txBody>
      </p:sp>
      <p:sp>
        <p:nvSpPr>
          <p:cNvPr id="3" name="Content Placeholder 2"/>
          <p:cNvSpPr>
            <a:spLocks noGrp="1"/>
          </p:cNvSpPr>
          <p:nvPr>
            <p:ph idx="1"/>
          </p:nvPr>
        </p:nvSpPr>
        <p:spPr>
          <a:xfrm>
            <a:off x="510584" y="1672262"/>
            <a:ext cx="10602525" cy="633563"/>
          </a:xfrm>
        </p:spPr>
        <p:txBody>
          <a:bodyPr>
            <a:normAutofit/>
          </a:bodyPr>
          <a:lstStyle/>
          <a:p>
            <a:pPr marL="342900" lvl="1" indent="-342900">
              <a:buSzPct val="100000"/>
              <a:buFont typeface="Wingdings" panose="05000000000000000000" pitchFamily="2" charset="2"/>
              <a:buChar char="§"/>
            </a:pPr>
            <a:r>
              <a:rPr lang="en-US" sz="2600" b="1" dirty="0">
                <a:cs typeface="Arial" panose="020B0604020202020204" pitchFamily="34" charset="0"/>
              </a:rPr>
              <a:t>PRO assessment schedule built on existing clinical assessments: </a:t>
            </a:r>
            <a:endParaRPr lang="en-US" sz="2300" b="1" dirty="0">
              <a:latin typeface="Arial" panose="020B0604020202020204" pitchFamily="34" charset="0"/>
              <a:cs typeface="Arial" panose="020B0604020202020204" pitchFamily="34" charset="0"/>
            </a:endParaRPr>
          </a:p>
        </p:txBody>
      </p:sp>
      <p:cxnSp>
        <p:nvCxnSpPr>
          <p:cNvPr id="8" name="Straight Connector 7"/>
          <p:cNvCxnSpPr/>
          <p:nvPr/>
        </p:nvCxnSpPr>
        <p:spPr>
          <a:xfrm>
            <a:off x="1134487"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75414"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15" name="Straight Connector 14"/>
          <p:cNvCxnSpPr/>
          <p:nvPr/>
        </p:nvCxnSpPr>
        <p:spPr>
          <a:xfrm>
            <a:off x="3644665"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285592"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18" name="Straight Connector 17"/>
          <p:cNvCxnSpPr/>
          <p:nvPr/>
        </p:nvCxnSpPr>
        <p:spPr>
          <a:xfrm>
            <a:off x="466500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305930"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21" name="Straight Connector 20"/>
          <p:cNvCxnSpPr/>
          <p:nvPr/>
        </p:nvCxnSpPr>
        <p:spPr>
          <a:xfrm>
            <a:off x="5673120"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14049"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24" name="Straight Connector 23"/>
          <p:cNvCxnSpPr/>
          <p:nvPr/>
        </p:nvCxnSpPr>
        <p:spPr>
          <a:xfrm>
            <a:off x="8018119"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59048"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sp>
        <p:nvSpPr>
          <p:cNvPr id="6" name="Right Arrow 5"/>
          <p:cNvSpPr/>
          <p:nvPr/>
        </p:nvSpPr>
        <p:spPr>
          <a:xfrm>
            <a:off x="1106622" y="3257552"/>
            <a:ext cx="10543512" cy="137338"/>
          </a:xfrm>
          <a:prstGeom prst="rightArrow">
            <a:avLst/>
          </a:prstGeom>
          <a:solidFill>
            <a:srgbClr val="CC6600"/>
          </a:solid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112359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2557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3193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13830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151031"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5740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659383"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230285"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22710"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41513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00757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589239"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774097"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409558"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5068" y="3181351"/>
            <a:ext cx="678519" cy="307777"/>
          </a:xfrm>
          <a:prstGeom prst="rect">
            <a:avLst/>
          </a:prstGeom>
          <a:noFill/>
        </p:spPr>
        <p:txBody>
          <a:bodyPr wrap="none" rtlCol="0">
            <a:spAutoFit/>
          </a:bodyPr>
          <a:lstStyle/>
          <a:p>
            <a:r>
              <a:rPr lang="en-US" sz="1400" b="1" dirty="0"/>
              <a:t>Weeks</a:t>
            </a:r>
          </a:p>
        </p:txBody>
      </p:sp>
      <p:sp>
        <p:nvSpPr>
          <p:cNvPr id="7" name="TextBox 6"/>
          <p:cNvSpPr txBox="1"/>
          <p:nvPr/>
        </p:nvSpPr>
        <p:spPr>
          <a:xfrm>
            <a:off x="960294" y="4658734"/>
            <a:ext cx="3646896" cy="369332"/>
          </a:xfrm>
          <a:prstGeom prst="rect">
            <a:avLst/>
          </a:prstGeom>
          <a:noFill/>
        </p:spPr>
        <p:txBody>
          <a:bodyPr wrap="none" rtlCol="0">
            <a:spAutoFit/>
          </a:bodyPr>
          <a:lstStyle/>
          <a:p>
            <a:r>
              <a:rPr lang="en-US" b="1" u="sng" dirty="0">
                <a:solidFill>
                  <a:srgbClr val="CC6600"/>
                </a:solidFill>
              </a:rPr>
              <a:t>S1400I</a:t>
            </a:r>
            <a:r>
              <a:rPr lang="en-US" b="1" dirty="0">
                <a:solidFill>
                  <a:srgbClr val="CC6600"/>
                </a:solidFill>
              </a:rPr>
              <a:t> Clinical Assessment Schedule</a:t>
            </a:r>
          </a:p>
        </p:txBody>
      </p:sp>
      <p:sp>
        <p:nvSpPr>
          <p:cNvPr id="11" name="TextBox 10"/>
          <p:cNvSpPr txBox="1"/>
          <p:nvPr/>
        </p:nvSpPr>
        <p:spPr>
          <a:xfrm>
            <a:off x="1491178" y="2913876"/>
            <a:ext cx="284052" cy="307777"/>
          </a:xfrm>
          <a:prstGeom prst="rect">
            <a:avLst/>
          </a:prstGeom>
          <a:noFill/>
        </p:spPr>
        <p:txBody>
          <a:bodyPr wrap="none" rtlCol="0">
            <a:spAutoFit/>
          </a:bodyPr>
          <a:lstStyle/>
          <a:p>
            <a:pPr algn="ctr"/>
            <a:r>
              <a:rPr lang="en-US" sz="1400" b="1" dirty="0"/>
              <a:t>1</a:t>
            </a:r>
          </a:p>
        </p:txBody>
      </p:sp>
      <p:sp>
        <p:nvSpPr>
          <p:cNvPr id="43" name="TextBox 42"/>
          <p:cNvSpPr txBox="1"/>
          <p:nvPr/>
        </p:nvSpPr>
        <p:spPr>
          <a:xfrm>
            <a:off x="985319" y="2913876"/>
            <a:ext cx="285655" cy="307777"/>
          </a:xfrm>
          <a:prstGeom prst="rect">
            <a:avLst/>
          </a:prstGeom>
          <a:noFill/>
        </p:spPr>
        <p:txBody>
          <a:bodyPr wrap="none" rtlCol="0">
            <a:spAutoFit/>
          </a:bodyPr>
          <a:lstStyle/>
          <a:p>
            <a:pPr algn="ctr"/>
            <a:r>
              <a:rPr lang="en-US" sz="1400" b="1" dirty="0"/>
              <a:t>B</a:t>
            </a:r>
          </a:p>
        </p:txBody>
      </p:sp>
      <p:sp>
        <p:nvSpPr>
          <p:cNvPr id="44" name="TextBox 43"/>
          <p:cNvSpPr txBox="1"/>
          <p:nvPr/>
        </p:nvSpPr>
        <p:spPr>
          <a:xfrm>
            <a:off x="1995434" y="2913876"/>
            <a:ext cx="284052" cy="307777"/>
          </a:xfrm>
          <a:prstGeom prst="rect">
            <a:avLst/>
          </a:prstGeom>
          <a:noFill/>
        </p:spPr>
        <p:txBody>
          <a:bodyPr wrap="none" rtlCol="0">
            <a:spAutoFit/>
          </a:bodyPr>
          <a:lstStyle/>
          <a:p>
            <a:pPr algn="ctr"/>
            <a:r>
              <a:rPr lang="en-US" sz="1400" b="1" dirty="0"/>
              <a:t>2</a:t>
            </a:r>
          </a:p>
        </p:txBody>
      </p:sp>
      <p:sp>
        <p:nvSpPr>
          <p:cNvPr id="47" name="TextBox 46"/>
          <p:cNvSpPr txBox="1"/>
          <p:nvPr/>
        </p:nvSpPr>
        <p:spPr>
          <a:xfrm>
            <a:off x="3003946" y="2913876"/>
            <a:ext cx="284052" cy="307777"/>
          </a:xfrm>
          <a:prstGeom prst="rect">
            <a:avLst/>
          </a:prstGeom>
          <a:noFill/>
        </p:spPr>
        <p:txBody>
          <a:bodyPr wrap="none" rtlCol="0">
            <a:spAutoFit/>
          </a:bodyPr>
          <a:lstStyle/>
          <a:p>
            <a:pPr algn="ctr"/>
            <a:r>
              <a:rPr lang="en-US" sz="1400" b="1" dirty="0"/>
              <a:t>4</a:t>
            </a:r>
          </a:p>
        </p:txBody>
      </p:sp>
      <p:sp>
        <p:nvSpPr>
          <p:cNvPr id="48" name="TextBox 47"/>
          <p:cNvSpPr txBox="1"/>
          <p:nvPr/>
        </p:nvSpPr>
        <p:spPr>
          <a:xfrm>
            <a:off x="2499690" y="2913876"/>
            <a:ext cx="284052" cy="307777"/>
          </a:xfrm>
          <a:prstGeom prst="rect">
            <a:avLst/>
          </a:prstGeom>
          <a:noFill/>
        </p:spPr>
        <p:txBody>
          <a:bodyPr wrap="none" rtlCol="0">
            <a:spAutoFit/>
          </a:bodyPr>
          <a:lstStyle/>
          <a:p>
            <a:pPr algn="ctr"/>
            <a:r>
              <a:rPr lang="en-US" sz="1400" b="1" dirty="0"/>
              <a:t>3</a:t>
            </a:r>
          </a:p>
        </p:txBody>
      </p:sp>
      <p:sp>
        <p:nvSpPr>
          <p:cNvPr id="49" name="TextBox 48"/>
          <p:cNvSpPr txBox="1"/>
          <p:nvPr/>
        </p:nvSpPr>
        <p:spPr>
          <a:xfrm>
            <a:off x="3508202" y="2913876"/>
            <a:ext cx="284052" cy="307777"/>
          </a:xfrm>
          <a:prstGeom prst="rect">
            <a:avLst/>
          </a:prstGeom>
          <a:noFill/>
        </p:spPr>
        <p:txBody>
          <a:bodyPr wrap="none" rtlCol="0">
            <a:spAutoFit/>
          </a:bodyPr>
          <a:lstStyle/>
          <a:p>
            <a:pPr algn="ctr"/>
            <a:r>
              <a:rPr lang="en-US" sz="1400" b="1" dirty="0"/>
              <a:t>5</a:t>
            </a:r>
          </a:p>
        </p:txBody>
      </p:sp>
      <p:sp>
        <p:nvSpPr>
          <p:cNvPr id="50" name="TextBox 49"/>
          <p:cNvSpPr txBox="1"/>
          <p:nvPr/>
        </p:nvSpPr>
        <p:spPr>
          <a:xfrm>
            <a:off x="4516714" y="2913876"/>
            <a:ext cx="284052" cy="307777"/>
          </a:xfrm>
          <a:prstGeom prst="rect">
            <a:avLst/>
          </a:prstGeom>
          <a:noFill/>
        </p:spPr>
        <p:txBody>
          <a:bodyPr wrap="none" rtlCol="0">
            <a:spAutoFit/>
          </a:bodyPr>
          <a:lstStyle/>
          <a:p>
            <a:pPr algn="ctr"/>
            <a:r>
              <a:rPr lang="en-US" sz="1400" b="1" dirty="0"/>
              <a:t>7</a:t>
            </a:r>
          </a:p>
        </p:txBody>
      </p:sp>
      <p:sp>
        <p:nvSpPr>
          <p:cNvPr id="51" name="TextBox 50"/>
          <p:cNvSpPr txBox="1"/>
          <p:nvPr/>
        </p:nvSpPr>
        <p:spPr>
          <a:xfrm>
            <a:off x="4012458" y="2913876"/>
            <a:ext cx="284052" cy="307777"/>
          </a:xfrm>
          <a:prstGeom prst="rect">
            <a:avLst/>
          </a:prstGeom>
          <a:noFill/>
        </p:spPr>
        <p:txBody>
          <a:bodyPr wrap="none" rtlCol="0">
            <a:spAutoFit/>
          </a:bodyPr>
          <a:lstStyle/>
          <a:p>
            <a:pPr algn="ctr"/>
            <a:r>
              <a:rPr lang="en-US" sz="1400" b="1" dirty="0"/>
              <a:t>6</a:t>
            </a:r>
          </a:p>
        </p:txBody>
      </p:sp>
      <p:sp>
        <p:nvSpPr>
          <p:cNvPr id="52" name="TextBox 51"/>
          <p:cNvSpPr txBox="1"/>
          <p:nvPr/>
        </p:nvSpPr>
        <p:spPr>
          <a:xfrm>
            <a:off x="5020970" y="2913876"/>
            <a:ext cx="284052" cy="307777"/>
          </a:xfrm>
          <a:prstGeom prst="rect">
            <a:avLst/>
          </a:prstGeom>
          <a:noFill/>
        </p:spPr>
        <p:txBody>
          <a:bodyPr wrap="none" rtlCol="0">
            <a:spAutoFit/>
          </a:bodyPr>
          <a:lstStyle/>
          <a:p>
            <a:pPr algn="ctr"/>
            <a:r>
              <a:rPr lang="en-US" sz="1400" b="1" dirty="0"/>
              <a:t>8</a:t>
            </a:r>
          </a:p>
        </p:txBody>
      </p:sp>
      <p:sp>
        <p:nvSpPr>
          <p:cNvPr id="53" name="TextBox 52"/>
          <p:cNvSpPr txBox="1"/>
          <p:nvPr/>
        </p:nvSpPr>
        <p:spPr>
          <a:xfrm>
            <a:off x="6029482" y="2913876"/>
            <a:ext cx="367408" cy="307777"/>
          </a:xfrm>
          <a:prstGeom prst="rect">
            <a:avLst/>
          </a:prstGeom>
          <a:noFill/>
        </p:spPr>
        <p:txBody>
          <a:bodyPr wrap="none" rtlCol="0">
            <a:spAutoFit/>
          </a:bodyPr>
          <a:lstStyle/>
          <a:p>
            <a:pPr algn="ctr"/>
            <a:r>
              <a:rPr lang="en-US" sz="1400" b="1" dirty="0"/>
              <a:t>10</a:t>
            </a:r>
          </a:p>
        </p:txBody>
      </p:sp>
      <p:sp>
        <p:nvSpPr>
          <p:cNvPr id="54" name="TextBox 53"/>
          <p:cNvSpPr txBox="1"/>
          <p:nvPr/>
        </p:nvSpPr>
        <p:spPr>
          <a:xfrm>
            <a:off x="5525226" y="2913876"/>
            <a:ext cx="284052" cy="307777"/>
          </a:xfrm>
          <a:prstGeom prst="rect">
            <a:avLst/>
          </a:prstGeom>
          <a:noFill/>
        </p:spPr>
        <p:txBody>
          <a:bodyPr wrap="none" rtlCol="0">
            <a:spAutoFit/>
          </a:bodyPr>
          <a:lstStyle/>
          <a:p>
            <a:pPr algn="ctr"/>
            <a:r>
              <a:rPr lang="en-US" sz="1400" b="1" dirty="0"/>
              <a:t>9</a:t>
            </a:r>
          </a:p>
        </p:txBody>
      </p:sp>
      <p:sp>
        <p:nvSpPr>
          <p:cNvPr id="55" name="TextBox 54"/>
          <p:cNvSpPr txBox="1"/>
          <p:nvPr/>
        </p:nvSpPr>
        <p:spPr>
          <a:xfrm>
            <a:off x="6617094" y="2913876"/>
            <a:ext cx="373565" cy="307777"/>
          </a:xfrm>
          <a:prstGeom prst="rect">
            <a:avLst/>
          </a:prstGeom>
          <a:noFill/>
        </p:spPr>
        <p:txBody>
          <a:bodyPr wrap="none" rtlCol="0">
            <a:spAutoFit/>
          </a:bodyPr>
          <a:lstStyle/>
          <a:p>
            <a:pPr algn="ctr"/>
            <a:r>
              <a:rPr lang="en-US" sz="1400" b="1" dirty="0"/>
              <a:t>11</a:t>
            </a:r>
          </a:p>
        </p:txBody>
      </p:sp>
      <p:sp>
        <p:nvSpPr>
          <p:cNvPr id="56" name="TextBox 55"/>
          <p:cNvSpPr txBox="1"/>
          <p:nvPr/>
        </p:nvSpPr>
        <p:spPr>
          <a:xfrm>
            <a:off x="7798475" y="2913876"/>
            <a:ext cx="367408" cy="307777"/>
          </a:xfrm>
          <a:prstGeom prst="rect">
            <a:avLst/>
          </a:prstGeom>
          <a:noFill/>
        </p:spPr>
        <p:txBody>
          <a:bodyPr wrap="none" rtlCol="0">
            <a:spAutoFit/>
          </a:bodyPr>
          <a:lstStyle/>
          <a:p>
            <a:pPr algn="ctr"/>
            <a:r>
              <a:rPr lang="en-US" sz="1400" b="1" dirty="0"/>
              <a:t>13</a:t>
            </a:r>
          </a:p>
        </p:txBody>
      </p:sp>
      <p:sp>
        <p:nvSpPr>
          <p:cNvPr id="57" name="TextBox 56"/>
          <p:cNvSpPr txBox="1"/>
          <p:nvPr/>
        </p:nvSpPr>
        <p:spPr>
          <a:xfrm>
            <a:off x="7210863" y="2913876"/>
            <a:ext cx="367408" cy="307777"/>
          </a:xfrm>
          <a:prstGeom prst="rect">
            <a:avLst/>
          </a:prstGeom>
          <a:noFill/>
        </p:spPr>
        <p:txBody>
          <a:bodyPr wrap="none" rtlCol="0">
            <a:spAutoFit/>
          </a:bodyPr>
          <a:lstStyle/>
          <a:p>
            <a:pPr algn="ctr"/>
            <a:r>
              <a:rPr lang="en-US" sz="1400" b="1" dirty="0"/>
              <a:t>12</a:t>
            </a:r>
          </a:p>
        </p:txBody>
      </p:sp>
      <p:sp>
        <p:nvSpPr>
          <p:cNvPr id="27" name="Rounded Rectangle 26"/>
          <p:cNvSpPr/>
          <p:nvPr/>
        </p:nvSpPr>
        <p:spPr>
          <a:xfrm>
            <a:off x="966344" y="2894245"/>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ounded Rectangle 58"/>
          <p:cNvSpPr/>
          <p:nvPr/>
        </p:nvSpPr>
        <p:spPr>
          <a:xfrm>
            <a:off x="2469232"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3502232"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ounded Rectangle 60"/>
          <p:cNvSpPr/>
          <p:nvPr/>
        </p:nvSpPr>
        <p:spPr>
          <a:xfrm>
            <a:off x="4500147" y="2909426"/>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ounded Rectangle 61"/>
          <p:cNvSpPr/>
          <p:nvPr/>
        </p:nvSpPr>
        <p:spPr>
          <a:xfrm>
            <a:off x="5515660"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ounded Rectangle 62"/>
          <p:cNvSpPr/>
          <p:nvPr/>
        </p:nvSpPr>
        <p:spPr>
          <a:xfrm>
            <a:off x="6646488"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7833452" y="2902888"/>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p:cNvSpPr txBox="1"/>
          <p:nvPr/>
        </p:nvSpPr>
        <p:spPr>
          <a:xfrm>
            <a:off x="960294" y="5054469"/>
            <a:ext cx="4379212" cy="369332"/>
          </a:xfrm>
          <a:prstGeom prst="rect">
            <a:avLst/>
          </a:prstGeom>
          <a:noFill/>
        </p:spPr>
        <p:txBody>
          <a:bodyPr wrap="none" rtlCol="0">
            <a:spAutoFit/>
          </a:bodyPr>
          <a:lstStyle/>
          <a:p>
            <a:r>
              <a:rPr lang="en-US" b="1" u="sng" dirty="0">
                <a:solidFill>
                  <a:srgbClr val="008080"/>
                </a:solidFill>
              </a:rPr>
              <a:t>S1400I</a:t>
            </a:r>
            <a:r>
              <a:rPr lang="en-US" b="1" dirty="0">
                <a:solidFill>
                  <a:srgbClr val="008080"/>
                </a:solidFill>
              </a:rPr>
              <a:t> PRO Sub-study Assessment Schedule</a:t>
            </a:r>
          </a:p>
        </p:txBody>
      </p:sp>
      <p:sp>
        <p:nvSpPr>
          <p:cNvPr id="17" name="Slide Number Placeholder 16"/>
          <p:cNvSpPr>
            <a:spLocks noGrp="1"/>
          </p:cNvSpPr>
          <p:nvPr>
            <p:ph type="sldNum" sz="quarter" idx="12"/>
          </p:nvPr>
        </p:nvSpPr>
        <p:spPr/>
        <p:txBody>
          <a:bodyPr/>
          <a:lstStyle/>
          <a:p>
            <a:r>
              <a:rPr lang="en-US" dirty="0"/>
              <a:t>Slide: </a:t>
            </a:r>
            <a:fld id="{629637A9-119A-49DA-BD12-AAC58B377D80}" type="slidenum">
              <a:rPr lang="en-US" smtClean="0"/>
              <a:pPr/>
              <a:t>14</a:t>
            </a:fld>
            <a:endParaRPr lang="en-US" dirty="0"/>
          </a:p>
        </p:txBody>
      </p:sp>
      <p:sp>
        <p:nvSpPr>
          <p:cNvPr id="58" name="TextBox 57"/>
          <p:cNvSpPr txBox="1"/>
          <p:nvPr/>
        </p:nvSpPr>
        <p:spPr>
          <a:xfrm>
            <a:off x="8386087" y="2913876"/>
            <a:ext cx="367408" cy="307777"/>
          </a:xfrm>
          <a:prstGeom prst="rect">
            <a:avLst/>
          </a:prstGeom>
          <a:noFill/>
        </p:spPr>
        <p:txBody>
          <a:bodyPr wrap="none" rtlCol="0">
            <a:spAutoFit/>
          </a:bodyPr>
          <a:lstStyle/>
          <a:p>
            <a:pPr algn="ctr"/>
            <a:r>
              <a:rPr lang="en-US" sz="1400" b="1" dirty="0"/>
              <a:t>25</a:t>
            </a:r>
          </a:p>
        </p:txBody>
      </p:sp>
      <p:sp>
        <p:nvSpPr>
          <p:cNvPr id="66" name="TextBox 65"/>
          <p:cNvSpPr txBox="1"/>
          <p:nvPr/>
        </p:nvSpPr>
        <p:spPr>
          <a:xfrm>
            <a:off x="8973699" y="2913876"/>
            <a:ext cx="367408" cy="307777"/>
          </a:xfrm>
          <a:prstGeom prst="rect">
            <a:avLst/>
          </a:prstGeom>
          <a:noFill/>
        </p:spPr>
        <p:txBody>
          <a:bodyPr wrap="none" rtlCol="0">
            <a:spAutoFit/>
          </a:bodyPr>
          <a:lstStyle/>
          <a:p>
            <a:pPr algn="ctr"/>
            <a:r>
              <a:rPr lang="en-US" sz="1400" b="1" dirty="0"/>
              <a:t>37</a:t>
            </a:r>
          </a:p>
        </p:txBody>
      </p:sp>
      <p:sp>
        <p:nvSpPr>
          <p:cNvPr id="67" name="TextBox 66"/>
          <p:cNvSpPr txBox="1"/>
          <p:nvPr/>
        </p:nvSpPr>
        <p:spPr>
          <a:xfrm>
            <a:off x="9561311" y="2913876"/>
            <a:ext cx="409086" cy="307777"/>
          </a:xfrm>
          <a:prstGeom prst="rect">
            <a:avLst/>
          </a:prstGeom>
          <a:noFill/>
        </p:spPr>
        <p:txBody>
          <a:bodyPr wrap="none" rtlCol="0">
            <a:spAutoFit/>
          </a:bodyPr>
          <a:lstStyle/>
          <a:p>
            <a:pPr algn="ctr"/>
            <a:r>
              <a:rPr lang="en-US" sz="1400" b="1" dirty="0"/>
              <a:t>Y 1</a:t>
            </a:r>
          </a:p>
        </p:txBody>
      </p:sp>
      <p:sp>
        <p:nvSpPr>
          <p:cNvPr id="68" name="TextBox 67"/>
          <p:cNvSpPr txBox="1"/>
          <p:nvPr/>
        </p:nvSpPr>
        <p:spPr>
          <a:xfrm>
            <a:off x="10190601" y="2913876"/>
            <a:ext cx="409086" cy="307777"/>
          </a:xfrm>
          <a:prstGeom prst="rect">
            <a:avLst/>
          </a:prstGeom>
          <a:noFill/>
        </p:spPr>
        <p:txBody>
          <a:bodyPr wrap="none" rtlCol="0">
            <a:spAutoFit/>
          </a:bodyPr>
          <a:lstStyle/>
          <a:p>
            <a:pPr algn="ctr"/>
            <a:r>
              <a:rPr lang="en-US" sz="1400" b="1" dirty="0"/>
              <a:t>Y 2</a:t>
            </a:r>
          </a:p>
        </p:txBody>
      </p:sp>
      <p:sp>
        <p:nvSpPr>
          <p:cNvPr id="69" name="TextBox 68"/>
          <p:cNvSpPr txBox="1"/>
          <p:nvPr/>
        </p:nvSpPr>
        <p:spPr>
          <a:xfrm>
            <a:off x="10819889" y="2913876"/>
            <a:ext cx="409086" cy="307777"/>
          </a:xfrm>
          <a:prstGeom prst="rect">
            <a:avLst/>
          </a:prstGeom>
          <a:noFill/>
        </p:spPr>
        <p:txBody>
          <a:bodyPr wrap="none" rtlCol="0">
            <a:spAutoFit/>
          </a:bodyPr>
          <a:lstStyle/>
          <a:p>
            <a:pPr algn="ctr"/>
            <a:r>
              <a:rPr lang="en-US" sz="1400" b="1" dirty="0"/>
              <a:t>Y 3</a:t>
            </a:r>
          </a:p>
        </p:txBody>
      </p:sp>
      <p:cxnSp>
        <p:nvCxnSpPr>
          <p:cNvPr id="70" name="Straight Connector 69"/>
          <p:cNvCxnSpPr/>
          <p:nvPr/>
        </p:nvCxnSpPr>
        <p:spPr>
          <a:xfrm>
            <a:off x="161920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3644666"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74523"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160152"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034257" y="3268310"/>
            <a:ext cx="0" cy="10450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860661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8247540"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77" name="Straight Connector 76"/>
          <p:cNvCxnSpPr/>
          <p:nvPr/>
        </p:nvCxnSpPr>
        <p:spPr>
          <a:xfrm>
            <a:off x="9172708"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813637" y="3787560"/>
            <a:ext cx="718145" cy="584775"/>
          </a:xfrm>
          <a:prstGeom prst="rect">
            <a:avLst/>
          </a:prstGeom>
          <a:noFill/>
        </p:spPr>
        <p:txBody>
          <a:bodyPr wrap="none" rtlCol="0">
            <a:spAutoFit/>
          </a:bodyPr>
          <a:lstStyle/>
          <a:p>
            <a:pPr algn="ctr"/>
            <a:r>
              <a:rPr lang="en-US" sz="1600" b="1" dirty="0">
                <a:solidFill>
                  <a:srgbClr val="008080"/>
                </a:solidFill>
              </a:rPr>
              <a:t>PRO</a:t>
            </a:r>
          </a:p>
          <a:p>
            <a:pPr algn="ctr"/>
            <a:r>
              <a:rPr lang="en-US" sz="1600" b="1" dirty="0">
                <a:solidFill>
                  <a:schemeClr val="accent6">
                    <a:lumMod val="75000"/>
                  </a:schemeClr>
                </a:solidFill>
              </a:rPr>
              <a:t>EQ-5D</a:t>
            </a:r>
          </a:p>
        </p:txBody>
      </p:sp>
      <p:cxnSp>
        <p:nvCxnSpPr>
          <p:cNvPr id="79" name="Straight Connector 78"/>
          <p:cNvCxnSpPr/>
          <p:nvPr/>
        </p:nvCxnSpPr>
        <p:spPr>
          <a:xfrm>
            <a:off x="2631936"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358655" y="3787560"/>
            <a:ext cx="546560" cy="338554"/>
          </a:xfrm>
          <a:prstGeom prst="rect">
            <a:avLst/>
          </a:prstGeom>
          <a:noFill/>
        </p:spPr>
        <p:txBody>
          <a:bodyPr wrap="none" rtlCol="0">
            <a:spAutoFit/>
          </a:bodyPr>
          <a:lstStyle/>
          <a:p>
            <a:pPr algn="ctr"/>
            <a:r>
              <a:rPr lang="en-US" sz="1600" b="1" dirty="0">
                <a:solidFill>
                  <a:srgbClr val="008080"/>
                </a:solidFill>
              </a:rPr>
              <a:t>PRO</a:t>
            </a:r>
          </a:p>
        </p:txBody>
      </p:sp>
      <p:cxnSp>
        <p:nvCxnSpPr>
          <p:cNvPr id="81" name="Straight Connector 80"/>
          <p:cNvCxnSpPr/>
          <p:nvPr/>
        </p:nvCxnSpPr>
        <p:spPr>
          <a:xfrm>
            <a:off x="682271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549430" y="3787560"/>
            <a:ext cx="546560" cy="338554"/>
          </a:xfrm>
          <a:prstGeom prst="rect">
            <a:avLst/>
          </a:prstGeom>
          <a:noFill/>
        </p:spPr>
        <p:txBody>
          <a:bodyPr wrap="none" rtlCol="0">
            <a:spAutoFit/>
          </a:bodyPr>
          <a:lstStyle/>
          <a:p>
            <a:pPr algn="ctr"/>
            <a:r>
              <a:rPr lang="en-US" sz="1600" b="1" dirty="0">
                <a:solidFill>
                  <a:srgbClr val="008080"/>
                </a:solidFill>
              </a:rPr>
              <a:t>PRO</a:t>
            </a:r>
          </a:p>
        </p:txBody>
      </p:sp>
      <p:cxnSp>
        <p:nvCxnSpPr>
          <p:cNvPr id="83" name="Straight Connector 82"/>
          <p:cNvCxnSpPr/>
          <p:nvPr/>
        </p:nvCxnSpPr>
        <p:spPr>
          <a:xfrm>
            <a:off x="9791751"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432678" y="3787560"/>
            <a:ext cx="718145" cy="338554"/>
          </a:xfrm>
          <a:prstGeom prst="rect">
            <a:avLst/>
          </a:prstGeom>
          <a:noFill/>
        </p:spPr>
        <p:txBody>
          <a:bodyPr wrap="none" rtlCol="0">
            <a:spAutoFit/>
          </a:bodyPr>
          <a:lstStyle/>
          <a:p>
            <a:pPr algn="ctr"/>
            <a:r>
              <a:rPr lang="en-US" sz="1600" b="1" dirty="0">
                <a:solidFill>
                  <a:schemeClr val="accent6">
                    <a:lumMod val="75000"/>
                  </a:schemeClr>
                </a:solidFill>
              </a:rPr>
              <a:t>EQ-5D</a:t>
            </a:r>
          </a:p>
        </p:txBody>
      </p:sp>
      <p:cxnSp>
        <p:nvCxnSpPr>
          <p:cNvPr id="85" name="Straight Connector 84"/>
          <p:cNvCxnSpPr/>
          <p:nvPr/>
        </p:nvCxnSpPr>
        <p:spPr>
          <a:xfrm>
            <a:off x="10410793"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10051720" y="3787560"/>
            <a:ext cx="718145" cy="338554"/>
          </a:xfrm>
          <a:prstGeom prst="rect">
            <a:avLst/>
          </a:prstGeom>
          <a:noFill/>
        </p:spPr>
        <p:txBody>
          <a:bodyPr wrap="none" rtlCol="0">
            <a:spAutoFit/>
          </a:bodyPr>
          <a:lstStyle/>
          <a:p>
            <a:pPr algn="ctr"/>
            <a:r>
              <a:rPr lang="en-US" sz="1600" b="1" dirty="0">
                <a:solidFill>
                  <a:schemeClr val="accent6">
                    <a:lumMod val="75000"/>
                  </a:schemeClr>
                </a:solidFill>
              </a:rPr>
              <a:t>EQ-5D</a:t>
            </a:r>
          </a:p>
        </p:txBody>
      </p:sp>
      <p:cxnSp>
        <p:nvCxnSpPr>
          <p:cNvPr id="87" name="Straight Connector 86"/>
          <p:cNvCxnSpPr/>
          <p:nvPr/>
        </p:nvCxnSpPr>
        <p:spPr>
          <a:xfrm>
            <a:off x="11035752" y="3435135"/>
            <a:ext cx="0" cy="365760"/>
          </a:xfrm>
          <a:prstGeom prst="line">
            <a:avLst/>
          </a:prstGeom>
          <a:ln w="38100">
            <a:solidFill>
              <a:srgbClr val="00808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0676679" y="3787560"/>
            <a:ext cx="718145" cy="338554"/>
          </a:xfrm>
          <a:prstGeom prst="rect">
            <a:avLst/>
          </a:prstGeom>
          <a:noFill/>
        </p:spPr>
        <p:txBody>
          <a:bodyPr wrap="none" rtlCol="0">
            <a:spAutoFit/>
          </a:bodyPr>
          <a:lstStyle/>
          <a:p>
            <a:pPr algn="ctr"/>
            <a:r>
              <a:rPr lang="en-US" sz="1600" b="1" dirty="0">
                <a:solidFill>
                  <a:schemeClr val="accent6">
                    <a:lumMod val="75000"/>
                  </a:schemeClr>
                </a:solidFill>
              </a:rPr>
              <a:t>EQ-5D</a:t>
            </a:r>
          </a:p>
        </p:txBody>
      </p:sp>
      <p:sp>
        <p:nvSpPr>
          <p:cNvPr id="89" name="Rounded Rectangle 88"/>
          <p:cNvSpPr/>
          <p:nvPr/>
        </p:nvSpPr>
        <p:spPr>
          <a:xfrm>
            <a:off x="8400792" y="2902880"/>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ounded Rectangle 89"/>
          <p:cNvSpPr/>
          <p:nvPr/>
        </p:nvSpPr>
        <p:spPr>
          <a:xfrm>
            <a:off x="8985019" y="290078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ounded Rectangle 90"/>
          <p:cNvSpPr/>
          <p:nvPr/>
        </p:nvSpPr>
        <p:spPr>
          <a:xfrm>
            <a:off x="9587944" y="2902880"/>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ounded Rectangle 91"/>
          <p:cNvSpPr/>
          <p:nvPr/>
        </p:nvSpPr>
        <p:spPr>
          <a:xfrm>
            <a:off x="10216387" y="2904111"/>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ounded Rectangle 92"/>
          <p:cNvSpPr/>
          <p:nvPr/>
        </p:nvSpPr>
        <p:spPr>
          <a:xfrm>
            <a:off x="10854885" y="2894244"/>
            <a:ext cx="314510" cy="326053"/>
          </a:xfrm>
          <a:prstGeom prst="roundRect">
            <a:avLst/>
          </a:prstGeom>
          <a:noFill/>
          <a:ln>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960294" y="5466207"/>
            <a:ext cx="5032147" cy="369332"/>
          </a:xfrm>
          <a:prstGeom prst="rect">
            <a:avLst/>
          </a:prstGeom>
          <a:noFill/>
        </p:spPr>
        <p:txBody>
          <a:bodyPr wrap="none" rtlCol="0">
            <a:spAutoFit/>
          </a:bodyPr>
          <a:lstStyle/>
          <a:p>
            <a:r>
              <a:rPr lang="en-US" b="1" u="sng" dirty="0">
                <a:solidFill>
                  <a:schemeClr val="accent6">
                    <a:lumMod val="75000"/>
                  </a:schemeClr>
                </a:solidFill>
              </a:rPr>
              <a:t>S1400I</a:t>
            </a:r>
            <a:r>
              <a:rPr lang="en-US" b="1" dirty="0">
                <a:solidFill>
                  <a:schemeClr val="accent6">
                    <a:lumMod val="75000"/>
                  </a:schemeClr>
                </a:solidFill>
              </a:rPr>
              <a:t> EQ-5D Questionnaire Assessment Schedule</a:t>
            </a:r>
          </a:p>
        </p:txBody>
      </p:sp>
    </p:spTree>
    <p:extLst>
      <p:ext uri="{BB962C8B-B14F-4D97-AF65-F5344CB8AC3E}">
        <p14:creationId xmlns:p14="http://schemas.microsoft.com/office/powerpoint/2010/main" val="235771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Data Submission</a:t>
            </a:r>
          </a:p>
        </p:txBody>
      </p:sp>
      <p:sp>
        <p:nvSpPr>
          <p:cNvPr id="3" name="Content Placeholder 2"/>
          <p:cNvSpPr>
            <a:spLocks noGrp="1"/>
          </p:cNvSpPr>
          <p:nvPr>
            <p:ph idx="1"/>
          </p:nvPr>
        </p:nvSpPr>
        <p:spPr>
          <a:xfrm>
            <a:off x="609600" y="1492469"/>
            <a:ext cx="10908890" cy="4790344"/>
          </a:xfrm>
        </p:spPr>
        <p:txBody>
          <a:bodyPr>
            <a:noAutofit/>
          </a:bodyPr>
          <a:lstStyle/>
          <a:p>
            <a:pPr lvl="1">
              <a:lnSpc>
                <a:spcPct val="120000"/>
              </a:lnSpc>
              <a:spcBef>
                <a:spcPts val="0"/>
              </a:spcBef>
              <a:spcAft>
                <a:spcPts val="0"/>
              </a:spcAft>
              <a:buFont typeface="Arial" panose="020B0604020202020204" pitchFamily="34" charset="0"/>
              <a:buChar char="•"/>
            </a:pPr>
            <a:r>
              <a:rPr lang="en-US" sz="2400" b="1" dirty="0"/>
              <a:t>Data Submission Requirements</a:t>
            </a:r>
          </a:p>
          <a:p>
            <a:pPr lvl="2">
              <a:lnSpc>
                <a:spcPct val="120000"/>
              </a:lnSpc>
              <a:spcBef>
                <a:spcPts val="0"/>
              </a:spcBef>
              <a:spcAft>
                <a:spcPts val="0"/>
              </a:spcAft>
              <a:buFont typeface="Calibri" panose="020F0502020204030204" pitchFamily="34" charset="0"/>
              <a:buChar char="−"/>
            </a:pPr>
            <a:r>
              <a:rPr lang="en-US" sz="2000" dirty="0"/>
              <a:t>Data must be submitted according to the protocol requirements for patients registered to </a:t>
            </a:r>
            <a:r>
              <a:rPr lang="en-US" sz="2000" b="1" u="sng" dirty="0"/>
              <a:t>S1400I</a:t>
            </a:r>
            <a:r>
              <a:rPr lang="en-US" sz="2000" dirty="0"/>
              <a:t> after 9/1/2016 and participating in the </a:t>
            </a:r>
            <a:r>
              <a:rPr lang="en-US" sz="2000" b="1" u="sng" dirty="0"/>
              <a:t>S1400I</a:t>
            </a:r>
            <a:r>
              <a:rPr lang="en-US" sz="2000" dirty="0"/>
              <a:t> PRO study (refer to </a:t>
            </a:r>
            <a:r>
              <a:rPr lang="en-US" sz="2000" b="1" u="sng" dirty="0"/>
              <a:t>S1400I</a:t>
            </a:r>
            <a:r>
              <a:rPr lang="en-US" sz="2000" dirty="0"/>
              <a:t> Section 14.4)</a:t>
            </a:r>
          </a:p>
          <a:p>
            <a:pPr lvl="1">
              <a:lnSpc>
                <a:spcPct val="120000"/>
              </a:lnSpc>
              <a:spcBef>
                <a:spcPts val="0"/>
              </a:spcBef>
              <a:spcAft>
                <a:spcPts val="0"/>
              </a:spcAft>
              <a:buFont typeface="Arial" panose="020B0604020202020204" pitchFamily="34" charset="0"/>
              <a:buChar char="•"/>
            </a:pPr>
            <a:endParaRPr lang="en-US" sz="1100" b="1" dirty="0"/>
          </a:p>
          <a:p>
            <a:pPr lvl="1">
              <a:lnSpc>
                <a:spcPct val="120000"/>
              </a:lnSpc>
              <a:spcBef>
                <a:spcPts val="0"/>
              </a:spcBef>
              <a:spcAft>
                <a:spcPts val="0"/>
              </a:spcAft>
              <a:buFont typeface="Arial" panose="020B0604020202020204" pitchFamily="34" charset="0"/>
              <a:buChar char="•"/>
            </a:pPr>
            <a:r>
              <a:rPr lang="en-US" sz="2400" b="1" dirty="0"/>
              <a:t>Master Forms</a:t>
            </a:r>
          </a:p>
          <a:p>
            <a:pPr lvl="2">
              <a:lnSpc>
                <a:spcPct val="120000"/>
              </a:lnSpc>
              <a:spcBef>
                <a:spcPts val="0"/>
              </a:spcBef>
              <a:spcAft>
                <a:spcPts val="0"/>
              </a:spcAft>
              <a:buFont typeface="Calibri" pitchFamily="34" charset="0"/>
              <a:buChar char="−"/>
            </a:pPr>
            <a:r>
              <a:rPr lang="en-US" sz="2000" dirty="0"/>
              <a:t>Master forms can be found on the protocol abstract page on the SWOG website (</a:t>
            </a:r>
            <a:r>
              <a:rPr lang="en-US" sz="2000" dirty="0">
                <a:hlinkClick r:id="rId2"/>
              </a:rPr>
              <a:t>www.swog.org</a:t>
            </a:r>
            <a:r>
              <a:rPr lang="en-US" sz="2000" dirty="0"/>
              <a:t>) and CTSU website (</a:t>
            </a:r>
            <a:r>
              <a:rPr lang="en-US" sz="2000" dirty="0">
                <a:hlinkClick r:id="rId3"/>
              </a:rPr>
              <a:t>www.ctsu.org</a:t>
            </a:r>
            <a:r>
              <a:rPr lang="en-US" sz="2000" dirty="0"/>
              <a:t>) </a:t>
            </a:r>
          </a:p>
          <a:p>
            <a:pPr marL="384048" lvl="2" indent="0">
              <a:lnSpc>
                <a:spcPct val="120000"/>
              </a:lnSpc>
              <a:spcBef>
                <a:spcPts val="0"/>
              </a:spcBef>
              <a:spcAft>
                <a:spcPts val="0"/>
              </a:spcAft>
              <a:buNone/>
            </a:pPr>
            <a:endParaRPr lang="en-US" sz="1100" dirty="0"/>
          </a:p>
          <a:p>
            <a:pPr marL="401638" lvl="2" indent="-225425">
              <a:spcBef>
                <a:spcPts val="600"/>
              </a:spcBef>
              <a:buFont typeface="Arial" panose="020B0604020202020204" pitchFamily="34" charset="0"/>
              <a:buChar char="•"/>
            </a:pPr>
            <a:r>
              <a:rPr lang="en-US" sz="2400" b="1" dirty="0"/>
              <a:t>Data Submission Procedures</a:t>
            </a:r>
          </a:p>
          <a:p>
            <a:pPr lvl="2">
              <a:lnSpc>
                <a:spcPct val="150000"/>
              </a:lnSpc>
              <a:buFont typeface="Calibri" pitchFamily="34" charset="0"/>
              <a:buChar char="−"/>
            </a:pPr>
            <a:r>
              <a:rPr lang="en-US" sz="2000" dirty="0"/>
              <a:t>In addition to completing electronic forms, upload the patient-completed questionnaires via the Source Documentation: PRO form in Medidata Rave</a:t>
            </a:r>
            <a:r>
              <a:rPr lang="en-US" sz="2000" dirty="0">
                <a:sym typeface="Symbol" panose="05050102010706020507" pitchFamily="18" charset="2"/>
              </a:rPr>
              <a:t></a:t>
            </a:r>
            <a:r>
              <a:rPr lang="en-US" sz="2000" dirty="0"/>
              <a:t>. </a:t>
            </a:r>
            <a:r>
              <a:rPr lang="en-US" sz="2000" dirty="0">
                <a:hlinkClick r:id="rId4"/>
              </a:rPr>
              <a:t>https://login.imedidata.com/selectlogin</a:t>
            </a:r>
            <a:endParaRPr lang="en-US" sz="2000" dirty="0"/>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15</a:t>
            </a:fld>
            <a:endParaRPr lang="en-US" dirty="0"/>
          </a:p>
        </p:txBody>
      </p:sp>
    </p:spTree>
    <p:extLst>
      <p:ext uri="{BB962C8B-B14F-4D97-AF65-F5344CB8AC3E}">
        <p14:creationId xmlns:p14="http://schemas.microsoft.com/office/powerpoint/2010/main" val="1789406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Training and Contacts</a:t>
            </a:r>
          </a:p>
        </p:txBody>
      </p:sp>
      <p:sp>
        <p:nvSpPr>
          <p:cNvPr id="3" name="Content Placeholder 2"/>
          <p:cNvSpPr>
            <a:spLocks noGrp="1"/>
          </p:cNvSpPr>
          <p:nvPr>
            <p:ph idx="1"/>
          </p:nvPr>
        </p:nvSpPr>
        <p:spPr>
          <a:xfrm>
            <a:off x="609600" y="1845733"/>
            <a:ext cx="10546080" cy="4368799"/>
          </a:xfrm>
        </p:spPr>
        <p:txBody>
          <a:bodyPr>
            <a:normAutofit/>
          </a:bodyPr>
          <a:lstStyle/>
          <a:p>
            <a:pPr>
              <a:lnSpc>
                <a:spcPct val="120000"/>
              </a:lnSpc>
            </a:pPr>
            <a:r>
              <a:rPr lang="en-US" sz="2300" dirty="0"/>
              <a:t>Staff involved in the collection of quality of life/PRO data in SWOG trials should review the Patient Reported Outcome Training narrated slide program available on the SWOG website (</a:t>
            </a:r>
            <a:r>
              <a:rPr lang="en-US" sz="2300" dirty="0">
                <a:hlinkClick r:id="rId2"/>
              </a:rPr>
              <a:t>www.swog.org</a:t>
            </a:r>
            <a:r>
              <a:rPr lang="en-US" sz="2300" dirty="0"/>
              <a:t>, CRA Training, Tools of the Trade). </a:t>
            </a:r>
          </a:p>
          <a:p>
            <a:r>
              <a:rPr lang="en-US" sz="2600" b="1" dirty="0"/>
              <a:t>Nurse PRO/QOL Study Coordinator</a:t>
            </a:r>
          </a:p>
          <a:p>
            <a:pPr marL="234950" indent="0">
              <a:lnSpc>
                <a:spcPct val="110000"/>
              </a:lnSpc>
              <a:spcBef>
                <a:spcPts val="200"/>
              </a:spcBef>
              <a:buNone/>
            </a:pPr>
            <a:r>
              <a:rPr lang="en-US" sz="2300" dirty="0"/>
              <a:t>Susan S. Tavernier, PhD, APRN-CNS, AOCN</a:t>
            </a:r>
          </a:p>
          <a:p>
            <a:pPr marL="234950" indent="0">
              <a:lnSpc>
                <a:spcPct val="110000"/>
              </a:lnSpc>
              <a:spcBef>
                <a:spcPts val="200"/>
              </a:spcBef>
              <a:buNone/>
            </a:pPr>
            <a:r>
              <a:rPr lang="en-US" sz="1900" dirty="0"/>
              <a:t>Assistant Professor</a:t>
            </a:r>
          </a:p>
          <a:p>
            <a:pPr marL="234950" indent="0">
              <a:lnSpc>
                <a:spcPct val="110000"/>
              </a:lnSpc>
              <a:spcBef>
                <a:spcPts val="200"/>
              </a:spcBef>
              <a:buNone/>
            </a:pPr>
            <a:r>
              <a:rPr lang="en-US" sz="1900" dirty="0"/>
              <a:t>Accelerated Nursing Program Coordinator</a:t>
            </a:r>
          </a:p>
          <a:p>
            <a:pPr marL="234950" indent="0">
              <a:lnSpc>
                <a:spcPct val="110000"/>
              </a:lnSpc>
              <a:spcBef>
                <a:spcPts val="200"/>
              </a:spcBef>
              <a:buNone/>
            </a:pPr>
            <a:r>
              <a:rPr lang="en-US" sz="1900" dirty="0"/>
              <a:t>Idaho State University School of Nursing</a:t>
            </a:r>
          </a:p>
          <a:p>
            <a:pPr marL="234950" indent="0">
              <a:lnSpc>
                <a:spcPct val="110000"/>
              </a:lnSpc>
              <a:spcBef>
                <a:spcPts val="200"/>
              </a:spcBef>
              <a:buNone/>
            </a:pPr>
            <a:r>
              <a:rPr lang="en-US" sz="1900" dirty="0"/>
              <a:t>Phone: 208/373-1783</a:t>
            </a:r>
          </a:p>
          <a:p>
            <a:pPr marL="234950" indent="0">
              <a:lnSpc>
                <a:spcPct val="110000"/>
              </a:lnSpc>
              <a:spcBef>
                <a:spcPts val="200"/>
              </a:spcBef>
              <a:buNone/>
            </a:pPr>
            <a:r>
              <a:rPr lang="en-US" sz="1900" dirty="0">
                <a:hlinkClick r:id="rId3"/>
              </a:rPr>
              <a:t>tavesusa@isu.edu</a:t>
            </a:r>
            <a:r>
              <a:rPr lang="en-US" sz="1900" dirty="0"/>
              <a:t> </a:t>
            </a:r>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16</a:t>
            </a:fld>
            <a:endParaRPr lang="en-US" dirty="0"/>
          </a:p>
        </p:txBody>
      </p:sp>
    </p:spTree>
    <p:extLst>
      <p:ext uri="{BB962C8B-B14F-4D97-AF65-F5344CB8AC3E}">
        <p14:creationId xmlns:p14="http://schemas.microsoft.com/office/powerpoint/2010/main" val="88066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Tissue Submissions</a:t>
            </a:r>
            <a:br>
              <a:rPr lang="en-US" dirty="0"/>
            </a:br>
            <a:endParaRPr lang="en-US" sz="1200" dirty="0"/>
          </a:p>
        </p:txBody>
      </p:sp>
      <p:sp>
        <p:nvSpPr>
          <p:cNvPr id="3" name="Text Placeholder 2"/>
          <p:cNvSpPr>
            <a:spLocks noGrp="1"/>
          </p:cNvSpPr>
          <p:nvPr>
            <p:ph type="body" idx="1"/>
          </p:nvPr>
        </p:nvSpPr>
        <p:spPr/>
        <p:txBody>
          <a:bodyPr>
            <a:normAutofit/>
          </a:bodyPr>
          <a:lstStyle/>
          <a:p>
            <a:r>
              <a:rPr lang="en-US" dirty="0"/>
              <a:t>Fred Hirsch, MD, PhD</a:t>
            </a:r>
          </a:p>
          <a:p>
            <a:r>
              <a:rPr lang="en-US" dirty="0"/>
              <a:t>Study co-Chair, Translational Medicine</a:t>
            </a:r>
          </a:p>
        </p:txBody>
      </p:sp>
      <p:sp>
        <p:nvSpPr>
          <p:cNvPr id="7" name="Slide Number Placeholder 6"/>
          <p:cNvSpPr>
            <a:spLocks noGrp="1"/>
          </p:cNvSpPr>
          <p:nvPr>
            <p:ph type="sldNum" sz="quarter" idx="12"/>
          </p:nvPr>
        </p:nvSpPr>
        <p:spPr/>
        <p:txBody>
          <a:bodyPr/>
          <a:lstStyle/>
          <a:p>
            <a:r>
              <a:rPr lang="en-US" dirty="0"/>
              <a:t>Slide: </a:t>
            </a:r>
            <a:fld id="{4FAB73BC-B049-4115-A692-8D63A059BFB8}" type="slidenum">
              <a:rPr lang="en-US" smtClean="0"/>
              <a:pPr/>
              <a:t>17</a:t>
            </a:fld>
            <a:endParaRPr lang="en-US" dirty="0"/>
          </a:p>
        </p:txBody>
      </p:sp>
    </p:spTree>
    <p:extLst>
      <p:ext uri="{BB962C8B-B14F-4D97-AF65-F5344CB8AC3E}">
        <p14:creationId xmlns:p14="http://schemas.microsoft.com/office/powerpoint/2010/main" val="965799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dirty="0"/>
              <a:t>Slide: </a:t>
            </a:r>
            <a:fld id="{69027BA8-B383-404D-AF77-74436EDC39F8}" type="slidenum">
              <a:rPr lang="en-US" smtClean="0"/>
              <a:t>18</a:t>
            </a:fld>
            <a:endParaRPr lang="en-US" dirty="0"/>
          </a:p>
        </p:txBody>
      </p:sp>
      <p:sp>
        <p:nvSpPr>
          <p:cNvPr id="9" name="TextBox 8"/>
          <p:cNvSpPr txBox="1"/>
          <p:nvPr/>
        </p:nvSpPr>
        <p:spPr>
          <a:xfrm>
            <a:off x="9408694" y="5640169"/>
            <a:ext cx="2895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of Mar 15, 2017</a:t>
            </a:r>
          </a:p>
        </p:txBody>
      </p:sp>
      <p:sp>
        <p:nvSpPr>
          <p:cNvPr id="3" name="Rounded Rectangle 2"/>
          <p:cNvSpPr/>
          <p:nvPr/>
        </p:nvSpPr>
        <p:spPr>
          <a:xfrm>
            <a:off x="438150" y="2057400"/>
            <a:ext cx="2095500" cy="12573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Lung-MAP Screening Registrations:</a:t>
            </a:r>
          </a:p>
          <a:p>
            <a:pPr algn="ctr"/>
            <a:r>
              <a:rPr lang="en-US" sz="2000" b="1" dirty="0">
                <a:solidFill>
                  <a:schemeClr val="tx1"/>
                </a:solidFill>
              </a:rPr>
              <a:t>N = 1191</a:t>
            </a:r>
          </a:p>
        </p:txBody>
      </p:sp>
      <p:sp>
        <p:nvSpPr>
          <p:cNvPr id="10" name="Rounded Rectangle 9"/>
          <p:cNvSpPr/>
          <p:nvPr/>
        </p:nvSpPr>
        <p:spPr>
          <a:xfrm>
            <a:off x="4629149" y="2057400"/>
            <a:ext cx="2095500" cy="12573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Tissue Received at FMI:</a:t>
            </a:r>
          </a:p>
          <a:p>
            <a:pPr algn="ctr"/>
            <a:r>
              <a:rPr lang="en-US" sz="2000" b="1" dirty="0">
                <a:solidFill>
                  <a:schemeClr val="tx1"/>
                </a:solidFill>
              </a:rPr>
              <a:t>N = 1168</a:t>
            </a:r>
          </a:p>
        </p:txBody>
      </p:sp>
      <p:cxnSp>
        <p:nvCxnSpPr>
          <p:cNvPr id="8" name="Straight Arrow Connector 7"/>
          <p:cNvCxnSpPr/>
          <p:nvPr/>
        </p:nvCxnSpPr>
        <p:spPr>
          <a:xfrm>
            <a:off x="2727338" y="2724150"/>
            <a:ext cx="1768462"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8515350" y="2057400"/>
            <a:ext cx="2095500" cy="12573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Results Reported to SWOG</a:t>
            </a:r>
          </a:p>
          <a:p>
            <a:pPr algn="ctr"/>
            <a:r>
              <a:rPr lang="en-US" sz="2000" b="1" dirty="0">
                <a:solidFill>
                  <a:schemeClr val="tx1"/>
                </a:solidFill>
              </a:rPr>
              <a:t>N = 1157</a:t>
            </a:r>
          </a:p>
        </p:txBody>
      </p:sp>
      <p:cxnSp>
        <p:nvCxnSpPr>
          <p:cNvPr id="15" name="Straight Arrow Connector 14"/>
          <p:cNvCxnSpPr/>
          <p:nvPr/>
        </p:nvCxnSpPr>
        <p:spPr>
          <a:xfrm>
            <a:off x="6920462" y="2724150"/>
            <a:ext cx="1461539"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56107" y="2876550"/>
            <a:ext cx="1624163" cy="707886"/>
          </a:xfrm>
          <a:prstGeom prst="rect">
            <a:avLst/>
          </a:prstGeom>
          <a:noFill/>
        </p:spPr>
        <p:txBody>
          <a:bodyPr wrap="none" rtlCol="0">
            <a:spAutoFit/>
          </a:bodyPr>
          <a:lstStyle/>
          <a:p>
            <a:r>
              <a:rPr lang="en-US" sz="2000" b="1" dirty="0">
                <a:solidFill>
                  <a:schemeClr val="tx2"/>
                </a:solidFill>
              </a:rPr>
              <a:t>Median(IQR):</a:t>
            </a:r>
          </a:p>
          <a:p>
            <a:r>
              <a:rPr lang="en-US" sz="2000" b="1" dirty="0">
                <a:solidFill>
                  <a:schemeClr val="tx2"/>
                </a:solidFill>
              </a:rPr>
              <a:t>1 (1-2) day(s)</a:t>
            </a:r>
          </a:p>
        </p:txBody>
      </p:sp>
      <p:sp>
        <p:nvSpPr>
          <p:cNvPr id="17" name="TextBox 16"/>
          <p:cNvSpPr txBox="1"/>
          <p:nvPr/>
        </p:nvSpPr>
        <p:spPr>
          <a:xfrm>
            <a:off x="6858001" y="2876550"/>
            <a:ext cx="1624163" cy="707886"/>
          </a:xfrm>
          <a:prstGeom prst="rect">
            <a:avLst/>
          </a:prstGeom>
          <a:noFill/>
        </p:spPr>
        <p:txBody>
          <a:bodyPr wrap="none" rtlCol="0">
            <a:spAutoFit/>
          </a:bodyPr>
          <a:lstStyle/>
          <a:p>
            <a:r>
              <a:rPr lang="en-US" sz="2000" b="1" dirty="0">
                <a:solidFill>
                  <a:schemeClr val="tx2"/>
                </a:solidFill>
              </a:rPr>
              <a:t>Median(IQR):</a:t>
            </a:r>
          </a:p>
          <a:p>
            <a:r>
              <a:rPr lang="en-US" sz="2000" b="1" dirty="0">
                <a:solidFill>
                  <a:schemeClr val="tx2"/>
                </a:solidFill>
              </a:rPr>
              <a:t> 9 (8-12) days</a:t>
            </a:r>
          </a:p>
        </p:txBody>
      </p:sp>
      <p:cxnSp>
        <p:nvCxnSpPr>
          <p:cNvPr id="19" name="Straight Arrow Connector 18"/>
          <p:cNvCxnSpPr/>
          <p:nvPr/>
        </p:nvCxnSpPr>
        <p:spPr>
          <a:xfrm>
            <a:off x="1905000" y="3638550"/>
            <a:ext cx="914400" cy="91440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66801" y="4629150"/>
            <a:ext cx="3447867" cy="707886"/>
          </a:xfrm>
          <a:prstGeom prst="rect">
            <a:avLst/>
          </a:prstGeom>
          <a:noFill/>
        </p:spPr>
        <p:txBody>
          <a:bodyPr wrap="none" rtlCol="0">
            <a:spAutoFit/>
          </a:bodyPr>
          <a:lstStyle/>
          <a:p>
            <a:r>
              <a:rPr lang="en-US" sz="2000" dirty="0"/>
              <a:t>Some never had tissue</a:t>
            </a:r>
          </a:p>
          <a:p>
            <a:r>
              <a:rPr lang="en-US" sz="2000" dirty="0"/>
              <a:t>Submitted or logged as shipped</a:t>
            </a:r>
          </a:p>
        </p:txBody>
      </p:sp>
      <p:sp>
        <p:nvSpPr>
          <p:cNvPr id="21" name="TextBox 20"/>
          <p:cNvSpPr txBox="1"/>
          <p:nvPr/>
        </p:nvSpPr>
        <p:spPr>
          <a:xfrm>
            <a:off x="438150" y="5638800"/>
            <a:ext cx="6909392" cy="369332"/>
          </a:xfrm>
          <a:prstGeom prst="rect">
            <a:avLst/>
          </a:prstGeom>
          <a:noFill/>
        </p:spPr>
        <p:txBody>
          <a:bodyPr wrap="none" rtlCol="0">
            <a:spAutoFit/>
          </a:bodyPr>
          <a:lstStyle/>
          <a:p>
            <a:r>
              <a:rPr lang="en-US" dirty="0"/>
              <a:t>Go to: </a:t>
            </a:r>
            <a:r>
              <a:rPr lang="en-US" dirty="0">
                <a:hlinkClick r:id="rId3"/>
              </a:rPr>
              <a:t>http://www.swogstat.org/accrual/lungmap.pdf</a:t>
            </a:r>
            <a:r>
              <a:rPr lang="en-US" dirty="0"/>
              <a:t> for current status</a:t>
            </a:r>
          </a:p>
        </p:txBody>
      </p:sp>
      <p:sp>
        <p:nvSpPr>
          <p:cNvPr id="24" name="TextBox 23"/>
          <p:cNvSpPr txBox="1"/>
          <p:nvPr/>
        </p:nvSpPr>
        <p:spPr>
          <a:xfrm>
            <a:off x="8211717" y="4229784"/>
            <a:ext cx="2778966" cy="646331"/>
          </a:xfrm>
          <a:prstGeom prst="rect">
            <a:avLst/>
          </a:prstGeom>
          <a:noFill/>
          <a:ln>
            <a:solidFill>
              <a:schemeClr val="accent6">
                <a:lumMod val="75000"/>
              </a:schemeClr>
            </a:solidFill>
          </a:ln>
        </p:spPr>
        <p:txBody>
          <a:bodyPr wrap="none" rtlCol="0">
            <a:spAutoFit/>
          </a:bodyPr>
          <a:lstStyle/>
          <a:p>
            <a:r>
              <a:rPr lang="en-US" dirty="0"/>
              <a:t>Analyzable:        1053 (91%)</a:t>
            </a:r>
          </a:p>
          <a:p>
            <a:r>
              <a:rPr lang="en-US" dirty="0"/>
              <a:t>Not analyzable:   104   (9%) </a:t>
            </a:r>
          </a:p>
        </p:txBody>
      </p:sp>
      <p:cxnSp>
        <p:nvCxnSpPr>
          <p:cNvPr id="26" name="Straight Arrow Connector 25"/>
          <p:cNvCxnSpPr>
            <a:endCxn id="24" idx="0"/>
          </p:cNvCxnSpPr>
          <p:nvPr/>
        </p:nvCxnSpPr>
        <p:spPr>
          <a:xfrm>
            <a:off x="9601200" y="3314700"/>
            <a:ext cx="0" cy="915084"/>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68972" y="647945"/>
            <a:ext cx="4551246" cy="830997"/>
          </a:xfrm>
          <a:prstGeom prst="rect">
            <a:avLst/>
          </a:prstGeom>
        </p:spPr>
        <p:txBody>
          <a:bodyPr wrap="none">
            <a:spAutoFit/>
          </a:bodyPr>
          <a:lstStyle/>
          <a:p>
            <a:pPr algn="ctr">
              <a:spcBef>
                <a:spcPts val="365"/>
              </a:spcBef>
              <a:spcAft>
                <a:spcPts val="365"/>
              </a:spcAft>
            </a:pPr>
            <a:r>
              <a:rPr lang="en-US" sz="4800" spc="-50" dirty="0">
                <a:solidFill>
                  <a:schemeClr val="tx1">
                    <a:lumMod val="75000"/>
                    <a:lumOff val="25000"/>
                  </a:schemeClr>
                </a:solidFill>
                <a:latin typeface="+mj-lt"/>
                <a:ea typeface="+mj-ea"/>
                <a:cs typeface="+mj-cs"/>
              </a:rPr>
              <a:t>Tissue Submission</a:t>
            </a:r>
          </a:p>
        </p:txBody>
      </p:sp>
    </p:spTree>
    <p:extLst>
      <p:ext uri="{BB962C8B-B14F-4D97-AF65-F5344CB8AC3E}">
        <p14:creationId xmlns:p14="http://schemas.microsoft.com/office/powerpoint/2010/main" val="128322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Lung-MAP Biomarker Results</a:t>
            </a:r>
          </a:p>
        </p:txBody>
      </p:sp>
      <p:sp>
        <p:nvSpPr>
          <p:cNvPr id="3" name="Slide Number Placeholder 2"/>
          <p:cNvSpPr>
            <a:spLocks noGrp="1"/>
          </p:cNvSpPr>
          <p:nvPr>
            <p:ph type="sldNum" sz="quarter" idx="12"/>
          </p:nvPr>
        </p:nvSpPr>
        <p:spPr/>
        <p:txBody>
          <a:bodyPr/>
          <a:lstStyle/>
          <a:p>
            <a:r>
              <a:rPr lang="en-US" dirty="0"/>
              <a:t>Slide: </a:t>
            </a:r>
            <a:fld id="{69027BA8-B383-404D-AF77-74436EDC39F8}" type="slidenum">
              <a:rPr lang="en-US" smtClean="0"/>
              <a:t>19</a:t>
            </a:fld>
            <a:endParaRPr lang="en-US" dirty="0"/>
          </a:p>
        </p:txBody>
      </p:sp>
      <p:sp>
        <p:nvSpPr>
          <p:cNvPr id="8" name="TextBox 7"/>
          <p:cNvSpPr txBox="1"/>
          <p:nvPr/>
        </p:nvSpPr>
        <p:spPr>
          <a:xfrm>
            <a:off x="10058401" y="6050280"/>
            <a:ext cx="213360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of Mar 15, 2017</a:t>
            </a:r>
          </a:p>
        </p:txBody>
      </p:sp>
      <p:graphicFrame>
        <p:nvGraphicFramePr>
          <p:cNvPr id="6" name="Table 5"/>
          <p:cNvGraphicFramePr>
            <a:graphicFrameLocks noGrp="1"/>
          </p:cNvGraphicFramePr>
          <p:nvPr>
            <p:extLst>
              <p:ext uri="{D42A27DB-BD31-4B8C-83A1-F6EECF244321}">
                <p14:modId xmlns:p14="http://schemas.microsoft.com/office/powerpoint/2010/main" val="3908372284"/>
              </p:ext>
            </p:extLst>
          </p:nvPr>
        </p:nvGraphicFramePr>
        <p:xfrm>
          <a:off x="1844040" y="1600200"/>
          <a:ext cx="8077200" cy="4450080"/>
        </p:xfrm>
        <a:graphic>
          <a:graphicData uri="http://schemas.openxmlformats.org/drawingml/2006/table">
            <a:tbl>
              <a:tblPr firstRow="1" bandRow="1">
                <a:tableStyleId>{85BE263C-DBD7-4A20-BB59-AAB30ACAA65A}</a:tableStyleId>
              </a:tblPr>
              <a:tblGrid>
                <a:gridCol w="5181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tblGrid>
              <a:tr h="370840">
                <a:tc>
                  <a:txBody>
                    <a:bodyPr/>
                    <a:lstStyle/>
                    <a:p>
                      <a:r>
                        <a:rPr lang="en-US" sz="1800" u="sng" dirty="0"/>
                        <a:t>Total Screening/Pre-screening</a:t>
                      </a:r>
                      <a:r>
                        <a:rPr lang="en-US" sz="1800" u="sng" baseline="0" dirty="0"/>
                        <a:t> registrations:</a:t>
                      </a:r>
                      <a:endParaRPr lang="en-US" sz="1800" u="sng" dirty="0"/>
                    </a:p>
                  </a:txBody>
                  <a:tcPr/>
                </a:tc>
                <a:tc>
                  <a:txBody>
                    <a:bodyPr/>
                    <a:lstStyle/>
                    <a:p>
                      <a:pPr algn="ctr"/>
                      <a:r>
                        <a:rPr lang="en-US" sz="1800" dirty="0"/>
                        <a:t>N=1191</a:t>
                      </a:r>
                    </a:p>
                  </a:txBody>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1800" dirty="0"/>
                        <a:t>Pre-screened prior to PD*</a:t>
                      </a:r>
                    </a:p>
                  </a:txBody>
                  <a:tcPr/>
                </a:tc>
                <a:tc>
                  <a:txBody>
                    <a:bodyPr/>
                    <a:lstStyle/>
                    <a:p>
                      <a:pPr algn="ctr"/>
                      <a:r>
                        <a:rPr lang="en-US" sz="1800" baseline="0" dirty="0"/>
                        <a:t>410 (34%)</a:t>
                      </a:r>
                      <a:endParaRPr lang="en-US" sz="1800" dirty="0"/>
                    </a:p>
                  </a:txBody>
                  <a:tcPr/>
                </a:tc>
                <a:extLst>
                  <a:ext uri="{0D108BD9-81ED-4DB2-BD59-A6C34878D82A}">
                    <a16:rowId xmlns:a16="http://schemas.microsoft.com/office/drawing/2014/main" val="10001"/>
                  </a:ext>
                </a:extLst>
              </a:tr>
              <a:tr h="370840">
                <a:tc>
                  <a:txBody>
                    <a:bodyPr/>
                    <a:lstStyle/>
                    <a:p>
                      <a:pPr marL="342900" indent="-342900">
                        <a:buFont typeface="Arial" panose="020B0604020202020204" pitchFamily="34" charset="0"/>
                        <a:buChar char="•"/>
                      </a:pPr>
                      <a:r>
                        <a:rPr lang="en-US" sz="1800" dirty="0"/>
                        <a:t>Screened</a:t>
                      </a:r>
                      <a:r>
                        <a:rPr lang="en-US" sz="1800" baseline="0" dirty="0"/>
                        <a:t> at PD</a:t>
                      </a:r>
                      <a:endParaRPr lang="en-US" sz="1800" dirty="0"/>
                    </a:p>
                  </a:txBody>
                  <a:tcPr/>
                </a:tc>
                <a:tc>
                  <a:txBody>
                    <a:bodyPr/>
                    <a:lstStyle/>
                    <a:p>
                      <a:pPr marL="0" marR="0" indent="0" algn="ctr" defTabSz="1112916" rtl="0" eaLnBrk="1" fontAlgn="auto" latinLnBrk="0" hangingPunct="1">
                        <a:lnSpc>
                          <a:spcPct val="100000"/>
                        </a:lnSpc>
                        <a:spcBef>
                          <a:spcPts val="0"/>
                        </a:spcBef>
                        <a:spcAft>
                          <a:spcPts val="0"/>
                        </a:spcAft>
                        <a:buClrTx/>
                        <a:buSzTx/>
                        <a:buFontTx/>
                        <a:buNone/>
                        <a:tabLst/>
                        <a:defRPr/>
                      </a:pPr>
                      <a:r>
                        <a:rPr lang="en-US" sz="1800" dirty="0"/>
                        <a:t>781</a:t>
                      </a:r>
                      <a:r>
                        <a:rPr lang="en-US" sz="1800" baseline="0" dirty="0"/>
                        <a:t> (66%)</a:t>
                      </a:r>
                      <a:endParaRPr lang="en-US" sz="1800" dirty="0"/>
                    </a:p>
                  </a:txBody>
                  <a:tcPr/>
                </a:tc>
                <a:extLst>
                  <a:ext uri="{0D108BD9-81ED-4DB2-BD59-A6C34878D82A}">
                    <a16:rowId xmlns:a16="http://schemas.microsoft.com/office/drawing/2014/main" val="10002"/>
                  </a:ext>
                </a:extLst>
              </a:tr>
              <a:tr h="370840">
                <a:tc>
                  <a:txBody>
                    <a:bodyPr/>
                    <a:lstStyle/>
                    <a:p>
                      <a:pPr marL="0" indent="0">
                        <a:buFont typeface="Arial" panose="020B0604020202020204" pitchFamily="34" charset="0"/>
                        <a:buNone/>
                      </a:pPr>
                      <a:r>
                        <a:rPr lang="en-US" sz="1800" u="sng" dirty="0"/>
                        <a:t>Biomarker testing results:</a:t>
                      </a:r>
                    </a:p>
                  </a:txBody>
                  <a:tcPr/>
                </a:tc>
                <a:tc>
                  <a:txBody>
                    <a:bodyPr/>
                    <a:lstStyle/>
                    <a:p>
                      <a:pPr algn="ctr"/>
                      <a:r>
                        <a:rPr lang="en-US" sz="1800" dirty="0"/>
                        <a:t>N=1053</a:t>
                      </a:r>
                    </a:p>
                  </a:txBody>
                  <a:tcPr/>
                </a:tc>
                <a:extLst>
                  <a:ext uri="{0D108BD9-81ED-4DB2-BD59-A6C34878D82A}">
                    <a16:rowId xmlns:a16="http://schemas.microsoft.com/office/drawing/2014/main" val="10003"/>
                  </a:ext>
                </a:extLst>
              </a:tr>
              <a:tr h="370840">
                <a:tc>
                  <a:txBody>
                    <a:bodyPr/>
                    <a:lstStyle/>
                    <a:p>
                      <a:pPr marL="0" indent="0">
                        <a:buFont typeface="Arial" panose="020B0604020202020204" pitchFamily="34" charset="0"/>
                        <a:buNone/>
                      </a:pPr>
                      <a:r>
                        <a:rPr lang="en-US" sz="1800" dirty="0"/>
                        <a:t>Pi3K+ (S1400B biomarker)</a:t>
                      </a:r>
                    </a:p>
                  </a:txBody>
                  <a:tcPr/>
                </a:tc>
                <a:tc>
                  <a:txBody>
                    <a:bodyPr/>
                    <a:lstStyle/>
                    <a:p>
                      <a:pPr algn="ctr"/>
                      <a:r>
                        <a:rPr lang="en-US" sz="1800" dirty="0"/>
                        <a:t>82 (8%)</a:t>
                      </a:r>
                    </a:p>
                  </a:txBody>
                  <a:tcPr/>
                </a:tc>
                <a:extLst>
                  <a:ext uri="{0D108BD9-81ED-4DB2-BD59-A6C34878D82A}">
                    <a16:rowId xmlns:a16="http://schemas.microsoft.com/office/drawing/2014/main" val="10004"/>
                  </a:ext>
                </a:extLst>
              </a:tr>
              <a:tr h="370840">
                <a:tc>
                  <a:txBody>
                    <a:bodyPr/>
                    <a:lstStyle/>
                    <a:p>
                      <a:pPr marL="0" indent="0">
                        <a:buFont typeface="Arial" panose="020B0604020202020204" pitchFamily="34" charset="0"/>
                        <a:buNone/>
                      </a:pPr>
                      <a:r>
                        <a:rPr lang="en-US" sz="1800" dirty="0"/>
                        <a:t>CCGA+ (S1400C biomarker)</a:t>
                      </a:r>
                    </a:p>
                  </a:txBody>
                  <a:tcPr/>
                </a:tc>
                <a:tc>
                  <a:txBody>
                    <a:bodyPr/>
                    <a:lstStyle/>
                    <a:p>
                      <a:pPr marL="0" marR="0" indent="0" algn="ctr" defTabSz="1112916" rtl="0" eaLnBrk="1" fontAlgn="auto" latinLnBrk="0" hangingPunct="1">
                        <a:lnSpc>
                          <a:spcPct val="100000"/>
                        </a:lnSpc>
                        <a:spcBef>
                          <a:spcPts val="0"/>
                        </a:spcBef>
                        <a:spcAft>
                          <a:spcPts val="0"/>
                        </a:spcAft>
                        <a:buClrTx/>
                        <a:buSzTx/>
                        <a:buFontTx/>
                        <a:buNone/>
                        <a:tabLst/>
                        <a:defRPr/>
                      </a:pPr>
                      <a:r>
                        <a:rPr lang="en-US" sz="1800" dirty="0"/>
                        <a:t>197 (19%)</a:t>
                      </a:r>
                    </a:p>
                  </a:txBody>
                  <a:tcPr/>
                </a:tc>
                <a:extLst>
                  <a:ext uri="{0D108BD9-81ED-4DB2-BD59-A6C34878D82A}">
                    <a16:rowId xmlns:a16="http://schemas.microsoft.com/office/drawing/2014/main" val="10005"/>
                  </a:ext>
                </a:extLst>
              </a:tr>
              <a:tr h="370840">
                <a:tc>
                  <a:txBody>
                    <a:bodyPr/>
                    <a:lstStyle/>
                    <a:p>
                      <a:pPr marL="0" indent="0">
                        <a:buFont typeface="Arial" panose="020B0604020202020204" pitchFamily="34" charset="0"/>
                        <a:buNone/>
                      </a:pPr>
                      <a:r>
                        <a:rPr lang="en-US" sz="1800" dirty="0"/>
                        <a:t>FGFR+ (S1400D</a:t>
                      </a:r>
                      <a:r>
                        <a:rPr lang="en-US" sz="1800" baseline="0" dirty="0"/>
                        <a:t> biomarker</a:t>
                      </a:r>
                      <a:r>
                        <a:rPr lang="en-US" sz="1800" dirty="0"/>
                        <a:t>)</a:t>
                      </a:r>
                    </a:p>
                  </a:txBody>
                  <a:tcPr/>
                </a:tc>
                <a:tc>
                  <a:txBody>
                    <a:bodyPr/>
                    <a:lstStyle/>
                    <a:p>
                      <a:pPr algn="ctr"/>
                      <a:r>
                        <a:rPr lang="en-US" sz="1800" dirty="0"/>
                        <a:t>167 (16%)</a:t>
                      </a:r>
                    </a:p>
                  </a:txBody>
                  <a:tcPr/>
                </a:tc>
                <a:extLst>
                  <a:ext uri="{0D108BD9-81ED-4DB2-BD59-A6C34878D82A}">
                    <a16:rowId xmlns:a16="http://schemas.microsoft.com/office/drawing/2014/main" val="10006"/>
                  </a:ext>
                </a:extLst>
              </a:tr>
              <a:tr h="370840">
                <a:tc>
                  <a:txBody>
                    <a:bodyPr/>
                    <a:lstStyle/>
                    <a:p>
                      <a:pPr marL="0" indent="0">
                        <a:buFont typeface="Arial" panose="020B0604020202020204" pitchFamily="34" charset="0"/>
                        <a:buNone/>
                      </a:pPr>
                      <a:r>
                        <a:rPr lang="en-US" sz="1800" dirty="0"/>
                        <a:t>HRRD+ (S1400G biomarker)</a:t>
                      </a:r>
                    </a:p>
                  </a:txBody>
                  <a:tcPr/>
                </a:tc>
                <a:tc>
                  <a:txBody>
                    <a:bodyPr/>
                    <a:lstStyle/>
                    <a:p>
                      <a:pPr algn="ctr"/>
                      <a:r>
                        <a:rPr lang="en-US" sz="1800" dirty="0"/>
                        <a:t>159</a:t>
                      </a:r>
                      <a:r>
                        <a:rPr lang="en-US" sz="1800" baseline="0" dirty="0"/>
                        <a:t> </a:t>
                      </a:r>
                      <a:r>
                        <a:rPr lang="en-US" sz="1800" dirty="0"/>
                        <a:t>(15%)</a:t>
                      </a:r>
                    </a:p>
                  </a:txBody>
                  <a:tcPr/>
                </a:tc>
                <a:extLst>
                  <a:ext uri="{0D108BD9-81ED-4DB2-BD59-A6C34878D82A}">
                    <a16:rowId xmlns:a16="http://schemas.microsoft.com/office/drawing/2014/main" val="10007"/>
                  </a:ext>
                </a:extLst>
              </a:tr>
              <a:tr h="370840">
                <a:tc>
                  <a:txBody>
                    <a:bodyPr/>
                    <a:lstStyle/>
                    <a:p>
                      <a:pPr marL="0" indent="0">
                        <a:buFont typeface="Arial" panose="020B0604020202020204" pitchFamily="34" charset="0"/>
                        <a:buNone/>
                      </a:pPr>
                      <a:r>
                        <a:rPr lang="en-US" sz="1800" dirty="0"/>
                        <a:t>At least 2 of the above biomarkers</a:t>
                      </a:r>
                    </a:p>
                  </a:txBody>
                  <a:tcPr/>
                </a:tc>
                <a:tc>
                  <a:txBody>
                    <a:bodyPr/>
                    <a:lstStyle/>
                    <a:p>
                      <a:pPr algn="ctr"/>
                      <a:r>
                        <a:rPr lang="en-US" sz="1800" dirty="0"/>
                        <a:t>103 (10%)</a:t>
                      </a:r>
                    </a:p>
                  </a:txBody>
                  <a:tcPr/>
                </a:tc>
                <a:extLst>
                  <a:ext uri="{0D108BD9-81ED-4DB2-BD59-A6C34878D82A}">
                    <a16:rowId xmlns:a16="http://schemas.microsoft.com/office/drawing/2014/main" val="10008"/>
                  </a:ext>
                </a:extLst>
              </a:tr>
              <a:tr h="370840">
                <a:tc>
                  <a:txBody>
                    <a:bodyPr/>
                    <a:lstStyle/>
                    <a:p>
                      <a:pPr marL="0" indent="0">
                        <a:buFont typeface="Arial" panose="020B0604020202020204" pitchFamily="34" charset="0"/>
                        <a:buNone/>
                      </a:pPr>
                      <a:r>
                        <a:rPr lang="en-US" sz="1800" u="sng" dirty="0"/>
                        <a:t>Others (non-eligible</a:t>
                      </a:r>
                      <a:r>
                        <a:rPr lang="en-US" sz="1800" u="sng" baseline="0" dirty="0"/>
                        <a:t> biomarkers)</a:t>
                      </a:r>
                      <a:r>
                        <a:rPr lang="en-US" sz="1800" u="sng" dirty="0"/>
                        <a:t>:</a:t>
                      </a:r>
                    </a:p>
                  </a:txBody>
                  <a:tcPr/>
                </a:tc>
                <a:tc>
                  <a:txBody>
                    <a:bodyPr/>
                    <a:lstStyle/>
                    <a:p>
                      <a:pPr algn="ctr"/>
                      <a:endParaRPr lang="en-US" sz="1800" dirty="0"/>
                    </a:p>
                  </a:txBody>
                  <a:tcPr/>
                </a:tc>
                <a:extLst>
                  <a:ext uri="{0D108BD9-81ED-4DB2-BD59-A6C34878D82A}">
                    <a16:rowId xmlns:a16="http://schemas.microsoft.com/office/drawing/2014/main" val="10009"/>
                  </a:ext>
                </a:extLst>
              </a:tr>
              <a:tr h="370840">
                <a:tc>
                  <a:txBody>
                    <a:bodyPr/>
                    <a:lstStyle/>
                    <a:p>
                      <a:pPr marL="0" indent="0">
                        <a:buFont typeface="Arial" panose="020B0604020202020204" pitchFamily="34" charset="0"/>
                        <a:buNone/>
                      </a:pPr>
                      <a:r>
                        <a:rPr lang="en-US" sz="1800" dirty="0"/>
                        <a:t>EGFR</a:t>
                      </a:r>
                    </a:p>
                  </a:txBody>
                  <a:tcPr/>
                </a:tc>
                <a:tc>
                  <a:txBody>
                    <a:bodyPr/>
                    <a:lstStyle/>
                    <a:p>
                      <a:pPr algn="ctr"/>
                      <a:r>
                        <a:rPr lang="en-US" sz="1800" dirty="0"/>
                        <a:t>7 (1%)</a:t>
                      </a:r>
                    </a:p>
                  </a:txBody>
                  <a:tcPr/>
                </a:tc>
                <a:extLst>
                  <a:ext uri="{0D108BD9-81ED-4DB2-BD59-A6C34878D82A}">
                    <a16:rowId xmlns:a16="http://schemas.microsoft.com/office/drawing/2014/main" val="10010"/>
                  </a:ext>
                </a:extLst>
              </a:tr>
              <a:tr h="370840">
                <a:tc>
                  <a:txBody>
                    <a:bodyPr/>
                    <a:lstStyle/>
                    <a:p>
                      <a:pPr marL="0" indent="0">
                        <a:buFont typeface="Arial" panose="020B0604020202020204" pitchFamily="34" charset="0"/>
                        <a:buNone/>
                      </a:pPr>
                      <a:r>
                        <a:rPr lang="en-US" sz="1800" dirty="0"/>
                        <a:t>ALK</a:t>
                      </a:r>
                    </a:p>
                  </a:txBody>
                  <a:tcPr/>
                </a:tc>
                <a:tc>
                  <a:txBody>
                    <a:bodyPr/>
                    <a:lstStyle/>
                    <a:p>
                      <a:pPr algn="ctr"/>
                      <a:r>
                        <a:rPr lang="en-US" sz="1800" dirty="0"/>
                        <a:t>1 (&lt;1%)</a:t>
                      </a:r>
                    </a:p>
                  </a:txBody>
                  <a:tcPr/>
                </a:tc>
                <a:extLst>
                  <a:ext uri="{0D108BD9-81ED-4DB2-BD59-A6C34878D82A}">
                    <a16:rowId xmlns:a16="http://schemas.microsoft.com/office/drawing/2014/main" val="10011"/>
                  </a:ext>
                </a:extLst>
              </a:tr>
            </a:tbl>
          </a:graphicData>
        </a:graphic>
      </p:graphicFrame>
      <p:sp>
        <p:nvSpPr>
          <p:cNvPr id="4" name="TextBox 3"/>
          <p:cNvSpPr txBox="1"/>
          <p:nvPr/>
        </p:nvSpPr>
        <p:spPr>
          <a:xfrm>
            <a:off x="165846" y="4172843"/>
            <a:ext cx="1678193" cy="1661993"/>
          </a:xfrm>
          <a:prstGeom prst="rect">
            <a:avLst/>
          </a:prstGeom>
          <a:noFill/>
        </p:spPr>
        <p:txBody>
          <a:bodyPr wrap="square" rtlCol="0">
            <a:spAutoFit/>
          </a:bodyPr>
          <a:lstStyle/>
          <a:p>
            <a:r>
              <a:rPr lang="en-US" dirty="0"/>
              <a:t>* </a:t>
            </a:r>
            <a:r>
              <a:rPr lang="en-US" sz="1400" dirty="0"/>
              <a:t>Pre-screening option was included in Rev #2. Since activation </a:t>
            </a:r>
            <a:r>
              <a:rPr lang="en-US" sz="1400" dirty="0"/>
              <a:t>% pre-screened/screened at PD has been about 50/50.</a:t>
            </a:r>
            <a:endParaRPr lang="en-US" dirty="0"/>
          </a:p>
        </p:txBody>
      </p:sp>
    </p:spTree>
    <p:extLst>
      <p:ext uri="{BB962C8B-B14F-4D97-AF65-F5344CB8AC3E}">
        <p14:creationId xmlns:p14="http://schemas.microsoft.com/office/powerpoint/2010/main" val="2045440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Welcome</a:t>
            </a:r>
            <a:br>
              <a:rPr lang="en-US" dirty="0"/>
            </a:br>
            <a:endParaRPr lang="en-US" sz="2400" dirty="0"/>
          </a:p>
        </p:txBody>
      </p:sp>
      <p:sp>
        <p:nvSpPr>
          <p:cNvPr id="3" name="Text Placeholder 2"/>
          <p:cNvSpPr>
            <a:spLocks noGrp="1"/>
          </p:cNvSpPr>
          <p:nvPr>
            <p:ph type="body" idx="1"/>
          </p:nvPr>
        </p:nvSpPr>
        <p:spPr>
          <a:xfrm>
            <a:off x="609600" y="4453128"/>
            <a:ext cx="10546080" cy="1807804"/>
          </a:xfrm>
        </p:spPr>
        <p:txBody>
          <a:bodyPr>
            <a:normAutofit fontScale="92500" lnSpcReduction="10000"/>
          </a:bodyPr>
          <a:lstStyle/>
          <a:p>
            <a:r>
              <a:rPr lang="en-US" dirty="0"/>
              <a:t>Karen Kelly, MD</a:t>
            </a:r>
          </a:p>
          <a:p>
            <a:r>
              <a:rPr lang="en-US" dirty="0"/>
              <a:t>swog lung cancer committee chair</a:t>
            </a:r>
          </a:p>
          <a:p>
            <a:r>
              <a:rPr lang="en-US" dirty="0"/>
              <a:t>David Gandara, md</a:t>
            </a:r>
          </a:p>
          <a:p>
            <a:r>
              <a:rPr lang="en-US" dirty="0"/>
              <a:t>Study Co-Chair, Medical Oncology</a:t>
            </a:r>
          </a:p>
        </p:txBody>
      </p:sp>
      <p:grpSp>
        <p:nvGrpSpPr>
          <p:cNvPr id="23" name="Group 22"/>
          <p:cNvGrpSpPr/>
          <p:nvPr/>
        </p:nvGrpSpPr>
        <p:grpSpPr>
          <a:xfrm>
            <a:off x="5110051" y="260182"/>
            <a:ext cx="7523402" cy="6000750"/>
            <a:chOff x="4186477" y="106679"/>
            <a:chExt cx="8128000" cy="6632323"/>
          </a:xfrm>
        </p:grpSpPr>
        <p:graphicFrame>
          <p:nvGraphicFramePr>
            <p:cNvPr id="24" name="Diagram 23"/>
            <p:cNvGraphicFramePr/>
            <p:nvPr>
              <p:extLst>
                <p:ext uri="{D42A27DB-BD31-4B8C-83A1-F6EECF244321}">
                  <p14:modId xmlns:p14="http://schemas.microsoft.com/office/powerpoint/2010/main" val="1489976765"/>
                </p:ext>
              </p:extLst>
            </p:nvPr>
          </p:nvGraphicFramePr>
          <p:xfrm>
            <a:off x="4186477" y="59435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Donut 24"/>
            <p:cNvSpPr/>
            <p:nvPr/>
          </p:nvSpPr>
          <p:spPr>
            <a:xfrm>
              <a:off x="4682646" y="106679"/>
              <a:ext cx="6991611" cy="6632323"/>
            </a:xfrm>
            <a:prstGeom prst="donut">
              <a:avLst>
                <a:gd name="adj" fmla="val 2736"/>
              </a:avLst>
            </a:prstGeom>
            <a:ln/>
          </p:spPr>
          <p:style>
            <a:lnRef idx="3">
              <a:schemeClr val="lt1"/>
            </a:lnRef>
            <a:fillRef idx="1">
              <a:schemeClr val="accent2"/>
            </a:fillRef>
            <a:effectRef idx="1">
              <a:schemeClr val="accent2"/>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6631" y="4511510"/>
              <a:ext cx="1103151" cy="825629"/>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9105" y="909742"/>
              <a:ext cx="1541944" cy="655013"/>
            </a:xfrm>
            <a:prstGeom prst="rect">
              <a:avLst/>
            </a:prstGeom>
          </p:spPr>
        </p:pic>
        <p:pic>
          <p:nvPicPr>
            <p:cNvPr id="28" name="Picture 27" descr="C:\Users\dgandara\Desktop\Logos\fdalogodhhs.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86477" y="4511510"/>
              <a:ext cx="1620445" cy="776222"/>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Oval 28"/>
            <p:cNvSpPr/>
            <p:nvPr/>
          </p:nvSpPr>
          <p:spPr>
            <a:xfrm>
              <a:off x="7258793" y="2625213"/>
              <a:ext cx="2016536" cy="1651819"/>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a:t>S1400 Master Protocol</a:t>
              </a:r>
            </a:p>
          </p:txBody>
        </p:sp>
        <p:pic>
          <p:nvPicPr>
            <p:cNvPr id="30" name="Picture 2" descr="NCTN Horizontal Bad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4936" y="909996"/>
              <a:ext cx="1919117" cy="654759"/>
            </a:xfrm>
            <a:prstGeom prst="rect">
              <a:avLst/>
            </a:prstGeom>
            <a:noFill/>
            <a:extLst>
              <a:ext uri="{909E8E84-426E-40dd-AFC4-6F175D3DCCD1}">
                <a14:hiddenFill xmlns="" xmlns:a14="http://schemas.microsoft.com/office/drawing/2010/main">
                  <a:solidFill>
                    <a:srgbClr val="FFFFFF"/>
                  </a:solidFill>
                </a14:hiddenFill>
              </a:ext>
            </a:extLst>
          </p:spPr>
        </p:pic>
      </p:grpSp>
      <p:sp>
        <p:nvSpPr>
          <p:cNvPr id="32" name="Slide Number Placeholder 31"/>
          <p:cNvSpPr>
            <a:spLocks noGrp="1"/>
          </p:cNvSpPr>
          <p:nvPr>
            <p:ph type="sldNum" sz="quarter" idx="12"/>
          </p:nvPr>
        </p:nvSpPr>
        <p:spPr/>
        <p:txBody>
          <a:bodyPr/>
          <a:lstStyle/>
          <a:p>
            <a:r>
              <a:rPr lang="en-US" dirty="0"/>
              <a:t>Slide: </a:t>
            </a:r>
            <a:fld id="{4FAB73BC-B049-4115-A692-8D63A059BFB8}" type="slidenum">
              <a:rPr lang="en-US" smtClean="0"/>
              <a:pPr/>
              <a:t>2</a:t>
            </a:fld>
            <a:endParaRPr lang="en-US" dirty="0"/>
          </a:p>
        </p:txBody>
      </p:sp>
    </p:spTree>
    <p:extLst>
      <p:ext uri="{BB962C8B-B14F-4D97-AF65-F5344CB8AC3E}">
        <p14:creationId xmlns:p14="http://schemas.microsoft.com/office/powerpoint/2010/main" val="253563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Biopsies vs. Archival</a:t>
            </a:r>
          </a:p>
        </p:txBody>
      </p:sp>
      <p:sp>
        <p:nvSpPr>
          <p:cNvPr id="3" name="Slide Number Placeholder 2"/>
          <p:cNvSpPr>
            <a:spLocks noGrp="1"/>
          </p:cNvSpPr>
          <p:nvPr>
            <p:ph type="sldNum" sz="quarter" idx="12"/>
          </p:nvPr>
        </p:nvSpPr>
        <p:spPr/>
        <p:txBody>
          <a:bodyPr/>
          <a:lstStyle/>
          <a:p>
            <a:r>
              <a:rPr lang="en-US" dirty="0"/>
              <a:t>Slide: </a:t>
            </a:r>
            <a:fld id="{69027BA8-B383-404D-AF77-74436EDC39F8}" type="slidenum">
              <a:rPr lang="en-US" smtClean="0"/>
              <a:t>20</a:t>
            </a:fld>
            <a:endParaRPr lang="en-US" dirty="0"/>
          </a:p>
        </p:txBody>
      </p:sp>
      <p:sp>
        <p:nvSpPr>
          <p:cNvPr id="7" name="TextBox 6"/>
          <p:cNvSpPr txBox="1"/>
          <p:nvPr/>
        </p:nvSpPr>
        <p:spPr>
          <a:xfrm>
            <a:off x="10027519" y="6087654"/>
            <a:ext cx="225632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of Mar 15, 2017</a:t>
            </a:r>
          </a:p>
        </p:txBody>
      </p:sp>
      <p:sp>
        <p:nvSpPr>
          <p:cNvPr id="9" name="Rounded Rectangle 8"/>
          <p:cNvSpPr/>
          <p:nvPr/>
        </p:nvSpPr>
        <p:spPr>
          <a:xfrm>
            <a:off x="828948" y="2119210"/>
            <a:ext cx="2095500" cy="152133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Tissue submissions:</a:t>
            </a:r>
          </a:p>
          <a:p>
            <a:pPr algn="ctr"/>
            <a:r>
              <a:rPr lang="en-US" sz="2000" b="1" dirty="0">
                <a:solidFill>
                  <a:schemeClr val="tx1"/>
                </a:solidFill>
              </a:rPr>
              <a:t>N = 1308</a:t>
            </a:r>
            <a:endParaRPr lang="en-US" sz="1600" dirty="0">
              <a:solidFill>
                <a:schemeClr val="tx1"/>
              </a:solidFill>
            </a:endParaRPr>
          </a:p>
          <a:p>
            <a:pPr algn="ctr"/>
            <a:r>
              <a:rPr lang="en-US" sz="1600" dirty="0">
                <a:solidFill>
                  <a:schemeClr val="tx1"/>
                </a:solidFill>
              </a:rPr>
              <a:t>(note: pts could have multiple)</a:t>
            </a:r>
          </a:p>
        </p:txBody>
      </p:sp>
      <p:cxnSp>
        <p:nvCxnSpPr>
          <p:cNvPr id="10" name="Straight Arrow Connector 9"/>
          <p:cNvCxnSpPr>
            <a:stCxn id="9" idx="3"/>
            <a:endCxn id="16" idx="1"/>
          </p:cNvCxnSpPr>
          <p:nvPr/>
        </p:nvCxnSpPr>
        <p:spPr>
          <a:xfrm flipV="1">
            <a:off x="2924448" y="2323023"/>
            <a:ext cx="2369308" cy="556854"/>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9" idx="3"/>
            <a:endCxn id="17" idx="1"/>
          </p:cNvCxnSpPr>
          <p:nvPr/>
        </p:nvCxnSpPr>
        <p:spPr>
          <a:xfrm>
            <a:off x="2924448" y="2879877"/>
            <a:ext cx="2369308" cy="865496"/>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5293756" y="1694373"/>
            <a:ext cx="2095500" cy="1257300"/>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New Biopsies</a:t>
            </a:r>
          </a:p>
          <a:p>
            <a:pPr algn="ctr"/>
            <a:r>
              <a:rPr lang="en-US" sz="2000" b="1" dirty="0">
                <a:solidFill>
                  <a:schemeClr val="tx1"/>
                </a:solidFill>
              </a:rPr>
              <a:t>N = 399 (31%)</a:t>
            </a:r>
          </a:p>
        </p:txBody>
      </p:sp>
      <p:sp>
        <p:nvSpPr>
          <p:cNvPr id="17" name="Rounded Rectangle 16"/>
          <p:cNvSpPr/>
          <p:nvPr/>
        </p:nvSpPr>
        <p:spPr>
          <a:xfrm>
            <a:off x="5293756" y="3116723"/>
            <a:ext cx="2095500" cy="12573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Archival Tissue </a:t>
            </a:r>
          </a:p>
          <a:p>
            <a:pPr algn="ctr"/>
            <a:r>
              <a:rPr lang="en-US" sz="2000" b="1" dirty="0">
                <a:solidFill>
                  <a:schemeClr val="tx1"/>
                </a:solidFill>
              </a:rPr>
              <a:t>N = 909 (69%)</a:t>
            </a:r>
          </a:p>
        </p:txBody>
      </p:sp>
      <p:sp>
        <p:nvSpPr>
          <p:cNvPr id="19" name="Rounded Rectangle 18"/>
          <p:cNvSpPr/>
          <p:nvPr/>
        </p:nvSpPr>
        <p:spPr>
          <a:xfrm>
            <a:off x="1135062" y="4838700"/>
            <a:ext cx="2095500" cy="12573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Initial Tissue inadequate </a:t>
            </a:r>
          </a:p>
          <a:p>
            <a:pPr algn="ctr"/>
            <a:r>
              <a:rPr lang="en-US" sz="2000" b="1" dirty="0">
                <a:solidFill>
                  <a:schemeClr val="tx1"/>
                </a:solidFill>
              </a:rPr>
              <a:t>N = 147</a:t>
            </a:r>
          </a:p>
        </p:txBody>
      </p:sp>
      <p:cxnSp>
        <p:nvCxnSpPr>
          <p:cNvPr id="20" name="Straight Arrow Connector 19"/>
          <p:cNvCxnSpPr>
            <a:endCxn id="23" idx="1"/>
          </p:cNvCxnSpPr>
          <p:nvPr/>
        </p:nvCxnSpPr>
        <p:spPr>
          <a:xfrm>
            <a:off x="3230563" y="5467350"/>
            <a:ext cx="1623219" cy="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853781" y="4838700"/>
            <a:ext cx="2095500" cy="12573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Tissue Resubmission </a:t>
            </a:r>
          </a:p>
          <a:p>
            <a:pPr algn="ctr"/>
            <a:r>
              <a:rPr lang="en-US" sz="2000" b="1" dirty="0">
                <a:solidFill>
                  <a:schemeClr val="tx1"/>
                </a:solidFill>
              </a:rPr>
              <a:t>N = 53 (36%)</a:t>
            </a:r>
          </a:p>
        </p:txBody>
      </p:sp>
      <p:cxnSp>
        <p:nvCxnSpPr>
          <p:cNvPr id="24" name="Straight Arrow Connector 23"/>
          <p:cNvCxnSpPr>
            <a:stCxn id="23" idx="3"/>
          </p:cNvCxnSpPr>
          <p:nvPr/>
        </p:nvCxnSpPr>
        <p:spPr>
          <a:xfrm flipV="1">
            <a:off x="6949281" y="5454650"/>
            <a:ext cx="1638300" cy="12700"/>
          </a:xfrm>
          <a:prstGeom prst="straightConnector1">
            <a:avLst/>
          </a:prstGeom>
          <a:ln w="28575">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8572500" y="4838700"/>
            <a:ext cx="2095500" cy="125730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Adequate upon Resubmission </a:t>
            </a:r>
          </a:p>
          <a:p>
            <a:pPr algn="ctr"/>
            <a:r>
              <a:rPr lang="en-US" sz="2000" b="1" dirty="0">
                <a:solidFill>
                  <a:schemeClr val="tx1"/>
                </a:solidFill>
              </a:rPr>
              <a:t>N = 43 (81%)</a:t>
            </a:r>
          </a:p>
        </p:txBody>
      </p:sp>
      <p:sp>
        <p:nvSpPr>
          <p:cNvPr id="18" name="Rounded Rectangle 17"/>
          <p:cNvSpPr/>
          <p:nvPr/>
        </p:nvSpPr>
        <p:spPr>
          <a:xfrm>
            <a:off x="8572500" y="2268332"/>
            <a:ext cx="2424827" cy="13750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r>
              <a:rPr lang="en-US" sz="1600" dirty="0"/>
              <a:t>763 blocks </a:t>
            </a:r>
          </a:p>
          <a:p>
            <a:pPr algn="ctr"/>
            <a:r>
              <a:rPr lang="en-US" sz="1600" dirty="0"/>
              <a:t>643 slides</a:t>
            </a:r>
          </a:p>
          <a:p>
            <a:pPr algn="ctr"/>
            <a:r>
              <a:rPr lang="en-US" sz="1600" dirty="0">
                <a:solidFill>
                  <a:schemeClr val="tx1"/>
                </a:solidFill>
              </a:rPr>
              <a:t>(note: could have multiple types w a submission)</a:t>
            </a:r>
          </a:p>
          <a:p>
            <a:pPr algn="ctr"/>
            <a:endParaRPr lang="en-US" sz="1600" dirty="0"/>
          </a:p>
        </p:txBody>
      </p:sp>
      <p:sp>
        <p:nvSpPr>
          <p:cNvPr id="21" name="Right Brace 20"/>
          <p:cNvSpPr/>
          <p:nvPr/>
        </p:nvSpPr>
        <p:spPr>
          <a:xfrm>
            <a:off x="7833298" y="2105804"/>
            <a:ext cx="295159" cy="1960816"/>
          </a:xfrm>
          <a:prstGeom prst="rightBrace">
            <a:avLst/>
          </a:prstGeom>
          <a:ln w="28575">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84607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Tissue is the Issue</a:t>
            </a:r>
          </a:p>
        </p:txBody>
      </p:sp>
      <p:sp>
        <p:nvSpPr>
          <p:cNvPr id="5" name="Slide Number Placeholder 4"/>
          <p:cNvSpPr>
            <a:spLocks noGrp="1"/>
          </p:cNvSpPr>
          <p:nvPr>
            <p:ph type="sldNum" sz="quarter" idx="12"/>
          </p:nvPr>
        </p:nvSpPr>
        <p:spPr/>
        <p:txBody>
          <a:bodyPr/>
          <a:lstStyle/>
          <a:p>
            <a:r>
              <a:rPr lang="en-US" dirty="0"/>
              <a:t>Slide: </a:t>
            </a:r>
            <a:fld id="{69027BA8-B383-404D-AF77-74436EDC39F8}" type="slidenum">
              <a:rPr lang="en-US" smtClean="0"/>
              <a:t>21</a:t>
            </a:fld>
            <a:endParaRPr lang="en-US" dirty="0"/>
          </a:p>
        </p:txBody>
      </p:sp>
      <p:sp>
        <p:nvSpPr>
          <p:cNvPr id="10" name="TextBox 9"/>
          <p:cNvSpPr txBox="1"/>
          <p:nvPr/>
        </p:nvSpPr>
        <p:spPr>
          <a:xfrm>
            <a:off x="1263316" y="1761253"/>
            <a:ext cx="8927431" cy="4355038"/>
          </a:xfrm>
          <a:prstGeom prst="rect">
            <a:avLst/>
          </a:prstGeom>
          <a:noFill/>
        </p:spPr>
        <p:txBody>
          <a:bodyPr wrap="square" rtlCol="0">
            <a:spAutoFit/>
          </a:bodyPr>
          <a:lstStyle/>
          <a:p>
            <a:pPr>
              <a:spcAft>
                <a:spcPts val="600"/>
              </a:spcAft>
              <a:buClr>
                <a:schemeClr val="accent2">
                  <a:lumMod val="50000"/>
                </a:schemeClr>
              </a:buClr>
            </a:pPr>
            <a:r>
              <a:rPr lang="en-US" sz="3200" b="1" dirty="0"/>
              <a:t>~ 13% of tissue submissions are inadequate </a:t>
            </a:r>
            <a:r>
              <a:rPr lang="en-US" sz="2000" b="1" dirty="0"/>
              <a:t>Reasons for inadequacy (a sample could have multiple reasons):</a:t>
            </a:r>
          </a:p>
          <a:p>
            <a:pPr marL="457200" indent="-457200">
              <a:buClr>
                <a:schemeClr val="accent2">
                  <a:lumMod val="50000"/>
                </a:schemeClr>
              </a:buClr>
              <a:buFont typeface="Arial" panose="020B0604020202020204" pitchFamily="34" charset="0"/>
              <a:buChar char="•"/>
            </a:pPr>
            <a:r>
              <a:rPr lang="en-US" sz="2600" b="1" dirty="0">
                <a:solidFill>
                  <a:srgbClr val="CC00CC"/>
                </a:solidFill>
              </a:rPr>
              <a:t>48%	Insufficient amount of tissue</a:t>
            </a:r>
          </a:p>
          <a:p>
            <a:pPr marL="457200" indent="-457200">
              <a:buClr>
                <a:schemeClr val="accent2">
                  <a:lumMod val="50000"/>
                </a:schemeClr>
              </a:buClr>
              <a:buFont typeface="Arial" panose="020B0604020202020204" pitchFamily="34" charset="0"/>
              <a:buChar char="•"/>
            </a:pPr>
            <a:r>
              <a:rPr lang="en-US" sz="2600" b="1" dirty="0">
                <a:solidFill>
                  <a:schemeClr val="accent6">
                    <a:lumMod val="75000"/>
                  </a:schemeClr>
                </a:solidFill>
              </a:rPr>
              <a:t>35%	Insufficient tumor cells</a:t>
            </a:r>
          </a:p>
          <a:p>
            <a:pPr marL="457200" indent="-457200">
              <a:buClr>
                <a:schemeClr val="accent2">
                  <a:lumMod val="50000"/>
                </a:schemeClr>
              </a:buClr>
              <a:buFont typeface="Arial" panose="020B0604020202020204" pitchFamily="34" charset="0"/>
              <a:buChar char="•"/>
            </a:pPr>
            <a:r>
              <a:rPr lang="en-US" sz="2600" b="1" dirty="0">
                <a:solidFill>
                  <a:schemeClr val="accent5">
                    <a:lumMod val="75000"/>
                  </a:schemeClr>
                </a:solidFill>
              </a:rPr>
              <a:t>37%	Insufficient DNA</a:t>
            </a:r>
          </a:p>
          <a:p>
            <a:pPr marL="457200" indent="-457200">
              <a:buClr>
                <a:schemeClr val="accent2">
                  <a:lumMod val="50000"/>
                </a:schemeClr>
              </a:buClr>
              <a:buFont typeface="Arial" panose="020B0604020202020204" pitchFamily="34" charset="0"/>
              <a:buChar char="•"/>
            </a:pPr>
            <a:r>
              <a:rPr lang="en-US" sz="2600" b="1" dirty="0">
                <a:solidFill>
                  <a:srgbClr val="003CD2"/>
                </a:solidFill>
              </a:rPr>
              <a:t>19%	Insufficient tumor size</a:t>
            </a:r>
          </a:p>
          <a:p>
            <a:pPr marL="457200" indent="-457200">
              <a:buClr>
                <a:schemeClr val="accent2">
                  <a:lumMod val="50000"/>
                </a:schemeClr>
              </a:buClr>
              <a:buFont typeface="Arial" panose="020B0604020202020204" pitchFamily="34" charset="0"/>
              <a:buChar char="•"/>
            </a:pPr>
            <a:r>
              <a:rPr lang="en-US" sz="2600" b="1" dirty="0">
                <a:solidFill>
                  <a:srgbClr val="7030A0"/>
                </a:solidFill>
              </a:rPr>
              <a:t>14%	Failed Sequencing</a:t>
            </a:r>
          </a:p>
          <a:p>
            <a:pPr marL="457200" indent="-457200">
              <a:buClr>
                <a:schemeClr val="accent2">
                  <a:lumMod val="50000"/>
                </a:schemeClr>
              </a:buClr>
              <a:buFont typeface="Arial" panose="020B0604020202020204" pitchFamily="34" charset="0"/>
              <a:buChar char="•"/>
            </a:pPr>
            <a:r>
              <a:rPr lang="en-US" sz="2600" b="1" dirty="0">
                <a:solidFill>
                  <a:schemeClr val="bg2">
                    <a:lumMod val="25000"/>
                  </a:schemeClr>
                </a:solidFill>
              </a:rPr>
              <a:t>5%	Other Reasons</a:t>
            </a:r>
          </a:p>
          <a:p>
            <a:endParaRPr lang="en-US" sz="1200" dirty="0"/>
          </a:p>
          <a:p>
            <a:r>
              <a:rPr lang="en-US" sz="2600" dirty="0">
                <a:solidFill>
                  <a:schemeClr val="tx1">
                    <a:lumMod val="75000"/>
                    <a:lumOff val="25000"/>
                  </a:schemeClr>
                </a:solidFill>
              </a:rPr>
              <a:t>When tissue resubmissions are accounted for, 9% of patients had inadequate tissue</a:t>
            </a:r>
          </a:p>
        </p:txBody>
      </p:sp>
      <p:sp>
        <p:nvSpPr>
          <p:cNvPr id="19" name="TextBox 18"/>
          <p:cNvSpPr txBox="1"/>
          <p:nvPr/>
        </p:nvSpPr>
        <p:spPr>
          <a:xfrm>
            <a:off x="9707880" y="5959817"/>
            <a:ext cx="215525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As of Mar 15, 2017</a:t>
            </a:r>
          </a:p>
        </p:txBody>
      </p:sp>
    </p:spTree>
    <p:extLst>
      <p:ext uri="{BB962C8B-B14F-4D97-AF65-F5344CB8AC3E}">
        <p14:creationId xmlns:p14="http://schemas.microsoft.com/office/powerpoint/2010/main" val="687285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Quality Assurance and Monitoring</a:t>
            </a:r>
            <a:endParaRPr lang="en-US" dirty="0"/>
          </a:p>
        </p:txBody>
      </p:sp>
      <p:sp>
        <p:nvSpPr>
          <p:cNvPr id="3" name="Text Placeholder 2"/>
          <p:cNvSpPr>
            <a:spLocks noGrp="1"/>
          </p:cNvSpPr>
          <p:nvPr>
            <p:ph type="body" idx="1"/>
          </p:nvPr>
        </p:nvSpPr>
        <p:spPr/>
        <p:txBody>
          <a:bodyPr>
            <a:normAutofit/>
          </a:bodyPr>
          <a:lstStyle/>
          <a:p>
            <a:r>
              <a:rPr lang="en-US" dirty="0"/>
              <a:t>Elaine Armstrong, ms</a:t>
            </a:r>
          </a:p>
          <a:p>
            <a:r>
              <a:rPr lang="en-US" dirty="0"/>
              <a:t>SWOG Quality Assurance Manager</a:t>
            </a:r>
          </a:p>
        </p:txBody>
      </p:sp>
      <p:sp>
        <p:nvSpPr>
          <p:cNvPr id="7" name="Slide Number Placeholder 6"/>
          <p:cNvSpPr>
            <a:spLocks noGrp="1"/>
          </p:cNvSpPr>
          <p:nvPr>
            <p:ph type="sldNum" sz="quarter" idx="12"/>
          </p:nvPr>
        </p:nvSpPr>
        <p:spPr/>
        <p:txBody>
          <a:bodyPr/>
          <a:lstStyle/>
          <a:p>
            <a:r>
              <a:rPr lang="en-US" dirty="0"/>
              <a:t>Slide: </a:t>
            </a:r>
            <a:fld id="{4FAB73BC-B049-4115-A692-8D63A059BFB8}" type="slidenum">
              <a:rPr lang="en-US" smtClean="0"/>
              <a:pPr/>
              <a:t>22</a:t>
            </a:fld>
            <a:endParaRPr lang="en-US" dirty="0"/>
          </a:p>
        </p:txBody>
      </p:sp>
    </p:spTree>
    <p:extLst>
      <p:ext uri="{BB962C8B-B14F-4D97-AF65-F5344CB8AC3E}">
        <p14:creationId xmlns:p14="http://schemas.microsoft.com/office/powerpoint/2010/main" val="659815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609600" y="1845734"/>
            <a:ext cx="10952480" cy="4392506"/>
          </a:xfrm>
        </p:spPr>
        <p:txBody>
          <a:bodyPr>
            <a:normAutofit/>
          </a:bodyPr>
          <a:lstStyle/>
          <a:p>
            <a:r>
              <a:rPr lang="en-US" sz="2800" b="1" dirty="0"/>
              <a:t>Regulatory:</a:t>
            </a:r>
          </a:p>
          <a:p>
            <a:pPr lvl="1"/>
            <a:r>
              <a:rPr lang="en-US" sz="2400" b="1" dirty="0"/>
              <a:t>For sites using the CIRB: </a:t>
            </a:r>
            <a:r>
              <a:rPr lang="en-US" sz="2600" dirty="0"/>
              <a:t>New 30-day requirement to implement protocol changes</a:t>
            </a:r>
          </a:p>
          <a:p>
            <a:r>
              <a:rPr lang="en-US" sz="2800" b="1" dirty="0"/>
              <a:t>Patient Case Review: Eligibility</a:t>
            </a:r>
          </a:p>
          <a:p>
            <a:pPr lvl="1">
              <a:spcAft>
                <a:spcPts val="1200"/>
              </a:spcAft>
            </a:pPr>
            <a:r>
              <a:rPr lang="en-US" sz="2600" b="1" u="sng" dirty="0"/>
              <a:t>S1400</a:t>
            </a:r>
            <a:r>
              <a:rPr lang="en-US" sz="2600" dirty="0"/>
              <a:t>: Failure to confirm ≥ 15% tumor cells by local pathologist</a:t>
            </a:r>
          </a:p>
        </p:txBody>
      </p:sp>
      <p:sp>
        <p:nvSpPr>
          <p:cNvPr id="7" name="Slide Number Placeholder 6"/>
          <p:cNvSpPr>
            <a:spLocks noGrp="1"/>
          </p:cNvSpPr>
          <p:nvPr>
            <p:ph type="sldNum" sz="quarter" idx="12"/>
          </p:nvPr>
        </p:nvSpPr>
        <p:spPr/>
        <p:txBody>
          <a:bodyPr/>
          <a:lstStyle/>
          <a:p>
            <a:r>
              <a:rPr lang="en-US" dirty="0"/>
              <a:t>Slide: </a:t>
            </a:r>
            <a:fld id="{629637A9-119A-49DA-BD12-AAC58B377D80}" type="slidenum">
              <a:rPr lang="en-US" smtClean="0"/>
              <a:pPr/>
              <a:t>23</a:t>
            </a:fld>
            <a:endParaRPr lang="en-US" dirty="0"/>
          </a:p>
        </p:txBody>
      </p:sp>
    </p:spTree>
    <p:extLst>
      <p:ext uri="{BB962C8B-B14F-4D97-AF65-F5344CB8AC3E}">
        <p14:creationId xmlns:p14="http://schemas.microsoft.com/office/powerpoint/2010/main" val="1772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QA/Monitoring Common Problems</a:t>
            </a:r>
            <a:endParaRPr lang="en-US" dirty="0"/>
          </a:p>
        </p:txBody>
      </p:sp>
      <p:sp>
        <p:nvSpPr>
          <p:cNvPr id="3" name="Content Placeholder 2"/>
          <p:cNvSpPr>
            <a:spLocks noGrp="1"/>
          </p:cNvSpPr>
          <p:nvPr>
            <p:ph idx="1"/>
          </p:nvPr>
        </p:nvSpPr>
        <p:spPr>
          <a:xfrm>
            <a:off x="609600" y="1492469"/>
            <a:ext cx="10546080" cy="4628931"/>
          </a:xfrm>
        </p:spPr>
        <p:txBody>
          <a:bodyPr>
            <a:normAutofit lnSpcReduction="10000"/>
          </a:bodyPr>
          <a:lstStyle/>
          <a:p>
            <a:r>
              <a:rPr lang="en-US" sz="2800" b="1" dirty="0"/>
              <a:t>Consent forms</a:t>
            </a:r>
          </a:p>
          <a:p>
            <a:pPr lvl="1"/>
            <a:r>
              <a:rPr lang="en-US" sz="2600" dirty="0"/>
              <a:t>Mixing up the screening consent and the prescreening consent</a:t>
            </a:r>
          </a:p>
          <a:p>
            <a:pPr lvl="1"/>
            <a:r>
              <a:rPr lang="en-US" sz="2600" dirty="0"/>
              <a:t>Informing patients by the next visit of changes in risks with Revisions</a:t>
            </a:r>
          </a:p>
          <a:p>
            <a:r>
              <a:rPr lang="en-US" sz="2800" b="1" dirty="0"/>
              <a:t>Patient Case Review: Eligibility</a:t>
            </a:r>
            <a:endParaRPr lang="en-US" sz="2600" dirty="0"/>
          </a:p>
          <a:p>
            <a:pPr lvl="1"/>
            <a:r>
              <a:rPr lang="en-US" sz="2600" dirty="0"/>
              <a:t>Failure to meet Inc/</a:t>
            </a:r>
            <a:r>
              <a:rPr lang="en-US" sz="2600" dirty="0" err="1"/>
              <a:t>Exc</a:t>
            </a:r>
            <a:r>
              <a:rPr lang="en-US" sz="2600" dirty="0"/>
              <a:t> Criteria </a:t>
            </a:r>
            <a:endParaRPr lang="en-US" sz="2800" b="1" dirty="0"/>
          </a:p>
          <a:p>
            <a:r>
              <a:rPr lang="en-US" sz="2800" b="1" dirty="0"/>
              <a:t>Patient Case Review: TRIAD</a:t>
            </a:r>
            <a:endParaRPr lang="en-US" sz="2600" dirty="0"/>
          </a:p>
          <a:p>
            <a:pPr lvl="1"/>
            <a:r>
              <a:rPr lang="en-US" sz="2600" dirty="0"/>
              <a:t>Delay in submission of scans</a:t>
            </a:r>
          </a:p>
          <a:p>
            <a:r>
              <a:rPr lang="en-US" sz="2800" b="1" dirty="0"/>
              <a:t>Patient Case Review: Adverse Events</a:t>
            </a:r>
          </a:p>
          <a:p>
            <a:pPr lvl="1"/>
            <a:r>
              <a:rPr lang="en-US" sz="2600" dirty="0"/>
              <a:t>Failure to report lab values that are considered not clinically significant</a:t>
            </a:r>
          </a:p>
          <a:p>
            <a:pPr lvl="1"/>
            <a:r>
              <a:rPr lang="en-US" sz="2600" dirty="0"/>
              <a:t>Failure to report all grade 1 – 5 adverse events </a:t>
            </a:r>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24</a:t>
            </a:fld>
            <a:endParaRPr lang="en-US" dirty="0"/>
          </a:p>
        </p:txBody>
      </p:sp>
    </p:spTree>
    <p:extLst>
      <p:ext uri="{BB962C8B-B14F-4D97-AF65-F5344CB8AC3E}">
        <p14:creationId xmlns:p14="http://schemas.microsoft.com/office/powerpoint/2010/main" val="398986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Entry Guidelines</a:t>
            </a:r>
          </a:p>
        </p:txBody>
      </p:sp>
      <p:sp>
        <p:nvSpPr>
          <p:cNvPr id="3" name="Content Placeholder 2"/>
          <p:cNvSpPr>
            <a:spLocks noGrp="1"/>
          </p:cNvSpPr>
          <p:nvPr>
            <p:ph idx="1"/>
          </p:nvPr>
        </p:nvSpPr>
        <p:spPr/>
        <p:txBody>
          <a:bodyPr/>
          <a:lstStyle/>
          <a:p>
            <a:r>
              <a:rPr lang="en-US" sz="2800" dirty="0"/>
              <a:t>The</a:t>
            </a:r>
            <a:r>
              <a:rPr lang="en-US" sz="2800" b="1" dirty="0"/>
              <a:t> </a:t>
            </a:r>
            <a:r>
              <a:rPr lang="en-US" sz="2800" b="1" u="sng" dirty="0"/>
              <a:t>S1400</a:t>
            </a:r>
            <a:r>
              <a:rPr lang="en-US" sz="2800" b="1" dirty="0"/>
              <a:t> </a:t>
            </a:r>
            <a:r>
              <a:rPr lang="en-US" sz="2800" dirty="0"/>
              <a:t>Data Entry Guidelines are now live on the ORP Manual under Chapter 16e: General Forms and Guidelines-S1400 &amp; Sub-Studies.  </a:t>
            </a:r>
          </a:p>
          <a:p>
            <a:pPr marL="0" indent="0" algn="ctr">
              <a:buNone/>
            </a:pPr>
            <a:endParaRPr lang="en-US" dirty="0">
              <a:hlinkClick r:id="rId2"/>
            </a:endParaRPr>
          </a:p>
          <a:p>
            <a:pPr marL="0" indent="0" algn="ctr">
              <a:buNone/>
            </a:pPr>
            <a:r>
              <a:rPr lang="en-US" dirty="0">
                <a:hlinkClick r:id="rId2"/>
              </a:rPr>
              <a:t>https://crawb.crab.org/txwb/CRA_MANUAL/Vol1/chapter%2016e_Data_Entry_Guidelines_S1400_1.30.17.pdf</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25</a:t>
            </a:fld>
            <a:endParaRPr lang="en-US" dirty="0"/>
          </a:p>
        </p:txBody>
      </p:sp>
    </p:spTree>
    <p:extLst>
      <p:ext uri="{BB962C8B-B14F-4D97-AF65-F5344CB8AC3E}">
        <p14:creationId xmlns:p14="http://schemas.microsoft.com/office/powerpoint/2010/main" val="3379566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Site Coordinators Committee (SCC)</a:t>
            </a:r>
            <a:endParaRPr lang="en-US" dirty="0"/>
          </a:p>
        </p:txBody>
      </p:sp>
      <p:sp>
        <p:nvSpPr>
          <p:cNvPr id="3" name="Text Placeholder 2"/>
          <p:cNvSpPr>
            <a:spLocks noGrp="1"/>
          </p:cNvSpPr>
          <p:nvPr>
            <p:ph type="body" idx="1"/>
          </p:nvPr>
        </p:nvSpPr>
        <p:spPr/>
        <p:txBody>
          <a:bodyPr>
            <a:normAutofit/>
          </a:bodyPr>
          <a:lstStyle/>
          <a:p>
            <a:r>
              <a:rPr lang="en-US" dirty="0"/>
              <a:t>Lavinia Dobrea RN, MS, OCN </a:t>
            </a:r>
          </a:p>
          <a:p>
            <a:r>
              <a:rPr lang="en-US" dirty="0"/>
              <a:t>Site Coordinator Committee co-Chair</a:t>
            </a:r>
          </a:p>
          <a:p>
            <a:endParaRPr lang="en-US" dirty="0"/>
          </a:p>
        </p:txBody>
      </p:sp>
      <p:sp>
        <p:nvSpPr>
          <p:cNvPr id="7" name="Slide Number Placeholder 6"/>
          <p:cNvSpPr>
            <a:spLocks noGrp="1"/>
          </p:cNvSpPr>
          <p:nvPr>
            <p:ph type="sldNum" sz="quarter" idx="12"/>
          </p:nvPr>
        </p:nvSpPr>
        <p:spPr/>
        <p:txBody>
          <a:bodyPr/>
          <a:lstStyle/>
          <a:p>
            <a:r>
              <a:rPr lang="en-US" dirty="0"/>
              <a:t>Slide: </a:t>
            </a:r>
            <a:fld id="{4FAB73BC-B049-4115-A692-8D63A059BFB8}" type="slidenum">
              <a:rPr lang="en-US" smtClean="0"/>
              <a:pPr/>
              <a:t>26</a:t>
            </a:fld>
            <a:endParaRPr lang="en-US" dirty="0"/>
          </a:p>
        </p:txBody>
      </p:sp>
    </p:spTree>
    <p:extLst>
      <p:ext uri="{BB962C8B-B14F-4D97-AF65-F5344CB8AC3E}">
        <p14:creationId xmlns:p14="http://schemas.microsoft.com/office/powerpoint/2010/main" val="4011060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SCC Mission</a:t>
            </a:r>
            <a:endParaRPr lang="en-US" dirty="0"/>
          </a:p>
        </p:txBody>
      </p:sp>
      <p:sp>
        <p:nvSpPr>
          <p:cNvPr id="3" name="Content Placeholder 2"/>
          <p:cNvSpPr>
            <a:spLocks noGrp="1"/>
          </p:cNvSpPr>
          <p:nvPr>
            <p:ph idx="1"/>
          </p:nvPr>
        </p:nvSpPr>
        <p:spPr>
          <a:xfrm>
            <a:off x="609600" y="1845733"/>
            <a:ext cx="4528457" cy="4376625"/>
          </a:xfrm>
        </p:spPr>
        <p:txBody>
          <a:bodyPr/>
          <a:lstStyle/>
          <a:p>
            <a:pPr marL="82550" indent="0">
              <a:lnSpc>
                <a:spcPct val="100000"/>
              </a:lnSpc>
              <a:buNone/>
            </a:pPr>
            <a:r>
              <a:rPr lang="en-US" sz="2800" b="1" dirty="0"/>
              <a:t>To represent study site staff at the nursing, CRA, data management, and regulatory levels by providing feedback to and from the study leadership to enhance accrual and improve study management. </a:t>
            </a:r>
          </a:p>
          <a:p>
            <a:pPr marL="82550" indent="0">
              <a:buNone/>
            </a:pPr>
            <a:endParaRPr lang="en-US" dirty="0"/>
          </a:p>
        </p:txBody>
      </p:sp>
      <p:pic>
        <p:nvPicPr>
          <p:cNvPr id="5" name="Picture 4"/>
          <p:cNvPicPr>
            <a:picLocks noChangeAspect="1"/>
          </p:cNvPicPr>
          <p:nvPr/>
        </p:nvPicPr>
        <p:blipFill rotWithShape="1">
          <a:blip r:embed="rId2"/>
          <a:srcRect l="6544" r="9564"/>
          <a:stretch/>
        </p:blipFill>
        <p:spPr>
          <a:xfrm>
            <a:off x="5715000" y="1935236"/>
            <a:ext cx="6260275" cy="4197617"/>
          </a:xfrm>
          <a:prstGeom prst="rect">
            <a:avLst/>
          </a:prstGeom>
        </p:spPr>
      </p:pic>
    </p:spTree>
    <p:extLst>
      <p:ext uri="{BB962C8B-B14F-4D97-AF65-F5344CB8AC3E}">
        <p14:creationId xmlns:p14="http://schemas.microsoft.com/office/powerpoint/2010/main" val="587808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SCC Activities:</a:t>
            </a:r>
            <a:endParaRPr lang="en-US" dirty="0"/>
          </a:p>
        </p:txBody>
      </p:sp>
      <p:sp>
        <p:nvSpPr>
          <p:cNvPr id="3" name="Content Placeholder 2"/>
          <p:cNvSpPr>
            <a:spLocks noGrp="1"/>
          </p:cNvSpPr>
          <p:nvPr>
            <p:ph idx="1"/>
          </p:nvPr>
        </p:nvSpPr>
        <p:spPr/>
        <p:txBody>
          <a:bodyPr>
            <a:noAutofit/>
          </a:bodyPr>
          <a:lstStyle/>
          <a:p>
            <a:pPr>
              <a:lnSpc>
                <a:spcPct val="110000"/>
              </a:lnSpc>
              <a:spcAft>
                <a:spcPts val="600"/>
              </a:spcAft>
            </a:pPr>
            <a:r>
              <a:rPr lang="en-US" sz="2600" b="1" dirty="0"/>
              <a:t>Review &amp; recommend accrual materials and strategies</a:t>
            </a:r>
          </a:p>
          <a:p>
            <a:pPr>
              <a:lnSpc>
                <a:spcPct val="110000"/>
              </a:lnSpc>
              <a:spcAft>
                <a:spcPts val="600"/>
              </a:spcAft>
            </a:pPr>
            <a:r>
              <a:rPr lang="en-US" sz="2600" b="1" dirty="0"/>
              <a:t>Review changes to study procedures and updates to data collection forms</a:t>
            </a:r>
          </a:p>
          <a:p>
            <a:pPr>
              <a:lnSpc>
                <a:spcPct val="110000"/>
              </a:lnSpc>
              <a:spcAft>
                <a:spcPts val="600"/>
              </a:spcAft>
            </a:pPr>
            <a:r>
              <a:rPr lang="en-US" sz="2600" b="1" dirty="0"/>
              <a:t>Provide content for the Lung-MAP newsletter</a:t>
            </a:r>
          </a:p>
          <a:p>
            <a:pPr>
              <a:lnSpc>
                <a:spcPct val="110000"/>
              </a:lnSpc>
              <a:spcAft>
                <a:spcPts val="600"/>
              </a:spcAft>
            </a:pPr>
            <a:r>
              <a:rPr lang="en-US" sz="2600" b="1" dirty="0"/>
              <a:t>Participate in Update meetings</a:t>
            </a:r>
          </a:p>
          <a:p>
            <a:pPr>
              <a:lnSpc>
                <a:spcPct val="110000"/>
              </a:lnSpc>
              <a:spcAft>
                <a:spcPts val="600"/>
              </a:spcAft>
            </a:pPr>
            <a:r>
              <a:rPr lang="en-US" sz="2600" b="1" dirty="0"/>
              <a:t>Assist in promoting the study and encouraging accrual</a:t>
            </a:r>
          </a:p>
        </p:txBody>
      </p:sp>
    </p:spTree>
    <p:extLst>
      <p:ext uri="{BB962C8B-B14F-4D97-AF65-F5344CB8AC3E}">
        <p14:creationId xmlns:p14="http://schemas.microsoft.com/office/powerpoint/2010/main" val="2184512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SCC Activities:</a:t>
            </a:r>
            <a:endParaRPr lang="en-US" dirty="0"/>
          </a:p>
        </p:txBody>
      </p:sp>
      <p:sp>
        <p:nvSpPr>
          <p:cNvPr id="3" name="Content Placeholder 2"/>
          <p:cNvSpPr>
            <a:spLocks noGrp="1"/>
          </p:cNvSpPr>
          <p:nvPr>
            <p:ph idx="1"/>
          </p:nvPr>
        </p:nvSpPr>
        <p:spPr>
          <a:xfrm>
            <a:off x="609600" y="1780978"/>
            <a:ext cx="9906000" cy="930691"/>
          </a:xfrm>
        </p:spPr>
        <p:txBody>
          <a:bodyPr>
            <a:noAutofit/>
          </a:bodyPr>
          <a:lstStyle/>
          <a:p>
            <a:pPr>
              <a:lnSpc>
                <a:spcPct val="110000"/>
              </a:lnSpc>
              <a:spcAft>
                <a:spcPts val="600"/>
              </a:spcAft>
            </a:pPr>
            <a:r>
              <a:rPr lang="en-US" sz="2600" b="1" dirty="0"/>
              <a:t>Assist with planning, development, and implementation of </a:t>
            </a:r>
            <a:r>
              <a:rPr lang="en-US" sz="2600" b="1" dirty="0">
                <a:solidFill>
                  <a:schemeClr val="accent2"/>
                </a:solidFill>
              </a:rPr>
              <a:t>staff training tools</a:t>
            </a:r>
          </a:p>
        </p:txBody>
      </p:sp>
      <p:sp>
        <p:nvSpPr>
          <p:cNvPr id="5" name="Content Placeholder 2"/>
          <p:cNvSpPr txBox="1">
            <a:spLocks/>
          </p:cNvSpPr>
          <p:nvPr/>
        </p:nvSpPr>
        <p:spPr>
          <a:xfrm>
            <a:off x="1287780" y="3000178"/>
            <a:ext cx="9265920" cy="1419014"/>
          </a:xfrm>
          <a:prstGeom prst="rect">
            <a:avLst/>
          </a:prstGeom>
        </p:spPr>
        <p:txBody>
          <a:bodyPr vert="horz" lIns="0" tIns="45720" rIns="0" bIns="45720" numCol="2" rtlCol="0">
            <a:no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10000"/>
              </a:lnSpc>
              <a:spcAft>
                <a:spcPts val="600"/>
              </a:spcAft>
              <a:buFont typeface="Arial" panose="020B0604020202020204" pitchFamily="34" charset="0"/>
              <a:buChar char="•"/>
            </a:pPr>
            <a:r>
              <a:rPr lang="en-US" sz="2400" b="1" dirty="0">
                <a:solidFill>
                  <a:schemeClr val="accent1">
                    <a:lumMod val="75000"/>
                  </a:schemeClr>
                </a:solidFill>
              </a:rPr>
              <a:t>Patient AE Log</a:t>
            </a:r>
          </a:p>
          <a:p>
            <a:pPr lvl="1">
              <a:lnSpc>
                <a:spcPct val="110000"/>
              </a:lnSpc>
              <a:spcAft>
                <a:spcPts val="600"/>
              </a:spcAft>
              <a:buFont typeface="Arial" panose="020B0604020202020204" pitchFamily="34" charset="0"/>
              <a:buChar char="•"/>
            </a:pPr>
            <a:r>
              <a:rPr lang="en-US" sz="2400" b="1" dirty="0">
                <a:solidFill>
                  <a:schemeClr val="accent1">
                    <a:lumMod val="75000"/>
                  </a:schemeClr>
                </a:solidFill>
              </a:rPr>
              <a:t>RECIST Tracker</a:t>
            </a:r>
          </a:p>
          <a:p>
            <a:pPr lvl="1">
              <a:lnSpc>
                <a:spcPct val="110000"/>
              </a:lnSpc>
              <a:spcAft>
                <a:spcPts val="600"/>
              </a:spcAft>
              <a:buFont typeface="Arial" panose="020B0604020202020204" pitchFamily="34" charset="0"/>
              <a:buChar char="•"/>
            </a:pPr>
            <a:r>
              <a:rPr lang="en-US" sz="2400" b="1" dirty="0">
                <a:solidFill>
                  <a:schemeClr val="accent1">
                    <a:lumMod val="75000"/>
                  </a:schemeClr>
                </a:solidFill>
              </a:rPr>
              <a:t>CT Reminder</a:t>
            </a:r>
          </a:p>
          <a:p>
            <a:pPr lvl="1">
              <a:lnSpc>
                <a:spcPct val="110000"/>
              </a:lnSpc>
              <a:spcAft>
                <a:spcPts val="600"/>
              </a:spcAft>
              <a:buFont typeface="Arial" panose="020B0604020202020204" pitchFamily="34" charset="0"/>
              <a:buChar char="•"/>
            </a:pPr>
            <a:r>
              <a:rPr lang="en-US" sz="2400" b="1" dirty="0">
                <a:solidFill>
                  <a:schemeClr val="accent1">
                    <a:lumMod val="75000"/>
                  </a:schemeClr>
                </a:solidFill>
              </a:rPr>
              <a:t>Progress Notes for Pre-Screening, Screening, Progression, Sub-studies</a:t>
            </a:r>
          </a:p>
        </p:txBody>
      </p:sp>
      <p:sp>
        <p:nvSpPr>
          <p:cNvPr id="6" name="Content Placeholder 2"/>
          <p:cNvSpPr txBox="1">
            <a:spLocks/>
          </p:cNvSpPr>
          <p:nvPr/>
        </p:nvSpPr>
        <p:spPr>
          <a:xfrm>
            <a:off x="243840" y="4707701"/>
            <a:ext cx="11353800" cy="1601894"/>
          </a:xfrm>
          <a:prstGeom prst="rect">
            <a:avLst/>
          </a:prstGeom>
        </p:spPr>
        <p:txBody>
          <a:bodyPr vert="horz" lIns="0" tIns="45720" rIns="0" bIns="45720" rtlCol="0">
            <a:no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10000"/>
              </a:lnSpc>
              <a:spcAft>
                <a:spcPts val="600"/>
              </a:spcAft>
              <a:buNone/>
            </a:pPr>
            <a:r>
              <a:rPr lang="en-US" sz="2400" dirty="0"/>
              <a:t>NOW available on the </a:t>
            </a:r>
            <a:r>
              <a:rPr lang="en-US" sz="2400" b="1" u="sng" dirty="0"/>
              <a:t>S1400</a:t>
            </a:r>
            <a:r>
              <a:rPr lang="en-US" sz="2400" dirty="0"/>
              <a:t> Abstract Page under </a:t>
            </a:r>
            <a:r>
              <a:rPr lang="en-US" sz="2400" b="1" u="sng" dirty="0"/>
              <a:t>S1400</a:t>
            </a:r>
            <a:r>
              <a:rPr lang="en-US" sz="2400" dirty="0"/>
              <a:t> Resources on the SWOG website (</a:t>
            </a:r>
            <a:r>
              <a:rPr lang="en-US" sz="2400" u="sng" dirty="0">
                <a:hlinkClick r:id="rId2"/>
              </a:rPr>
              <a:t>https://swog.org/Visitors/S1400/S1400SampleDocs.asp</a:t>
            </a:r>
            <a:r>
              <a:rPr lang="en-US" sz="2400" dirty="0"/>
              <a:t>).</a:t>
            </a:r>
          </a:p>
        </p:txBody>
      </p:sp>
    </p:spTree>
    <p:extLst>
      <p:ext uri="{BB962C8B-B14F-4D97-AF65-F5344CB8AC3E}">
        <p14:creationId xmlns:p14="http://schemas.microsoft.com/office/powerpoint/2010/main" val="3125613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Updates</a:t>
            </a:r>
            <a:br>
              <a:rPr lang="en-US" dirty="0"/>
            </a:br>
            <a:endParaRPr lang="en-US" sz="1200" dirty="0"/>
          </a:p>
        </p:txBody>
      </p:sp>
      <p:sp>
        <p:nvSpPr>
          <p:cNvPr id="3" name="Text Placeholder 2"/>
          <p:cNvSpPr>
            <a:spLocks noGrp="1"/>
          </p:cNvSpPr>
          <p:nvPr>
            <p:ph type="body" idx="1"/>
          </p:nvPr>
        </p:nvSpPr>
        <p:spPr/>
        <p:txBody>
          <a:bodyPr>
            <a:normAutofit/>
          </a:bodyPr>
          <a:lstStyle/>
          <a:p>
            <a:r>
              <a:rPr lang="en-US" dirty="0"/>
              <a:t>Vassiliki Papadimitrakopoulou, MD</a:t>
            </a:r>
          </a:p>
          <a:p>
            <a:r>
              <a:rPr lang="en-US" dirty="0"/>
              <a:t>Study Chair, Medical Oncology</a:t>
            </a:r>
          </a:p>
        </p:txBody>
      </p:sp>
      <p:sp>
        <p:nvSpPr>
          <p:cNvPr id="7" name="Slide Number Placeholder 6"/>
          <p:cNvSpPr>
            <a:spLocks noGrp="1"/>
          </p:cNvSpPr>
          <p:nvPr>
            <p:ph type="sldNum" sz="quarter" idx="12"/>
          </p:nvPr>
        </p:nvSpPr>
        <p:spPr/>
        <p:txBody>
          <a:bodyPr/>
          <a:lstStyle/>
          <a:p>
            <a:r>
              <a:rPr lang="en-US" dirty="0"/>
              <a:t>Slide: </a:t>
            </a:r>
            <a:fld id="{4FAB73BC-B049-4115-A692-8D63A059BFB8}" type="slidenum">
              <a:rPr lang="en-US" smtClean="0"/>
              <a:pPr/>
              <a:t>3</a:t>
            </a:fld>
            <a:endParaRPr lang="en-US" dirty="0"/>
          </a:p>
        </p:txBody>
      </p:sp>
    </p:spTree>
    <p:extLst>
      <p:ext uri="{BB962C8B-B14F-4D97-AF65-F5344CB8AC3E}">
        <p14:creationId xmlns:p14="http://schemas.microsoft.com/office/powerpoint/2010/main" val="263746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SCC Activities:</a:t>
            </a:r>
          </a:p>
        </p:txBody>
      </p:sp>
      <p:sp>
        <p:nvSpPr>
          <p:cNvPr id="3" name="Content Placeholder 2"/>
          <p:cNvSpPr>
            <a:spLocks noGrp="1"/>
          </p:cNvSpPr>
          <p:nvPr>
            <p:ph idx="1"/>
          </p:nvPr>
        </p:nvSpPr>
        <p:spPr/>
        <p:txBody>
          <a:bodyPr>
            <a:normAutofit/>
          </a:bodyPr>
          <a:lstStyle/>
          <a:p>
            <a:r>
              <a:rPr lang="en-US" sz="2600" b="1" dirty="0"/>
              <a:t>Webinar on the management of immune-related AE’s (</a:t>
            </a:r>
            <a:r>
              <a:rPr lang="en-US" sz="2600" b="1" dirty="0" err="1">
                <a:solidFill>
                  <a:schemeClr val="accent2"/>
                </a:solidFill>
              </a:rPr>
              <a:t>irAEs</a:t>
            </a:r>
            <a:r>
              <a:rPr lang="en-US" sz="2600" b="1" dirty="0"/>
              <a:t>)</a:t>
            </a:r>
          </a:p>
          <a:p>
            <a:pPr lvl="1"/>
            <a:r>
              <a:rPr lang="en-US" sz="2400" b="1" dirty="0"/>
              <a:t>To be presented by Dr. Lyudmila Bazhenova, the Co-Chair of </a:t>
            </a:r>
            <a:r>
              <a:rPr lang="en-US" sz="2400" b="1" u="sng" dirty="0"/>
              <a:t>S1400I</a:t>
            </a:r>
            <a:endParaRPr lang="en-US" sz="2400" b="1" dirty="0"/>
          </a:p>
          <a:p>
            <a:pPr lvl="1"/>
            <a:r>
              <a:rPr lang="en-US" sz="2400" b="1" dirty="0"/>
              <a:t>Expected this summer</a:t>
            </a:r>
          </a:p>
          <a:p>
            <a:pPr marL="201168" lvl="1" indent="0">
              <a:buNone/>
            </a:pPr>
            <a:endParaRPr lang="en-US" sz="2400" b="1" dirty="0"/>
          </a:p>
          <a:p>
            <a:r>
              <a:rPr lang="en-US" sz="2600" b="1" dirty="0"/>
              <a:t>Review &amp; provide insight from a </a:t>
            </a:r>
            <a:r>
              <a:rPr lang="en-US" sz="2600" b="1" dirty="0">
                <a:solidFill>
                  <a:schemeClr val="accent2"/>
                </a:solidFill>
              </a:rPr>
              <a:t>site perspective </a:t>
            </a:r>
            <a:r>
              <a:rPr lang="en-US" sz="2600" b="1" dirty="0"/>
              <a:t>on the Future Re-Design of </a:t>
            </a:r>
            <a:r>
              <a:rPr lang="en-US" sz="2600" b="1" u="sng" dirty="0"/>
              <a:t>S1400</a:t>
            </a:r>
            <a:r>
              <a:rPr lang="en-US" sz="2600" b="1" dirty="0"/>
              <a:t> </a:t>
            </a:r>
          </a:p>
        </p:txBody>
      </p:sp>
      <p:sp>
        <p:nvSpPr>
          <p:cNvPr id="4" name="Slide Number Placeholder 3"/>
          <p:cNvSpPr>
            <a:spLocks noGrp="1"/>
          </p:cNvSpPr>
          <p:nvPr>
            <p:ph type="sldNum" sz="quarter" idx="12"/>
          </p:nvPr>
        </p:nvSpPr>
        <p:spPr/>
        <p:txBody>
          <a:bodyPr/>
          <a:lstStyle/>
          <a:p>
            <a:r>
              <a:rPr lang="en-US"/>
              <a:t>Slide: </a:t>
            </a:r>
            <a:fld id="{629637A9-119A-49DA-BD12-AAC58B377D80}" type="slidenum">
              <a:rPr lang="en-US" smtClean="0"/>
              <a:pPr/>
              <a:t>30</a:t>
            </a:fld>
            <a:endParaRPr lang="en-US" dirty="0"/>
          </a:p>
        </p:txBody>
      </p:sp>
    </p:spTree>
    <p:extLst>
      <p:ext uri="{BB962C8B-B14F-4D97-AF65-F5344CB8AC3E}">
        <p14:creationId xmlns:p14="http://schemas.microsoft.com/office/powerpoint/2010/main" val="1159562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r>
              <a:rPr lang="en-US"/>
              <a:t>Slide: </a:t>
            </a:r>
            <a:fld id="{629637A9-119A-49DA-BD12-AAC58B377D80}" type="slidenum">
              <a:rPr lang="en-US" smtClean="0"/>
              <a:pPr/>
              <a:t>31</a:t>
            </a:fld>
            <a:endParaRPr lang="en-US" dirty="0"/>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869225" y="0"/>
            <a:ext cx="10453549" cy="1479918"/>
          </a:xfrm>
          <a:prstGeom prst="rect">
            <a:avLst/>
          </a:prstGeom>
          <a:noFill/>
          <a:ln>
            <a:noFill/>
          </a:ln>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261360" y="41557"/>
            <a:ext cx="5669280" cy="824865"/>
          </a:xfrm>
          <a:prstGeom prst="rect">
            <a:avLst/>
          </a:prstGeom>
          <a:effectLst>
            <a:outerShdw blurRad="50800" dist="50800" dir="5400000" algn="ctr" rotWithShape="0">
              <a:schemeClr val="tx1">
                <a:lumMod val="65000"/>
                <a:lumOff val="35000"/>
              </a:schemeClr>
            </a:outerShdw>
          </a:effectLst>
        </p:spPr>
      </p:pic>
      <p:sp>
        <p:nvSpPr>
          <p:cNvPr id="10" name="Text Box 2"/>
          <p:cNvSpPr txBox="1">
            <a:spLocks noChangeArrowheads="1"/>
          </p:cNvSpPr>
          <p:nvPr/>
        </p:nvSpPr>
        <p:spPr bwMode="auto">
          <a:xfrm>
            <a:off x="3131291" y="981725"/>
            <a:ext cx="6298565" cy="516255"/>
          </a:xfrm>
          <a:prstGeom prst="rect">
            <a:avLst/>
          </a:prstGeom>
          <a:solidFill>
            <a:schemeClr val="accent5">
              <a:lumMod val="75000"/>
              <a:alpha val="34000"/>
            </a:schemeClr>
          </a:solidFill>
          <a:ln w="9525">
            <a:no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2800" dirty="0">
                <a:solidFill>
                  <a:srgbClr val="FFFFFF"/>
                </a:solidFill>
                <a:effectLst/>
                <a:latin typeface="Simplified Arabic Fixed"/>
                <a:ea typeface="Batang"/>
                <a:cs typeface="Times New Roman"/>
              </a:rPr>
              <a:t>SITE COORDINATORS COMMITTEE</a:t>
            </a:r>
            <a:endParaRPr lang="en-US" sz="1100" dirty="0">
              <a:effectLst/>
              <a:latin typeface="Calibri"/>
              <a:ea typeface="Calibri"/>
              <a:cs typeface="Times New Roman"/>
            </a:endParaRPr>
          </a:p>
        </p:txBody>
      </p:sp>
      <p:sp>
        <p:nvSpPr>
          <p:cNvPr id="16" name="Rectangle 15"/>
          <p:cNvSpPr/>
          <p:nvPr/>
        </p:nvSpPr>
        <p:spPr>
          <a:xfrm>
            <a:off x="4069080" y="2057400"/>
            <a:ext cx="7741920" cy="3539430"/>
          </a:xfrm>
          <a:prstGeom prst="rect">
            <a:avLst/>
          </a:prstGeom>
        </p:spPr>
        <p:txBody>
          <a:bodyPr wrap="square">
            <a:spAutoFit/>
          </a:bodyPr>
          <a:lstStyle/>
          <a:p>
            <a:r>
              <a:rPr lang="en-US" sz="2400" i="1" dirty="0"/>
              <a:t>We are seeking applicants for  the </a:t>
            </a:r>
            <a:r>
              <a:rPr lang="en-US" sz="2800" b="1" i="1" dirty="0"/>
              <a:t>S1400 Lung-MAP Site Coordinators Committee</a:t>
            </a:r>
            <a:r>
              <a:rPr lang="en-US" sz="2800" i="1" dirty="0"/>
              <a:t>. </a:t>
            </a:r>
            <a:r>
              <a:rPr lang="en-US" sz="2400" i="1" dirty="0"/>
              <a:t>Current members represent all types of sites: NCTN, NCORP, CCTG, academic, minority, etc. SWOG has funds to support travel for members to two SCC meetings per year, in conjunction with the SWOG Group Meeting, and funding for up to four conference calls per year. For more information about the committee and to apply: </a:t>
            </a:r>
          </a:p>
          <a:p>
            <a:endParaRPr lang="en-US" sz="2400" i="1" dirty="0"/>
          </a:p>
          <a:p>
            <a:pPr algn="ctr"/>
            <a:r>
              <a:rPr lang="en-US" sz="2400" u="sng" dirty="0">
                <a:hlinkClick r:id="rId4"/>
              </a:rPr>
              <a:t>https://www.surveymonkey.com/r/LM_SCC_2017</a:t>
            </a:r>
            <a:r>
              <a:rPr lang="en-US" sz="2400" dirty="0"/>
              <a:t>. </a:t>
            </a:r>
          </a:p>
        </p:txBody>
      </p:sp>
      <p:grpSp>
        <p:nvGrpSpPr>
          <p:cNvPr id="22" name="Group 21"/>
          <p:cNvGrpSpPr/>
          <p:nvPr/>
        </p:nvGrpSpPr>
        <p:grpSpPr>
          <a:xfrm>
            <a:off x="240762" y="2433201"/>
            <a:ext cx="4159619" cy="3723049"/>
            <a:chOff x="0" y="0"/>
            <a:chExt cx="2895600" cy="2664460"/>
          </a:xfrm>
        </p:grpSpPr>
        <p:pic>
          <p:nvPicPr>
            <p:cNvPr id="23" name="Picture 22" descr="http://thenikkidubose.com/wp-content/uploads/2015/11/exciting-news.jpg"/>
            <p:cNvPicPr>
              <a:picLocks noChangeAspect="1"/>
            </p:cNvPicPr>
            <p:nvPr/>
          </p:nvPicPr>
          <p:blipFill>
            <a:blip r:embed="rId5">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375920" y="0"/>
              <a:ext cx="2133600" cy="2143760"/>
            </a:xfrm>
            <a:prstGeom prst="rect">
              <a:avLst/>
            </a:prstGeom>
            <a:noFill/>
            <a:ln>
              <a:noFill/>
            </a:ln>
          </p:spPr>
        </p:pic>
        <p:pic>
          <p:nvPicPr>
            <p:cNvPr id="24" name="Picture 23" descr="http://www.freedom-homehealthcare.com/wp-content/uploads/2014/02/news-freedom-elder-care-new-jersey-home-health-seniors.jpg"/>
            <p:cNvPicPr>
              <a:picLocks noChangeAspect="1"/>
            </p:cNvPicPr>
            <p:nvPr/>
          </p:nvPicPr>
          <p:blipFill rotWithShape="1">
            <a:blip r:embed="rId6">
              <a:clrChange>
                <a:clrFrom>
                  <a:srgbClr val="FFFFFF"/>
                </a:clrFrom>
                <a:clrTo>
                  <a:srgbClr val="FFFFFF">
                    <a:alpha val="0"/>
                  </a:srgbClr>
                </a:clrTo>
              </a:clrChange>
              <a:grayscl/>
              <a:extLst>
                <a:ext uri="{28A0092B-C50C-407E-A947-70E740481C1C}">
                  <a14:useLocalDpi xmlns:a14="http://schemas.microsoft.com/office/drawing/2010/main" val="0"/>
                </a:ext>
              </a:extLst>
            </a:blip>
            <a:srcRect t="77455"/>
            <a:stretch/>
          </p:blipFill>
          <p:spPr bwMode="auto">
            <a:xfrm>
              <a:off x="0" y="2011680"/>
              <a:ext cx="2895600" cy="652780"/>
            </a:xfrm>
            <a:prstGeom prst="rect">
              <a:avLst/>
            </a:prstGeom>
            <a:noFill/>
            <a:ln>
              <a:noFill/>
            </a:ln>
            <a:extLst>
              <a:ext uri="{53640926-AAD7-44d8-BBD7-CCE9431645EC}">
                <a14:shadowObscured xmlns="" xmlns:a14="http://schemas.microsoft.com/office/drawing/2010/main"/>
              </a:ext>
            </a:extLst>
          </p:spPr>
        </p:pic>
      </p:grpSp>
    </p:spTree>
    <p:extLst>
      <p:ext uri="{BB962C8B-B14F-4D97-AF65-F5344CB8AC3E}">
        <p14:creationId xmlns:p14="http://schemas.microsoft.com/office/powerpoint/2010/main" val="2886785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09600" y="1845733"/>
            <a:ext cx="10546080" cy="4279295"/>
          </a:xfrm>
        </p:spPr>
        <p:txBody>
          <a:bodyPr>
            <a:normAutofit fontScale="85000" lnSpcReduction="10000"/>
          </a:bodyPr>
          <a:lstStyle/>
          <a:p>
            <a:pPr>
              <a:lnSpc>
                <a:spcPct val="120000"/>
              </a:lnSpc>
              <a:spcAft>
                <a:spcPts val="600"/>
              </a:spcAft>
              <a:buFont typeface="Wingdings" panose="05000000000000000000" pitchFamily="2" charset="2"/>
              <a:buChar char="Ø"/>
            </a:pPr>
            <a:r>
              <a:rPr lang="en-US" sz="2600" b="1" dirty="0"/>
              <a:t>Have a concern or question?</a:t>
            </a:r>
          </a:p>
          <a:p>
            <a:pPr>
              <a:lnSpc>
                <a:spcPct val="120000"/>
              </a:lnSpc>
              <a:spcAft>
                <a:spcPts val="600"/>
              </a:spcAft>
              <a:buFont typeface="Wingdings" panose="05000000000000000000" pitchFamily="2" charset="2"/>
              <a:buChar char="Ø"/>
            </a:pPr>
            <a:r>
              <a:rPr lang="en-US" sz="2600" b="1" dirty="0"/>
              <a:t>Want an opportunity to work with the Site Coordinator Committee members?</a:t>
            </a:r>
          </a:p>
          <a:p>
            <a:pPr>
              <a:lnSpc>
                <a:spcPct val="120000"/>
              </a:lnSpc>
              <a:spcAft>
                <a:spcPts val="600"/>
              </a:spcAft>
              <a:buFont typeface="Wingdings" panose="05000000000000000000" pitchFamily="2" charset="2"/>
              <a:buChar char="Ø"/>
            </a:pPr>
            <a:r>
              <a:rPr lang="en-US" sz="2600" b="1" dirty="0"/>
              <a:t>Do you have an accrual strategy or materials you would like to share?</a:t>
            </a:r>
          </a:p>
          <a:p>
            <a:pPr>
              <a:lnSpc>
                <a:spcPct val="120000"/>
              </a:lnSpc>
              <a:spcAft>
                <a:spcPts val="600"/>
              </a:spcAft>
              <a:buFont typeface="Wingdings" panose="05000000000000000000" pitchFamily="2" charset="2"/>
              <a:buChar char="Ø"/>
            </a:pPr>
            <a:r>
              <a:rPr lang="en-US" sz="2600" b="1" dirty="0"/>
              <a:t>Do you have tracking forms or procedures to help you manage Lung-MAP at your site?</a:t>
            </a:r>
          </a:p>
          <a:p>
            <a:pPr marL="82550" indent="0">
              <a:lnSpc>
                <a:spcPct val="120000"/>
              </a:lnSpc>
              <a:spcBef>
                <a:spcPts val="0"/>
              </a:spcBef>
              <a:spcAft>
                <a:spcPts val="0"/>
              </a:spcAft>
              <a:buNone/>
            </a:pPr>
            <a:r>
              <a:rPr lang="en-US" sz="2600" b="1" dirty="0"/>
              <a:t> </a:t>
            </a:r>
          </a:p>
          <a:p>
            <a:pPr marL="82550" indent="0" algn="ctr">
              <a:lnSpc>
                <a:spcPct val="120000"/>
              </a:lnSpc>
              <a:spcBef>
                <a:spcPts val="200"/>
              </a:spcBef>
              <a:buNone/>
            </a:pPr>
            <a:r>
              <a:rPr lang="en-US" sz="2600" b="1" dirty="0"/>
              <a:t>Send us the information or materials and </a:t>
            </a:r>
          </a:p>
          <a:p>
            <a:pPr marL="82550" indent="0" algn="ctr">
              <a:lnSpc>
                <a:spcPct val="120000"/>
              </a:lnSpc>
              <a:spcBef>
                <a:spcPts val="200"/>
              </a:spcBef>
              <a:buNone/>
            </a:pPr>
            <a:r>
              <a:rPr lang="en-US" sz="2600" b="1" dirty="0"/>
              <a:t>include your name, study site, and contact info.</a:t>
            </a:r>
          </a:p>
          <a:p>
            <a:pPr marL="82550" indent="0" algn="ctr">
              <a:lnSpc>
                <a:spcPct val="120000"/>
              </a:lnSpc>
              <a:spcBef>
                <a:spcPts val="0"/>
              </a:spcBef>
              <a:spcAft>
                <a:spcPts val="0"/>
              </a:spcAft>
              <a:buNone/>
            </a:pPr>
            <a:endParaRPr lang="en-US" sz="1200" dirty="0"/>
          </a:p>
          <a:p>
            <a:pPr marL="82550" indent="0" algn="ctr">
              <a:lnSpc>
                <a:spcPct val="120000"/>
              </a:lnSpc>
              <a:spcAft>
                <a:spcPts val="600"/>
              </a:spcAft>
              <a:buNone/>
            </a:pPr>
            <a:r>
              <a:rPr lang="en-US" sz="2800" b="1" dirty="0"/>
              <a:t>Contact us at </a:t>
            </a:r>
            <a:r>
              <a:rPr lang="en-US" sz="2800" b="1" dirty="0">
                <a:hlinkClick r:id="rId2"/>
              </a:rPr>
              <a:t>LungmapSCC@crab.org</a:t>
            </a:r>
            <a:r>
              <a:rPr lang="en-US" sz="2800" b="1" dirty="0"/>
              <a:t> </a:t>
            </a:r>
            <a:endParaRPr lang="en-US" sz="2800" dirty="0"/>
          </a:p>
        </p:txBody>
      </p:sp>
    </p:spTree>
    <p:extLst>
      <p:ext uri="{BB962C8B-B14F-4D97-AF65-F5344CB8AC3E}">
        <p14:creationId xmlns:p14="http://schemas.microsoft.com/office/powerpoint/2010/main" val="4059180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t>
            </a:r>
          </a:p>
        </p:txBody>
      </p:sp>
      <p:sp>
        <p:nvSpPr>
          <p:cNvPr id="3" name="Content Placeholder 2"/>
          <p:cNvSpPr>
            <a:spLocks noGrp="1"/>
          </p:cNvSpPr>
          <p:nvPr>
            <p:ph idx="1"/>
          </p:nvPr>
        </p:nvSpPr>
        <p:spPr>
          <a:xfrm>
            <a:off x="609600" y="1845734"/>
            <a:ext cx="10546080" cy="2235059"/>
          </a:xfrm>
        </p:spPr>
        <p:txBody>
          <a:bodyPr/>
          <a:lstStyle/>
          <a:p>
            <a:pPr marL="0" indent="0" algn="ctr">
              <a:buNone/>
            </a:pPr>
            <a:endParaRPr lang="en-US" b="1" dirty="0">
              <a:latin typeface="Calibri" pitchFamily="34" charset="0"/>
            </a:endParaRPr>
          </a:p>
          <a:p>
            <a:pPr marL="0" indent="0" algn="ctr">
              <a:buNone/>
            </a:pPr>
            <a:endParaRPr lang="en-US" b="1" dirty="0">
              <a:latin typeface="Calibri" pitchFamily="34" charset="0"/>
            </a:endParaRPr>
          </a:p>
          <a:p>
            <a:pPr marL="0" indent="0" algn="ctr">
              <a:buNone/>
            </a:pPr>
            <a:endParaRPr lang="en-US" b="1" dirty="0">
              <a:latin typeface="Calibri" pitchFamily="34" charset="0"/>
            </a:endParaRPr>
          </a:p>
          <a:p>
            <a:pPr marL="0" indent="0" algn="ctr">
              <a:buNone/>
            </a:pPr>
            <a:r>
              <a:rPr lang="en-US" sz="4400" b="1" dirty="0"/>
              <a:t>Thank you for your time.</a:t>
            </a:r>
          </a:p>
        </p:txBody>
      </p:sp>
      <p:sp>
        <p:nvSpPr>
          <p:cNvPr id="4" name="Content Placeholder 2"/>
          <p:cNvSpPr txBox="1">
            <a:spLocks/>
          </p:cNvSpPr>
          <p:nvPr/>
        </p:nvSpPr>
        <p:spPr>
          <a:xfrm>
            <a:off x="609600" y="4791456"/>
            <a:ext cx="10546080" cy="1463046"/>
          </a:xfrm>
          <a:prstGeom prst="rect">
            <a:avLst/>
          </a:prstGeom>
        </p:spPr>
        <p:txBody>
          <a:bodyPr vert="horz" lIns="0" tIns="45720" rIns="0" bIns="45720" rtlCol="0">
            <a:norm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800" dirty="0"/>
              <a:t>The slides presented today will be available on the SWOG website</a:t>
            </a:r>
            <a:r>
              <a:rPr lang="en-US" sz="2800" dirty="0">
                <a:sym typeface="Wingdings" panose="05000000000000000000" pitchFamily="2" charset="2"/>
              </a:rPr>
              <a:t></a:t>
            </a:r>
            <a:r>
              <a:rPr lang="en-US" sz="2800" dirty="0"/>
              <a:t> S1400 Protocol Abstract page</a:t>
            </a:r>
            <a:r>
              <a:rPr lang="en-US" sz="2800" dirty="0">
                <a:sym typeface="Wingdings" panose="05000000000000000000" pitchFamily="2" charset="2"/>
              </a:rPr>
              <a:t> </a:t>
            </a:r>
            <a:r>
              <a:rPr lang="en-US" sz="2800" dirty="0"/>
              <a:t>Other Study Materials</a:t>
            </a:r>
            <a:r>
              <a:rPr lang="en-US" sz="2800" dirty="0">
                <a:sym typeface="Wingdings" panose="05000000000000000000" pitchFamily="2" charset="2"/>
              </a:rPr>
              <a:t></a:t>
            </a:r>
            <a:r>
              <a:rPr lang="en-US" sz="2800" dirty="0"/>
              <a:t> </a:t>
            </a:r>
            <a:r>
              <a:rPr lang="en-US" sz="2800" b="1" u="sng" dirty="0"/>
              <a:t>S1400</a:t>
            </a:r>
            <a:r>
              <a:rPr lang="en-US" sz="2800" dirty="0"/>
              <a:t> Group Meeting Materials link</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r>
              <a:rPr lang="en-US" dirty="0"/>
              <a:t>Slide: </a:t>
            </a:r>
            <a:fld id="{629637A9-119A-49DA-BD12-AAC58B377D80}" type="slidenum">
              <a:rPr lang="en-US" smtClean="0"/>
              <a:pPr/>
              <a:t>33</a:t>
            </a:fld>
            <a:endParaRPr lang="en-US" dirty="0"/>
          </a:p>
        </p:txBody>
      </p:sp>
    </p:spTree>
    <p:extLst>
      <p:ext uri="{BB962C8B-B14F-4D97-AF65-F5344CB8AC3E}">
        <p14:creationId xmlns:p14="http://schemas.microsoft.com/office/powerpoint/2010/main" val="71765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91475" y="698613"/>
            <a:ext cx="9018104" cy="3786788"/>
            <a:chOff x="0" y="1449610"/>
            <a:chExt cx="9018104" cy="3786788"/>
          </a:xfrm>
        </p:grpSpPr>
        <p:pic>
          <p:nvPicPr>
            <p:cNvPr id="8" name="Picture 7"/>
            <p:cNvPicPr>
              <a:picLocks noChangeAspect="1"/>
            </p:cNvPicPr>
            <p:nvPr/>
          </p:nvPicPr>
          <p:blipFill rotWithShape="1">
            <a:blip r:embed="rId3">
              <a:clrChange>
                <a:clrFrom>
                  <a:srgbClr val="A3CCFF"/>
                </a:clrFrom>
                <a:clrTo>
                  <a:srgbClr val="A3CCFF">
                    <a:alpha val="0"/>
                  </a:srgbClr>
                </a:clrTo>
              </a:clrChange>
            </a:blip>
            <a:srcRect l="13387" t="22164" r="22641" b="8232"/>
            <a:stretch/>
          </p:blipFill>
          <p:spPr>
            <a:xfrm>
              <a:off x="2670771" y="1463173"/>
              <a:ext cx="6347333" cy="3773225"/>
            </a:xfrm>
            <a:prstGeom prst="rect">
              <a:avLst/>
            </a:prstGeom>
          </p:spPr>
        </p:pic>
        <p:pic>
          <p:nvPicPr>
            <p:cNvPr id="10" name="Picture 9"/>
            <p:cNvPicPr>
              <a:picLocks noChangeAspect="1"/>
            </p:cNvPicPr>
            <p:nvPr/>
          </p:nvPicPr>
          <p:blipFill rotWithShape="1">
            <a:blip r:embed="rId4">
              <a:clrChange>
                <a:clrFrom>
                  <a:srgbClr val="A3CCFF"/>
                </a:clrFrom>
                <a:clrTo>
                  <a:srgbClr val="A3CCFF">
                    <a:alpha val="0"/>
                  </a:srgbClr>
                </a:clrTo>
              </a:clrChange>
            </a:blip>
            <a:srcRect l="18899" t="19144" r="64071" b="35714"/>
            <a:stretch/>
          </p:blipFill>
          <p:spPr>
            <a:xfrm>
              <a:off x="0" y="1449610"/>
              <a:ext cx="1524000" cy="2202366"/>
            </a:xfrm>
            <a:prstGeom prst="rect">
              <a:avLst/>
            </a:prstGeom>
          </p:spPr>
        </p:pic>
        <p:pic>
          <p:nvPicPr>
            <p:cNvPr id="11" name="Picture 10"/>
            <p:cNvPicPr>
              <a:picLocks noChangeAspect="1"/>
            </p:cNvPicPr>
            <p:nvPr/>
          </p:nvPicPr>
          <p:blipFill rotWithShape="1">
            <a:blip r:embed="rId5">
              <a:clrChange>
                <a:clrFrom>
                  <a:srgbClr val="A3CCFF"/>
                </a:clrFrom>
                <a:clrTo>
                  <a:srgbClr val="A3CCFF">
                    <a:alpha val="0"/>
                  </a:srgbClr>
                </a:clrTo>
              </a:clrChange>
            </a:blip>
            <a:srcRect l="21146" t="61137" r="65000" b="21047"/>
            <a:stretch/>
          </p:blipFill>
          <p:spPr>
            <a:xfrm>
              <a:off x="1045455" y="3046873"/>
              <a:ext cx="1625316" cy="1143000"/>
            </a:xfrm>
            <a:prstGeom prst="rect">
              <a:avLst/>
            </a:prstGeom>
          </p:spPr>
        </p:pic>
      </p:grpSp>
      <p:sp>
        <p:nvSpPr>
          <p:cNvPr id="2" name="Title 1"/>
          <p:cNvSpPr>
            <a:spLocks noGrp="1"/>
          </p:cNvSpPr>
          <p:nvPr>
            <p:ph type="title"/>
          </p:nvPr>
        </p:nvSpPr>
        <p:spPr/>
        <p:txBody>
          <a:bodyPr/>
          <a:lstStyle/>
          <a:p>
            <a:r>
              <a:rPr lang="en-US" dirty="0">
                <a:latin typeface="Calibri" panose="020F0502020204030204" pitchFamily="34" charset="0"/>
              </a:rPr>
              <a:t>Where are we now?</a:t>
            </a:r>
            <a:endParaRPr lang="en-US" dirty="0"/>
          </a:p>
        </p:txBody>
      </p:sp>
      <p:sp>
        <p:nvSpPr>
          <p:cNvPr id="3" name="Content Placeholder 2"/>
          <p:cNvSpPr>
            <a:spLocks noGrp="1"/>
          </p:cNvSpPr>
          <p:nvPr>
            <p:ph idx="1"/>
          </p:nvPr>
        </p:nvSpPr>
        <p:spPr>
          <a:xfrm>
            <a:off x="609600" y="1845734"/>
            <a:ext cx="10546080" cy="3802712"/>
          </a:xfrm>
          <a:ln>
            <a:noFill/>
          </a:ln>
          <a:effectLst>
            <a:outerShdw dist="50800" sx="1000" sy="1000" algn="ctr" rotWithShape="0">
              <a:schemeClr val="bg1"/>
            </a:outerShdw>
          </a:effectLst>
        </p:spPr>
        <p:txBody>
          <a:bodyPr>
            <a:normAutofit/>
          </a:bodyPr>
          <a:lstStyle/>
          <a:p>
            <a:r>
              <a:rPr lang="en-US" sz="2400" dirty="0">
                <a:latin typeface="Calibri" panose="020F0502020204030204" pitchFamily="34" charset="0"/>
              </a:rPr>
              <a:t>IRB Approvals:</a:t>
            </a:r>
          </a:p>
          <a:p>
            <a:pPr lvl="1"/>
            <a:r>
              <a:rPr lang="en-US" sz="2400" dirty="0">
                <a:latin typeface="Calibri" panose="020F0502020204030204" pitchFamily="34" charset="0"/>
              </a:rPr>
              <a:t>740 sites </a:t>
            </a:r>
          </a:p>
          <a:p>
            <a:pPr lvl="1">
              <a:spcBef>
                <a:spcPts val="0"/>
              </a:spcBef>
              <a:spcAft>
                <a:spcPts val="0"/>
              </a:spcAft>
            </a:pPr>
            <a:r>
              <a:rPr lang="en-US" sz="2400" dirty="0">
                <a:latin typeface="Calibri" panose="020F0502020204030204" pitchFamily="34" charset="0"/>
              </a:rPr>
              <a:t>365 sites with at least 1 patient </a:t>
            </a:r>
          </a:p>
          <a:p>
            <a:pPr marL="396875" lvl="1" indent="0">
              <a:spcBef>
                <a:spcPts val="0"/>
              </a:spcBef>
              <a:spcAft>
                <a:spcPts val="0"/>
              </a:spcAft>
              <a:buNone/>
            </a:pPr>
            <a:r>
              <a:rPr lang="en-US" sz="2400" dirty="0">
                <a:latin typeface="Calibri" panose="020F0502020204030204" pitchFamily="34" charset="0"/>
              </a:rPr>
              <a:t>accrued </a:t>
            </a:r>
          </a:p>
          <a:p>
            <a:r>
              <a:rPr lang="en-US" sz="2400" dirty="0">
                <a:latin typeface="Calibri" panose="020F0502020204030204" pitchFamily="34" charset="0"/>
              </a:rPr>
              <a:t>Accruals:</a:t>
            </a:r>
          </a:p>
          <a:p>
            <a:pPr lvl="1"/>
            <a:r>
              <a:rPr lang="en-US" sz="2400" dirty="0">
                <a:latin typeface="Calibri" panose="020F0502020204030204" pitchFamily="34" charset="0"/>
              </a:rPr>
              <a:t>1248 patients registered to </a:t>
            </a:r>
            <a:r>
              <a:rPr lang="en-US" sz="2400" b="1" u="sng" dirty="0">
                <a:latin typeface="Calibri" panose="020F0502020204030204" pitchFamily="34" charset="0"/>
              </a:rPr>
              <a:t>S1400</a:t>
            </a:r>
          </a:p>
          <a:p>
            <a:pPr lvl="2"/>
            <a:r>
              <a:rPr lang="en-US" sz="2000" dirty="0">
                <a:latin typeface="Calibri" panose="020F0502020204030204" pitchFamily="34" charset="0"/>
              </a:rPr>
              <a:t>581 patients from SWOG sites</a:t>
            </a:r>
          </a:p>
          <a:p>
            <a:pPr lvl="1"/>
            <a:r>
              <a:rPr lang="en-US" sz="2400" dirty="0">
                <a:latin typeface="Calibri" panose="020F0502020204030204" pitchFamily="34" charset="0"/>
              </a:rPr>
              <a:t>956 patients notified of their sub-study assignment</a:t>
            </a:r>
          </a:p>
          <a:p>
            <a:pPr lvl="1"/>
            <a:r>
              <a:rPr lang="en-US" sz="2400" dirty="0">
                <a:latin typeface="Calibri" panose="020F0502020204030204" pitchFamily="34" charset="0"/>
              </a:rPr>
              <a:t>461 patients registered to a sub-study</a:t>
            </a:r>
          </a:p>
        </p:txBody>
      </p:sp>
      <p:graphicFrame>
        <p:nvGraphicFramePr>
          <p:cNvPr id="4" name="Table 3"/>
          <p:cNvGraphicFramePr>
            <a:graphicFrameLocks noGrp="1"/>
          </p:cNvGraphicFramePr>
          <p:nvPr>
            <p:extLst>
              <p:ext uri="{D42A27DB-BD31-4B8C-83A1-F6EECF244321}">
                <p14:modId xmlns:p14="http://schemas.microsoft.com/office/powerpoint/2010/main" val="169608546"/>
              </p:ext>
            </p:extLst>
          </p:nvPr>
        </p:nvGraphicFramePr>
        <p:xfrm>
          <a:off x="8342885" y="4422461"/>
          <a:ext cx="3466694" cy="1615440"/>
        </p:xfrm>
        <a:graphic>
          <a:graphicData uri="http://schemas.openxmlformats.org/drawingml/2006/table">
            <a:tbl>
              <a:tblPr firstRow="1" bandRow="1">
                <a:tableStyleId>{5C22544A-7EE6-4342-B048-85BDC9FD1C3A}</a:tableStyleId>
              </a:tblPr>
              <a:tblGrid>
                <a:gridCol w="3466694">
                  <a:extLst>
                    <a:ext uri="{9D8B030D-6E8A-4147-A177-3AD203B41FA5}">
                      <a16:colId xmlns:a16="http://schemas.microsoft.com/office/drawing/2014/main" val="20000"/>
                    </a:ext>
                  </a:extLst>
                </a:gridCol>
              </a:tblGrid>
              <a:tr h="390530">
                <a:tc>
                  <a:txBody>
                    <a:bodyPr/>
                    <a:lstStyle/>
                    <a:p>
                      <a:pPr algn="r"/>
                      <a:r>
                        <a:rPr lang="en-US" sz="2000" b="0" dirty="0">
                          <a:solidFill>
                            <a:schemeClr val="tx1"/>
                          </a:solidFill>
                        </a:rPr>
                        <a:t>S1400G:    </a:t>
                      </a:r>
                      <a:r>
                        <a:rPr lang="en-US" sz="2000" b="0" baseline="0" dirty="0">
                          <a:solidFill>
                            <a:schemeClr val="tx1"/>
                          </a:solidFill>
                        </a:rPr>
                        <a:t>  7</a:t>
                      </a:r>
                      <a:endParaRPr lang="en-US" sz="2000" b="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81516">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b="0" dirty="0">
                          <a:solidFill>
                            <a:schemeClr val="tx1"/>
                          </a:solidFill>
                        </a:rPr>
                        <a:t>S1400I: 191</a:t>
                      </a:r>
                    </a:p>
                    <a:p>
                      <a:pPr marL="0" marR="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Closed Sub-studies/treatment:</a:t>
                      </a:r>
                      <a:r>
                        <a:rPr lang="en-US" b="0" baseline="0" dirty="0">
                          <a:solidFill>
                            <a:schemeClr val="tx1"/>
                          </a:solidFill>
                        </a:rPr>
                        <a:t> 263</a:t>
                      </a:r>
                      <a:endParaRPr lang="en-US"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endParaRPr>
                    </a:p>
                    <a:p>
                      <a:r>
                        <a:rPr lang="en-US" sz="1200" b="0" i="0" u="none" strike="noStrike" kern="1200" baseline="0" dirty="0">
                          <a:solidFill>
                            <a:schemeClr val="dk1"/>
                          </a:solidFill>
                          <a:latin typeface="+mn-lt"/>
                          <a:ea typeface="+mn-ea"/>
                          <a:cs typeface="+mn-cs"/>
                        </a:rPr>
                        <a:t>SWOG STATISTICAL CENTER and CTSU AS OF</a:t>
                      </a:r>
                    </a:p>
                    <a:p>
                      <a:r>
                        <a:rPr lang="en-US" sz="1200" b="0" i="0" u="none" strike="noStrike" kern="1200" baseline="0" dirty="0">
                          <a:solidFill>
                            <a:schemeClr val="dk1"/>
                          </a:solidFill>
                          <a:latin typeface="+mn-lt"/>
                          <a:ea typeface="+mn-ea"/>
                          <a:cs typeface="+mn-cs"/>
                        </a:rPr>
                        <a:t>4/87/2017</a:t>
                      </a:r>
                      <a:endParaRPr lang="en-US" sz="1200" b="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r>
              <a:rPr lang="en-US" dirty="0"/>
              <a:t>Slide: </a:t>
            </a:r>
            <a:fld id="{629637A9-119A-49DA-BD12-AAC58B377D80}" type="slidenum">
              <a:rPr lang="en-US" smtClean="0"/>
              <a:pPr/>
              <a:t>4</a:t>
            </a:fld>
            <a:endParaRPr lang="en-US" dirty="0"/>
          </a:p>
        </p:txBody>
      </p:sp>
    </p:spTree>
    <p:extLst>
      <p:ext uri="{BB962C8B-B14F-4D97-AF65-F5344CB8AC3E}">
        <p14:creationId xmlns:p14="http://schemas.microsoft.com/office/powerpoint/2010/main" val="386869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Status of Sub-Studies</a:t>
            </a:r>
          </a:p>
        </p:txBody>
      </p:sp>
      <p:sp>
        <p:nvSpPr>
          <p:cNvPr id="3" name="Content Placeholder 2"/>
          <p:cNvSpPr>
            <a:spLocks noGrp="1"/>
          </p:cNvSpPr>
          <p:nvPr>
            <p:ph idx="1"/>
          </p:nvPr>
        </p:nvSpPr>
        <p:spPr>
          <a:xfrm>
            <a:off x="609600" y="1845734"/>
            <a:ext cx="5486400" cy="4023360"/>
          </a:xfrm>
        </p:spPr>
        <p:txBody>
          <a:bodyPr>
            <a:normAutofit/>
          </a:bodyPr>
          <a:lstStyle/>
          <a:p>
            <a:r>
              <a:rPr lang="en-US" sz="2800" b="1" dirty="0"/>
              <a:t>S1400A [MEDI4736]</a:t>
            </a:r>
          </a:p>
          <a:p>
            <a:pPr lvl="1"/>
            <a:r>
              <a:rPr lang="en-US" sz="2400" dirty="0"/>
              <a:t>Completed 12/18/2015</a:t>
            </a:r>
          </a:p>
          <a:p>
            <a:r>
              <a:rPr lang="en-US" sz="2800" b="1" dirty="0"/>
              <a:t>S1400B [GDC-0032]</a:t>
            </a:r>
          </a:p>
          <a:p>
            <a:pPr lvl="1"/>
            <a:r>
              <a:rPr lang="en-US" sz="2400" dirty="0"/>
              <a:t>Completed</a:t>
            </a:r>
            <a:r>
              <a:rPr lang="en-US" sz="2400" dirty="0"/>
              <a:t> 12/12/2016</a:t>
            </a:r>
          </a:p>
          <a:p>
            <a:r>
              <a:rPr lang="en-US" sz="2800" b="1" dirty="0"/>
              <a:t>S1400C [Palbociclib]</a:t>
            </a:r>
          </a:p>
          <a:p>
            <a:pPr lvl="1"/>
            <a:r>
              <a:rPr lang="en-US" sz="2400" dirty="0"/>
              <a:t>Completed</a:t>
            </a:r>
            <a:r>
              <a:rPr lang="en-US" sz="2400" dirty="0"/>
              <a:t> 9/1/2016</a:t>
            </a:r>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5</a:t>
            </a:fld>
            <a:endParaRPr lang="en-US" dirty="0"/>
          </a:p>
        </p:txBody>
      </p:sp>
      <p:sp>
        <p:nvSpPr>
          <p:cNvPr id="5" name="Content Placeholder 2"/>
          <p:cNvSpPr txBox="1">
            <a:spLocks/>
          </p:cNvSpPr>
          <p:nvPr/>
        </p:nvSpPr>
        <p:spPr>
          <a:xfrm>
            <a:off x="6096000" y="1845734"/>
            <a:ext cx="5486400" cy="4023360"/>
          </a:xfrm>
          <a:prstGeom prst="rect">
            <a:avLst/>
          </a:prstGeom>
        </p:spPr>
        <p:txBody>
          <a:bodyPr vert="horz" lIns="0" tIns="45720" rIns="0" bIns="45720" rtlCol="0">
            <a:normAutofit/>
          </a:bodyPr>
          <a:lstStyle>
            <a:lvl1pPr marL="225425" indent="-225425" algn="l" defTabSz="914400" rtl="0" eaLnBrk="1" latinLnBrk="0" hangingPunct="1">
              <a:lnSpc>
                <a:spcPct val="90000"/>
              </a:lnSpc>
              <a:spcBef>
                <a:spcPts val="1200"/>
              </a:spcBef>
              <a:spcAft>
                <a:spcPts val="200"/>
              </a:spcAft>
              <a:buClr>
                <a:schemeClr val="accent2">
                  <a:lumMod val="50000"/>
                </a:schemeClr>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2">
                  <a:lumMod val="50000"/>
                </a:schemeClr>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b="1" dirty="0"/>
              <a:t>S1400D [AZD4745]</a:t>
            </a:r>
          </a:p>
          <a:p>
            <a:pPr lvl="1"/>
            <a:r>
              <a:rPr lang="en-US" sz="2400" dirty="0"/>
              <a:t>Completed</a:t>
            </a:r>
            <a:r>
              <a:rPr lang="en-US" sz="2400" dirty="0"/>
              <a:t> 10/31/16</a:t>
            </a:r>
          </a:p>
          <a:p>
            <a:r>
              <a:rPr lang="en-US" sz="2800" b="1" dirty="0"/>
              <a:t>S1400I [Nivolumab/Ipilimumab]</a:t>
            </a:r>
          </a:p>
          <a:p>
            <a:pPr lvl="1"/>
            <a:r>
              <a:rPr lang="en-US" sz="2400" dirty="0"/>
              <a:t>Actively accruing </a:t>
            </a:r>
          </a:p>
          <a:p>
            <a:r>
              <a:rPr lang="en-US" sz="2800" b="1" dirty="0"/>
              <a:t>S1400G [Talazoparib]</a:t>
            </a:r>
          </a:p>
          <a:p>
            <a:pPr lvl="1"/>
            <a:r>
              <a:rPr lang="en-US" sz="2400" dirty="0"/>
              <a:t>Actively accruing </a:t>
            </a:r>
          </a:p>
          <a:p>
            <a:pPr lvl="1"/>
            <a:endParaRPr lang="en-US" sz="2400" dirty="0"/>
          </a:p>
        </p:txBody>
      </p:sp>
    </p:spTree>
    <p:extLst>
      <p:ext uri="{BB962C8B-B14F-4D97-AF65-F5344CB8AC3E}">
        <p14:creationId xmlns:p14="http://schemas.microsoft.com/office/powerpoint/2010/main" val="3490874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 Updates</a:t>
            </a:r>
            <a:endParaRPr lang="en-US" sz="2800" dirty="0"/>
          </a:p>
        </p:txBody>
      </p:sp>
      <p:sp>
        <p:nvSpPr>
          <p:cNvPr id="3" name="Content Placeholder 2"/>
          <p:cNvSpPr>
            <a:spLocks noGrp="1"/>
          </p:cNvSpPr>
          <p:nvPr>
            <p:ph idx="1"/>
          </p:nvPr>
        </p:nvSpPr>
        <p:spPr>
          <a:xfrm>
            <a:off x="609600" y="1720311"/>
            <a:ext cx="10546080" cy="4739473"/>
          </a:xfrm>
        </p:spPr>
        <p:txBody>
          <a:bodyPr>
            <a:noAutofit/>
          </a:bodyPr>
          <a:lstStyle/>
          <a:p>
            <a:pPr lvl="0">
              <a:buClr>
                <a:srgbClr val="DB8631">
                  <a:lumMod val="50000"/>
                </a:srgbClr>
              </a:buClr>
            </a:pPr>
            <a:r>
              <a:rPr lang="en-US" sz="2800" b="1" u="sng" dirty="0">
                <a:solidFill>
                  <a:prstClr val="black">
                    <a:lumMod val="75000"/>
                    <a:lumOff val="25000"/>
                  </a:prstClr>
                </a:solidFill>
              </a:rPr>
              <a:t>Revision #6/7 (February 2017)</a:t>
            </a:r>
          </a:p>
          <a:p>
            <a:pPr lvl="1">
              <a:lnSpc>
                <a:spcPct val="100000"/>
              </a:lnSpc>
              <a:buClr>
                <a:srgbClr val="DB8631">
                  <a:lumMod val="50000"/>
                </a:srgbClr>
              </a:buClr>
            </a:pPr>
            <a:r>
              <a:rPr lang="en-US" sz="2600" b="1" dirty="0">
                <a:solidFill>
                  <a:prstClr val="black">
                    <a:lumMod val="75000"/>
                    <a:lumOff val="25000"/>
                  </a:prstClr>
                </a:solidFill>
              </a:rPr>
              <a:t>New Sub-Study, </a:t>
            </a:r>
            <a:r>
              <a:rPr lang="en-US" sz="2600" b="1" u="sng" dirty="0">
                <a:solidFill>
                  <a:prstClr val="black">
                    <a:lumMod val="75000"/>
                    <a:lumOff val="25000"/>
                  </a:prstClr>
                </a:solidFill>
              </a:rPr>
              <a:t>S1400G</a:t>
            </a:r>
            <a:r>
              <a:rPr lang="en-US" sz="2600" dirty="0">
                <a:solidFill>
                  <a:prstClr val="black">
                    <a:lumMod val="75000"/>
                    <a:lumOff val="25000"/>
                  </a:prstClr>
                </a:solidFill>
              </a:rPr>
              <a:t>: a biomarker-driven study including a PARP inhibitor</a:t>
            </a:r>
          </a:p>
          <a:p>
            <a:pPr lvl="1">
              <a:lnSpc>
                <a:spcPct val="100000"/>
              </a:lnSpc>
              <a:buClr>
                <a:srgbClr val="DB8631">
                  <a:lumMod val="50000"/>
                </a:srgbClr>
              </a:buClr>
            </a:pPr>
            <a:r>
              <a:rPr lang="en-US" sz="2600" dirty="0">
                <a:solidFill>
                  <a:prstClr val="black">
                    <a:lumMod val="75000"/>
                    <a:lumOff val="25000"/>
                  </a:prstClr>
                </a:solidFill>
              </a:rPr>
              <a:t>Administrative Closure of </a:t>
            </a:r>
            <a:r>
              <a:rPr lang="en-US" sz="2600" b="1" u="sng" dirty="0">
                <a:solidFill>
                  <a:prstClr val="black">
                    <a:lumMod val="75000"/>
                    <a:lumOff val="25000"/>
                  </a:prstClr>
                </a:solidFill>
              </a:rPr>
              <a:t>S1400C</a:t>
            </a:r>
            <a:r>
              <a:rPr lang="en-US" sz="2600" dirty="0">
                <a:solidFill>
                  <a:prstClr val="black">
                    <a:lumMod val="75000"/>
                    <a:lumOff val="25000"/>
                  </a:prstClr>
                </a:solidFill>
              </a:rPr>
              <a:t>, CDK4/6 – Palbociclib </a:t>
            </a:r>
          </a:p>
          <a:p>
            <a:pPr marL="682625" lvl="1" indent="-217488">
              <a:lnSpc>
                <a:spcPct val="100000"/>
              </a:lnSpc>
              <a:buClr>
                <a:srgbClr val="DB8631">
                  <a:lumMod val="50000"/>
                </a:srgbClr>
              </a:buClr>
              <a:buFont typeface="Arial" panose="020B0604020202020204" pitchFamily="34" charset="0"/>
              <a:buChar char="•"/>
            </a:pPr>
            <a:r>
              <a:rPr lang="en-US" sz="2600" b="1" u="sng" dirty="0">
                <a:solidFill>
                  <a:prstClr val="black">
                    <a:lumMod val="75000"/>
                    <a:lumOff val="25000"/>
                  </a:prstClr>
                </a:solidFill>
              </a:rPr>
              <a:t>S1400B</a:t>
            </a:r>
            <a:r>
              <a:rPr lang="en-US" sz="2600" dirty="0">
                <a:solidFill>
                  <a:prstClr val="black">
                    <a:lumMod val="75000"/>
                    <a:lumOff val="25000"/>
                  </a:prstClr>
                </a:solidFill>
              </a:rPr>
              <a:t> Permanently Closed on 12/12/2016</a:t>
            </a:r>
            <a:endParaRPr lang="en-US" sz="2600" b="1" u="sng" dirty="0">
              <a:solidFill>
                <a:prstClr val="black">
                  <a:lumMod val="75000"/>
                  <a:lumOff val="25000"/>
                </a:prstClr>
              </a:solidFill>
            </a:endParaRPr>
          </a:p>
          <a:p>
            <a:pPr marL="682625" lvl="1" indent="-217488">
              <a:lnSpc>
                <a:spcPct val="100000"/>
              </a:lnSpc>
              <a:buClr>
                <a:srgbClr val="DB8631">
                  <a:lumMod val="50000"/>
                </a:srgbClr>
              </a:buClr>
              <a:buFont typeface="Arial" panose="020B0604020202020204" pitchFamily="34" charset="0"/>
              <a:buChar char="•"/>
            </a:pPr>
            <a:r>
              <a:rPr lang="en-US" sz="2600" b="1" u="sng" dirty="0">
                <a:solidFill>
                  <a:prstClr val="black">
                    <a:lumMod val="75000"/>
                    <a:lumOff val="25000"/>
                  </a:prstClr>
                </a:solidFill>
              </a:rPr>
              <a:t>S1400C</a:t>
            </a:r>
            <a:r>
              <a:rPr lang="en-US" sz="2600" dirty="0">
                <a:solidFill>
                  <a:prstClr val="black">
                    <a:lumMod val="75000"/>
                    <a:lumOff val="25000"/>
                  </a:prstClr>
                </a:solidFill>
              </a:rPr>
              <a:t> Permanently Closed on 9/1/2016</a:t>
            </a:r>
          </a:p>
          <a:p>
            <a:pPr marL="682625" lvl="1" indent="-219075">
              <a:lnSpc>
                <a:spcPct val="100000"/>
              </a:lnSpc>
              <a:buClr>
                <a:srgbClr val="DB8631">
                  <a:lumMod val="50000"/>
                </a:srgbClr>
              </a:buClr>
              <a:buFont typeface="Arial" panose="020B0604020202020204" pitchFamily="34" charset="0"/>
              <a:buChar char="•"/>
            </a:pPr>
            <a:r>
              <a:rPr lang="en-US" sz="2600" b="1" u="sng" dirty="0">
                <a:solidFill>
                  <a:prstClr val="black">
                    <a:lumMod val="75000"/>
                    <a:lumOff val="25000"/>
                  </a:prstClr>
                </a:solidFill>
              </a:rPr>
              <a:t>S1400D</a:t>
            </a:r>
            <a:r>
              <a:rPr lang="en-US" sz="2600" dirty="0">
                <a:solidFill>
                  <a:prstClr val="black">
                    <a:lumMod val="75000"/>
                    <a:lumOff val="25000"/>
                  </a:prstClr>
                </a:solidFill>
              </a:rPr>
              <a:t> Permanently Closed on 10/31/2016</a:t>
            </a:r>
          </a:p>
          <a:p>
            <a:pPr lvl="1">
              <a:lnSpc>
                <a:spcPct val="100000"/>
              </a:lnSpc>
              <a:buClr>
                <a:srgbClr val="DB8631">
                  <a:lumMod val="50000"/>
                </a:srgbClr>
              </a:buClr>
              <a:buSzPct val="100000"/>
            </a:pPr>
            <a:r>
              <a:rPr lang="en-US" sz="2600" b="1" u="sng" dirty="0">
                <a:solidFill>
                  <a:prstClr val="black">
                    <a:lumMod val="75000"/>
                    <a:lumOff val="25000"/>
                  </a:prstClr>
                </a:solidFill>
              </a:rPr>
              <a:t>S1400I-</a:t>
            </a:r>
            <a:r>
              <a:rPr lang="en-US" sz="2600" dirty="0">
                <a:solidFill>
                  <a:prstClr val="black">
                    <a:lumMod val="75000"/>
                    <a:lumOff val="25000"/>
                  </a:prstClr>
                </a:solidFill>
              </a:rPr>
              <a:t> Rapid Request for Amendment (RRA) for ipilimumab and for nivolumab</a:t>
            </a:r>
          </a:p>
          <a:p>
            <a:pPr>
              <a:lnSpc>
                <a:spcPct val="100000"/>
              </a:lnSpc>
              <a:buClr>
                <a:srgbClr val="DB8631">
                  <a:lumMod val="50000"/>
                </a:srgbClr>
              </a:buClr>
            </a:pPr>
            <a:endParaRPr lang="en-US" sz="2800"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r>
              <a:rPr lang="en-US" dirty="0"/>
              <a:t>Slide: </a:t>
            </a:r>
            <a:fld id="{629637A9-119A-49DA-BD12-AAC58B377D80}" type="slidenum">
              <a:rPr lang="en-US" smtClean="0"/>
              <a:pPr/>
              <a:t>6</a:t>
            </a:fld>
            <a:endParaRPr lang="en-US" dirty="0"/>
          </a:p>
        </p:txBody>
      </p:sp>
    </p:spTree>
    <p:extLst>
      <p:ext uri="{BB962C8B-B14F-4D97-AF65-F5344CB8AC3E}">
        <p14:creationId xmlns:p14="http://schemas.microsoft.com/office/powerpoint/2010/main" val="378628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Design Updates</a:t>
            </a:r>
          </a:p>
        </p:txBody>
      </p:sp>
      <p:sp>
        <p:nvSpPr>
          <p:cNvPr id="3" name="Content Placeholder 2"/>
          <p:cNvSpPr>
            <a:spLocks noGrp="1"/>
          </p:cNvSpPr>
          <p:nvPr>
            <p:ph idx="1"/>
          </p:nvPr>
        </p:nvSpPr>
        <p:spPr>
          <a:xfrm>
            <a:off x="609600" y="1611824"/>
            <a:ext cx="10546080" cy="4664990"/>
          </a:xfrm>
        </p:spPr>
        <p:txBody>
          <a:bodyPr>
            <a:normAutofit lnSpcReduction="10000"/>
          </a:bodyPr>
          <a:lstStyle/>
          <a:p>
            <a:pPr marL="0" indent="0">
              <a:buNone/>
            </a:pPr>
            <a:r>
              <a:rPr lang="en-US" sz="2400" b="1" u="sng" dirty="0"/>
              <a:t>S1400G</a:t>
            </a:r>
            <a:r>
              <a:rPr lang="en-US" sz="2400" dirty="0"/>
              <a:t> - PARP Inhibitor</a:t>
            </a:r>
          </a:p>
          <a:p>
            <a:r>
              <a:rPr lang="en-US" sz="2400" dirty="0"/>
              <a:t>Patients with homologous recombination DNA repair deficiency (HRRD) may be particularly receptive to treatment with </a:t>
            </a:r>
            <a:r>
              <a:rPr lang="en-US" sz="2400" b="1" dirty="0">
                <a:solidFill>
                  <a:schemeClr val="accent2"/>
                </a:solidFill>
              </a:rPr>
              <a:t>PARP inhibitors</a:t>
            </a:r>
            <a:r>
              <a:rPr lang="en-US" sz="2400" dirty="0"/>
              <a:t>. </a:t>
            </a:r>
          </a:p>
          <a:p>
            <a:r>
              <a:rPr lang="en-US" sz="2400" dirty="0"/>
              <a:t>Sub-study G (</a:t>
            </a:r>
            <a:r>
              <a:rPr lang="en-US" sz="2400" b="1" u="sng" dirty="0"/>
              <a:t>S1400G</a:t>
            </a:r>
            <a:r>
              <a:rPr lang="en-US" sz="2400" dirty="0"/>
              <a:t>) of Lung-MAP seeks to </a:t>
            </a:r>
            <a:r>
              <a:rPr lang="en-US" sz="2400" b="1" dirty="0">
                <a:solidFill>
                  <a:schemeClr val="accent2"/>
                </a:solidFill>
              </a:rPr>
              <a:t>evaluate the efficacy of talazoparib</a:t>
            </a:r>
            <a:r>
              <a:rPr lang="en-US" sz="2400" dirty="0"/>
              <a:t>, a potent PARP inhibitor, in such patients. </a:t>
            </a:r>
          </a:p>
          <a:p>
            <a:r>
              <a:rPr lang="en-US" sz="2400" b="1" u="sng" dirty="0"/>
              <a:t>S1400G</a:t>
            </a:r>
            <a:r>
              <a:rPr lang="en-US" sz="2400" dirty="0"/>
              <a:t> will include patients with alterations in </a:t>
            </a:r>
            <a:r>
              <a:rPr lang="en-US" sz="2400" b="1" dirty="0">
                <a:solidFill>
                  <a:schemeClr val="accent2"/>
                </a:solidFill>
              </a:rPr>
              <a:t>BRCA1/2, ATM, CHEK1 and other HRRD genes</a:t>
            </a:r>
            <a:r>
              <a:rPr lang="en-US" sz="2400" dirty="0"/>
              <a:t>. </a:t>
            </a:r>
          </a:p>
          <a:p>
            <a:r>
              <a:rPr lang="en-US" sz="2400" dirty="0" err="1"/>
              <a:t>Talazoparib</a:t>
            </a:r>
            <a:r>
              <a:rPr lang="en-US" sz="2400" dirty="0"/>
              <a:t> will be administered orally </a:t>
            </a:r>
            <a:r>
              <a:rPr lang="en-US" sz="2400" u="sng" dirty="0"/>
              <a:t>once daily </a:t>
            </a:r>
            <a:r>
              <a:rPr lang="en-US" sz="2400" dirty="0"/>
              <a:t>in 21-day cycles. Treatment will continue in consenting patients until disease progression or intolerable toxicity. </a:t>
            </a:r>
          </a:p>
          <a:p>
            <a:r>
              <a:rPr lang="en-US" sz="2400" b="1" dirty="0">
                <a:solidFill>
                  <a:schemeClr val="accent2"/>
                </a:solidFill>
              </a:rPr>
              <a:t>Previously Registered Patients </a:t>
            </a:r>
            <a:r>
              <a:rPr lang="en-US" sz="2400" dirty="0"/>
              <a:t>- Patients who have already submitted tumor tissue on Lung-MAP will be assessed for the </a:t>
            </a:r>
            <a:r>
              <a:rPr lang="en-US" sz="2400" b="1" u="sng" dirty="0"/>
              <a:t>S1400G</a:t>
            </a:r>
            <a:r>
              <a:rPr lang="en-US" sz="2400" dirty="0"/>
              <a:t> biomarker and are potentially eligible for the sub-study upon progression.</a:t>
            </a:r>
          </a:p>
        </p:txBody>
      </p:sp>
      <p:sp>
        <p:nvSpPr>
          <p:cNvPr id="4" name="Slide Number Placeholder 3"/>
          <p:cNvSpPr>
            <a:spLocks noGrp="1"/>
          </p:cNvSpPr>
          <p:nvPr>
            <p:ph type="sldNum" sz="quarter" idx="12"/>
          </p:nvPr>
        </p:nvSpPr>
        <p:spPr/>
        <p:txBody>
          <a:bodyPr/>
          <a:lstStyle/>
          <a:p>
            <a:r>
              <a:rPr lang="en-US" dirty="0"/>
              <a:t>Slide: </a:t>
            </a:r>
            <a:fld id="{629637A9-119A-49DA-BD12-AAC58B377D80}" type="slidenum">
              <a:rPr lang="en-US" smtClean="0"/>
              <a:pPr/>
              <a:t>7</a:t>
            </a:fld>
            <a:endParaRPr lang="en-US" dirty="0"/>
          </a:p>
        </p:txBody>
      </p:sp>
    </p:spTree>
    <p:extLst>
      <p:ext uri="{BB962C8B-B14F-4D97-AF65-F5344CB8AC3E}">
        <p14:creationId xmlns:p14="http://schemas.microsoft.com/office/powerpoint/2010/main" val="364769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 Updates</a:t>
            </a:r>
            <a:endParaRPr lang="en-US" sz="2800" dirty="0"/>
          </a:p>
        </p:txBody>
      </p:sp>
      <p:sp>
        <p:nvSpPr>
          <p:cNvPr id="3" name="Content Placeholder 2"/>
          <p:cNvSpPr>
            <a:spLocks noGrp="1"/>
          </p:cNvSpPr>
          <p:nvPr>
            <p:ph idx="1"/>
          </p:nvPr>
        </p:nvSpPr>
        <p:spPr>
          <a:xfrm>
            <a:off x="609600" y="1751307"/>
            <a:ext cx="10546080" cy="4708477"/>
          </a:xfrm>
        </p:spPr>
        <p:txBody>
          <a:bodyPr>
            <a:noAutofit/>
          </a:bodyPr>
          <a:lstStyle/>
          <a:p>
            <a:pPr>
              <a:lnSpc>
                <a:spcPct val="100000"/>
              </a:lnSpc>
              <a:buClr>
                <a:srgbClr val="DB8631">
                  <a:lumMod val="50000"/>
                </a:srgbClr>
              </a:buClr>
            </a:pPr>
            <a:r>
              <a:rPr lang="en-US" sz="2800" b="1" u="sng" dirty="0">
                <a:solidFill>
                  <a:prstClr val="black">
                    <a:lumMod val="75000"/>
                    <a:lumOff val="25000"/>
                  </a:prstClr>
                </a:solidFill>
              </a:rPr>
              <a:t>Revision #8 (April 2017)</a:t>
            </a:r>
          </a:p>
          <a:p>
            <a:pPr lvl="1">
              <a:lnSpc>
                <a:spcPct val="100000"/>
              </a:lnSpc>
              <a:buClr>
                <a:srgbClr val="DB8631">
                  <a:lumMod val="50000"/>
                </a:srgbClr>
              </a:buClr>
            </a:pPr>
            <a:r>
              <a:rPr lang="en-US" sz="2600" b="1" u="sng" dirty="0">
                <a:solidFill>
                  <a:prstClr val="black">
                    <a:lumMod val="75000"/>
                    <a:lumOff val="25000"/>
                  </a:prstClr>
                </a:solidFill>
              </a:rPr>
              <a:t>S1400G-</a:t>
            </a:r>
            <a:r>
              <a:rPr lang="en-US" sz="2600" b="1" dirty="0">
                <a:solidFill>
                  <a:prstClr val="black">
                    <a:lumMod val="75000"/>
                    <a:lumOff val="25000"/>
                  </a:prstClr>
                </a:solidFill>
              </a:rPr>
              <a:t> </a:t>
            </a:r>
            <a:r>
              <a:rPr lang="en-US" sz="2600" dirty="0">
                <a:solidFill>
                  <a:prstClr val="black">
                    <a:lumMod val="75000"/>
                    <a:lumOff val="25000"/>
                  </a:prstClr>
                </a:solidFill>
              </a:rPr>
              <a:t>Rapid Request for Amendment (RRA) for </a:t>
            </a:r>
            <a:r>
              <a:rPr lang="en-US" sz="2800" dirty="0" err="1"/>
              <a:t>talazoparib</a:t>
            </a:r>
            <a:r>
              <a:rPr lang="en-US" sz="2800" dirty="0"/>
              <a:t> </a:t>
            </a:r>
            <a:r>
              <a:rPr lang="en-US" sz="2600" dirty="0">
                <a:solidFill>
                  <a:prstClr val="black">
                    <a:lumMod val="75000"/>
                    <a:lumOff val="25000"/>
                  </a:prstClr>
                </a:solidFill>
              </a:rPr>
              <a:t> </a:t>
            </a:r>
          </a:p>
          <a:p>
            <a:pPr>
              <a:lnSpc>
                <a:spcPct val="100000"/>
              </a:lnSpc>
              <a:buClr>
                <a:srgbClr val="DB8631">
                  <a:lumMod val="50000"/>
                </a:srgbClr>
              </a:buClr>
            </a:pPr>
            <a:r>
              <a:rPr lang="en-US" sz="2800" b="1" u="sng" dirty="0">
                <a:solidFill>
                  <a:prstClr val="black">
                    <a:lumMod val="75000"/>
                    <a:lumOff val="25000"/>
                  </a:prstClr>
                </a:solidFill>
              </a:rPr>
              <a:t>Revision #9 (Expected June/July 2017)</a:t>
            </a:r>
          </a:p>
          <a:p>
            <a:pPr lvl="1">
              <a:lnSpc>
                <a:spcPct val="100000"/>
              </a:lnSpc>
              <a:buClr>
                <a:srgbClr val="DB8631">
                  <a:lumMod val="50000"/>
                </a:srgbClr>
              </a:buClr>
            </a:pPr>
            <a:r>
              <a:rPr lang="en-US" sz="2600" b="1" dirty="0">
                <a:solidFill>
                  <a:prstClr val="black">
                    <a:lumMod val="75000"/>
                    <a:lumOff val="25000"/>
                  </a:prstClr>
                </a:solidFill>
              </a:rPr>
              <a:t>New Sub-Study, </a:t>
            </a:r>
            <a:r>
              <a:rPr lang="en-US" sz="2600" b="1" u="sng" dirty="0">
                <a:solidFill>
                  <a:prstClr val="black">
                    <a:lumMod val="75000"/>
                    <a:lumOff val="25000"/>
                  </a:prstClr>
                </a:solidFill>
              </a:rPr>
              <a:t>S1400F: </a:t>
            </a:r>
            <a:r>
              <a:rPr lang="en-US" sz="2600" dirty="0">
                <a:solidFill>
                  <a:prstClr val="black">
                    <a:lumMod val="75000"/>
                    <a:lumOff val="25000"/>
                  </a:prstClr>
                </a:solidFill>
              </a:rPr>
              <a:t>A non-match study with previously treated anti-PD-1/PD-L1 inhibitor resistant disease</a:t>
            </a:r>
          </a:p>
          <a:p>
            <a:pPr lvl="1">
              <a:lnSpc>
                <a:spcPct val="100000"/>
              </a:lnSpc>
              <a:spcBef>
                <a:spcPts val="600"/>
              </a:spcBef>
              <a:buClr>
                <a:srgbClr val="DB8631">
                  <a:lumMod val="50000"/>
                </a:srgbClr>
              </a:buClr>
            </a:pPr>
            <a:r>
              <a:rPr lang="en-US" sz="2600" dirty="0">
                <a:solidFill>
                  <a:prstClr val="black">
                    <a:lumMod val="75000"/>
                    <a:lumOff val="25000"/>
                  </a:prstClr>
                </a:solidFill>
              </a:rPr>
              <a:t>The eligibility criterion regarding patients screened at progression on prior treatment or pre-screened prior to progression has been </a:t>
            </a:r>
            <a:r>
              <a:rPr lang="en-US" sz="2600" b="1" dirty="0">
                <a:solidFill>
                  <a:schemeClr val="accent2"/>
                </a:solidFill>
              </a:rPr>
              <a:t>opened to include checkpoint inhibitor therapy as a line of therapy. </a:t>
            </a:r>
          </a:p>
          <a:p>
            <a:pPr>
              <a:lnSpc>
                <a:spcPct val="100000"/>
              </a:lnSpc>
              <a:buClr>
                <a:srgbClr val="DB8631">
                  <a:lumMod val="50000"/>
                </a:srgbClr>
              </a:buClr>
            </a:pPr>
            <a:endParaRPr lang="en-US" sz="2800" dirty="0">
              <a:solidFill>
                <a:prstClr val="black">
                  <a:lumMod val="75000"/>
                  <a:lumOff val="25000"/>
                </a:prstClr>
              </a:solidFill>
            </a:endParaRPr>
          </a:p>
          <a:p>
            <a:pPr>
              <a:lnSpc>
                <a:spcPct val="100000"/>
              </a:lnSpc>
              <a:buClr>
                <a:srgbClr val="DB8631">
                  <a:lumMod val="50000"/>
                </a:srgbClr>
              </a:buClr>
            </a:pPr>
            <a:endParaRPr lang="en-US" sz="2800"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r>
              <a:rPr lang="en-US" dirty="0"/>
              <a:t>Slide: </a:t>
            </a:r>
            <a:fld id="{629637A9-119A-49DA-BD12-AAC58B377D80}" type="slidenum">
              <a:rPr lang="en-US" smtClean="0"/>
              <a:pPr/>
              <a:t>8</a:t>
            </a:fld>
            <a:endParaRPr lang="en-US" dirty="0"/>
          </a:p>
        </p:txBody>
      </p:sp>
    </p:spTree>
    <p:extLst>
      <p:ext uri="{BB962C8B-B14F-4D97-AF65-F5344CB8AC3E}">
        <p14:creationId xmlns:p14="http://schemas.microsoft.com/office/powerpoint/2010/main" val="3757895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Upcoming Changes</a:t>
            </a:r>
            <a:endParaRPr lang="en-US" sz="2800" dirty="0"/>
          </a:p>
        </p:txBody>
      </p:sp>
      <p:sp>
        <p:nvSpPr>
          <p:cNvPr id="3" name="Content Placeholder 2"/>
          <p:cNvSpPr>
            <a:spLocks noGrp="1"/>
          </p:cNvSpPr>
          <p:nvPr>
            <p:ph idx="1"/>
          </p:nvPr>
        </p:nvSpPr>
        <p:spPr>
          <a:xfrm>
            <a:off x="609600" y="1492469"/>
            <a:ext cx="10546080" cy="4768846"/>
          </a:xfrm>
        </p:spPr>
        <p:txBody>
          <a:bodyPr>
            <a:noAutofit/>
          </a:bodyPr>
          <a:lstStyle/>
          <a:p>
            <a:pPr marL="382588" lvl="2" indent="-382588">
              <a:lnSpc>
                <a:spcPct val="100000"/>
              </a:lnSpc>
              <a:spcAft>
                <a:spcPts val="1200"/>
              </a:spcAft>
              <a:buNone/>
            </a:pPr>
            <a:r>
              <a:rPr lang="en-US" sz="2400" b="1" dirty="0"/>
              <a:t>Proposed Sub-Studies:</a:t>
            </a:r>
          </a:p>
          <a:p>
            <a:pPr lvl="1">
              <a:lnSpc>
                <a:spcPct val="100000"/>
              </a:lnSpc>
              <a:spcAft>
                <a:spcPts val="1200"/>
              </a:spcAft>
            </a:pPr>
            <a:r>
              <a:rPr lang="en-US" sz="2400" b="1" u="sng" dirty="0"/>
              <a:t>S1400K:</a:t>
            </a:r>
            <a:r>
              <a:rPr lang="en-US" sz="2400" dirty="0"/>
              <a:t> a biomarker-driven study of ABBV-399 in c-MET positive patients</a:t>
            </a:r>
          </a:p>
          <a:p>
            <a:pPr lvl="2">
              <a:lnSpc>
                <a:spcPct val="100000"/>
              </a:lnSpc>
              <a:spcAft>
                <a:spcPts val="1200"/>
              </a:spcAft>
            </a:pPr>
            <a:r>
              <a:rPr lang="en-US" sz="2000" dirty="0"/>
              <a:t>Concept submitted to CTEP</a:t>
            </a:r>
          </a:p>
          <a:p>
            <a:pPr lvl="1">
              <a:lnSpc>
                <a:spcPct val="100000"/>
              </a:lnSpc>
              <a:spcAft>
                <a:spcPts val="1200"/>
              </a:spcAft>
            </a:pPr>
            <a:r>
              <a:rPr lang="en-US" sz="2400" b="1" u="sng" dirty="0"/>
              <a:t>S1400GEN:</a:t>
            </a:r>
            <a:r>
              <a:rPr lang="en-US" sz="2400" dirty="0"/>
              <a:t> Ancillary Study to Evaluate Patient and Physician Knowledge, Attitudes, and Preferences Related to Return of Genomic Results in </a:t>
            </a:r>
            <a:r>
              <a:rPr lang="en-US" sz="2400" b="1" u="sng" dirty="0"/>
              <a:t>S1400</a:t>
            </a:r>
          </a:p>
          <a:p>
            <a:pPr lvl="2">
              <a:lnSpc>
                <a:spcPct val="100000"/>
              </a:lnSpc>
              <a:spcAft>
                <a:spcPts val="1200"/>
              </a:spcAft>
            </a:pPr>
            <a:r>
              <a:rPr lang="en-US" sz="2000" dirty="0"/>
              <a:t>Pilot study being conducted</a:t>
            </a:r>
          </a:p>
          <a:p>
            <a:pPr marL="0" lvl="2" indent="0">
              <a:lnSpc>
                <a:spcPct val="100000"/>
              </a:lnSpc>
              <a:spcAft>
                <a:spcPts val="1200"/>
              </a:spcAft>
              <a:buNone/>
            </a:pPr>
            <a:r>
              <a:rPr lang="en-US" sz="2400" b="1" dirty="0"/>
              <a:t>Future Study Re-design:</a:t>
            </a:r>
          </a:p>
          <a:p>
            <a:pPr marL="457200" lvl="2" indent="-457200">
              <a:lnSpc>
                <a:spcPct val="100000"/>
              </a:lnSpc>
              <a:spcAft>
                <a:spcPts val="1200"/>
              </a:spcAft>
              <a:buFont typeface="+mj-lt"/>
              <a:buAutoNum type="arabicPeriod"/>
            </a:pPr>
            <a:r>
              <a:rPr lang="en-US" sz="2000" dirty="0"/>
              <a:t>To allow all histologies versus just squamous histology to enroll onto Lung-MAP</a:t>
            </a:r>
          </a:p>
          <a:p>
            <a:pPr marL="457200" lvl="2" indent="-457200">
              <a:lnSpc>
                <a:spcPct val="100000"/>
              </a:lnSpc>
              <a:spcAft>
                <a:spcPts val="1200"/>
              </a:spcAft>
              <a:buFont typeface="+mj-lt"/>
              <a:buAutoNum type="arabicPeriod"/>
            </a:pPr>
            <a:r>
              <a:rPr lang="en-US" sz="2000" dirty="0"/>
              <a:t>To establish a platform within Lung-MAP to evaluate immunotherapy (IO) combinations among patients previously treated with IO monotherapy. </a:t>
            </a:r>
          </a:p>
        </p:txBody>
      </p:sp>
      <p:sp>
        <p:nvSpPr>
          <p:cNvPr id="7" name="Slide Number Placeholder 6"/>
          <p:cNvSpPr>
            <a:spLocks noGrp="1"/>
          </p:cNvSpPr>
          <p:nvPr>
            <p:ph type="sldNum" sz="quarter" idx="12"/>
          </p:nvPr>
        </p:nvSpPr>
        <p:spPr/>
        <p:txBody>
          <a:bodyPr/>
          <a:lstStyle/>
          <a:p>
            <a:r>
              <a:rPr lang="en-US" dirty="0"/>
              <a:t>Slide: </a:t>
            </a:r>
            <a:fld id="{629637A9-119A-49DA-BD12-AAC58B377D80}" type="slidenum">
              <a:rPr lang="en-US" smtClean="0"/>
              <a:pPr/>
              <a:t>9</a:t>
            </a:fld>
            <a:endParaRPr lang="en-US" dirty="0"/>
          </a:p>
        </p:txBody>
      </p:sp>
    </p:spTree>
    <p:extLst>
      <p:ext uri="{BB962C8B-B14F-4D97-AF65-F5344CB8AC3E}">
        <p14:creationId xmlns:p14="http://schemas.microsoft.com/office/powerpoint/2010/main" val="209880977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Theme1-LungMAP">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LungMAP" id="{ABE452D5-E217-49CA-9BD0-BADCD9C74C5B}" vid="{954FCDAC-3F20-4257-A3D6-E25F948A3E0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9dab94b-f61e-445b-bf4d-5a6513d209d2">A2QN7SZZU2H6-21-7</_dlc_DocId>
    <_dlc_DocIdUrl xmlns="69dab94b-f61e-445b-bf4d-5a6513d209d2">
      <Url>https://thehopefoundationswog.sharepoint.com/sites/SWOG/S1400/_layouts/15/DocIdRedir.aspx?ID=A2QN7SZZU2H6-21-7</Url>
      <Description>A2QN7SZZU2H6-21-7</Description>
    </_dlc_DocIdUrl>
    <SharedWithUsers xmlns="2248488c-cf63-44fb-bd92-6fc8332c4fba">
      <UserInfo>
        <DisplayName>Crystal Miwa</DisplayName>
        <AccountId>18</AccountId>
        <AccountType/>
      </UserInfo>
    </SharedWithUsers>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79BF28C2E620F4FAB9669FC920A0674" ma:contentTypeVersion="3" ma:contentTypeDescription="Create a new document." ma:contentTypeScope="" ma:versionID="79d143170e963f5a2a2cd465dafcf6f3">
  <xsd:schema xmlns:xsd="http://www.w3.org/2001/XMLSchema" xmlns:xs="http://www.w3.org/2001/XMLSchema" xmlns:p="http://schemas.microsoft.com/office/2006/metadata/properties" xmlns:ns2="69dab94b-f61e-445b-bf4d-5a6513d209d2" xmlns:ns3="2248488c-cf63-44fb-bd92-6fc8332c4fba" targetNamespace="http://schemas.microsoft.com/office/2006/metadata/properties" ma:root="true" ma:fieldsID="06302fc41f82150538a4ef0b50e01999" ns2:_="" ns3:_="">
    <xsd:import namespace="69dab94b-f61e-445b-bf4d-5a6513d209d2"/>
    <xsd:import namespace="2248488c-cf63-44fb-bd92-6fc8332c4fba"/>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ingHintHash"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ab94b-f61e-445b-bf4d-5a6513d209d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248488c-cf63-44fb-bd92-6fc8332c4f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D5CB6-F5A8-4B7C-9EFA-F7E479B51CCC}">
  <ds:schemaRefs>
    <ds:schemaRef ds:uri="http://purl.org/dc/terms/"/>
    <ds:schemaRef ds:uri="http://purl.org/dc/elements/1.1/"/>
    <ds:schemaRef ds:uri="69dab94b-f61e-445b-bf4d-5a6513d209d2"/>
    <ds:schemaRef ds:uri="http://www.w3.org/XML/1998/namespace"/>
    <ds:schemaRef ds:uri="http://schemas.microsoft.com/office/infopath/2007/PartnerControls"/>
    <ds:schemaRef ds:uri="http://schemas.microsoft.com/office/2006/metadata/properties"/>
    <ds:schemaRef ds:uri="http://schemas.microsoft.com/office/2006/documentManagement/types"/>
    <ds:schemaRef ds:uri="2248488c-cf63-44fb-bd92-6fc8332c4fba"/>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78FD633B-3B25-4C9E-A955-91B7E07B630B}">
  <ds:schemaRefs>
    <ds:schemaRef ds:uri="http://schemas.microsoft.com/sharepoint/events"/>
  </ds:schemaRefs>
</ds:datastoreItem>
</file>

<file path=customXml/itemProps3.xml><?xml version="1.0" encoding="utf-8"?>
<ds:datastoreItem xmlns:ds="http://schemas.openxmlformats.org/officeDocument/2006/customXml" ds:itemID="{96AFA652-0687-424B-AC77-0C38F540DE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ab94b-f61e-445b-bf4d-5a6513d209d2"/>
    <ds:schemaRef ds:uri="2248488c-cf63-44fb-bd92-6fc8332c4f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9BE2DEB-71A4-408F-94D3-079DF478BA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77277</TotalTime>
  <Words>2082</Words>
  <Application>Microsoft Office PowerPoint</Application>
  <PresentationFormat>Widescreen</PresentationFormat>
  <Paragraphs>393</Paragraphs>
  <Slides>33</Slides>
  <Notes>12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33</vt:i4>
      </vt:variant>
    </vt:vector>
  </HeadingPairs>
  <TitlesOfParts>
    <vt:vector size="48" baseType="lpstr">
      <vt:lpstr>Batang</vt:lpstr>
      <vt:lpstr>Arial</vt:lpstr>
      <vt:lpstr>Arial Black</vt:lpstr>
      <vt:lpstr>Calibri</vt:lpstr>
      <vt:lpstr>Calibri Light</vt:lpstr>
      <vt:lpstr>Courier New</vt:lpstr>
      <vt:lpstr>Lucida Grande</vt:lpstr>
      <vt:lpstr>Simplified Arabic Fixed</vt:lpstr>
      <vt:lpstr>Symbol</vt:lpstr>
      <vt:lpstr>Times New Roman</vt:lpstr>
      <vt:lpstr>Verdana</vt:lpstr>
      <vt:lpstr>Wingdings</vt:lpstr>
      <vt:lpstr>ヒラギノ角ゴ Pro W3</vt:lpstr>
      <vt:lpstr>Retrospect</vt:lpstr>
      <vt:lpstr>Theme1-LungMAP</vt:lpstr>
      <vt:lpstr> LUNG-MAP </vt:lpstr>
      <vt:lpstr>Welcome </vt:lpstr>
      <vt:lpstr>Study Updates </vt:lpstr>
      <vt:lpstr>Where are we now?</vt:lpstr>
      <vt:lpstr>Current Status of Sub-Studies</vt:lpstr>
      <vt:lpstr>Study Design Updates</vt:lpstr>
      <vt:lpstr>Study Design Updates</vt:lpstr>
      <vt:lpstr>Study Design Updates</vt:lpstr>
      <vt:lpstr>Overview of Upcoming Changes</vt:lpstr>
      <vt:lpstr>PowerPoint Presentation</vt:lpstr>
      <vt:lpstr>Prior Treatments Allowed for IO-combination Platform</vt:lpstr>
      <vt:lpstr>S1400I Patient Reported Outcomes</vt:lpstr>
      <vt:lpstr>S1400I PRO Overview</vt:lpstr>
      <vt:lpstr>Assessment Schedule</vt:lpstr>
      <vt:lpstr>PRO Data Submission</vt:lpstr>
      <vt:lpstr>PRO Training and Contacts</vt:lpstr>
      <vt:lpstr>Tissue Submissions </vt:lpstr>
      <vt:lpstr>PowerPoint Presentation</vt:lpstr>
      <vt:lpstr>Lung-MAP Biomarker Results</vt:lpstr>
      <vt:lpstr>New Biopsies vs. Archival</vt:lpstr>
      <vt:lpstr>The Tissue is the Issue</vt:lpstr>
      <vt:lpstr>Quality Assurance and Monitoring</vt:lpstr>
      <vt:lpstr>QA/Monitoring Common Problems</vt:lpstr>
      <vt:lpstr>QA/Monitoring Common Problems</vt:lpstr>
      <vt:lpstr>Data Entry Guidelines</vt:lpstr>
      <vt:lpstr>Site Coordinators Committee (SCC)</vt:lpstr>
      <vt:lpstr>SCC Mission</vt:lpstr>
      <vt:lpstr>SCC Activities:</vt:lpstr>
      <vt:lpstr>SCC Activities:</vt:lpstr>
      <vt:lpstr>SCC Activities:</vt:lpstr>
      <vt:lpstr>PowerPoint Presentation</vt:lpstr>
      <vt:lpstr>Questions?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Schofield, Mark</dc:creator>
  <cp:lastModifiedBy>Miwa, Crystal</cp:lastModifiedBy>
  <cp:revision>483</cp:revision>
  <cp:lastPrinted>2015-09-25T17:31:55Z</cp:lastPrinted>
  <dcterms:created xsi:type="dcterms:W3CDTF">2015-02-03T14:24:03Z</dcterms:created>
  <dcterms:modified xsi:type="dcterms:W3CDTF">2017-05-03T12:58:06Z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0x010100779BF28C2E620F4FAB9669FC920A0674</vt:lpwstr>
  </property>
  <property fmtid="{D5CDD505-2E9C-101B-9397-08002B2CF9AE}" pid="3" name="_dlc_DocIdItemGuid">
    <vt:lpwstr>07ee0818-1e73-421b-809e-382568a8c1d0</vt:lpwstr>
  </property>
</Properties>
</file>