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  <p:sldId id="258" r:id="rId4"/>
    <p:sldId id="260" r:id="rId5"/>
    <p:sldId id="26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3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6" autoAdjust="0"/>
    <p:restoredTop sz="94660"/>
  </p:normalViewPr>
  <p:slideViewPr>
    <p:cSldViewPr snapToGrid="0" snapToObjects="1">
      <p:cViewPr varScale="1">
        <p:scale>
          <a:sx n="142" d="100"/>
          <a:sy n="142" d="100"/>
        </p:scale>
        <p:origin x="-112" y="-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83820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83820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971800" y="6305550"/>
            <a:ext cx="987552" cy="476250"/>
          </a:xfrm>
          <a:prstGeom prst="rect">
            <a:avLst/>
          </a:prstGeom>
        </p:spPr>
        <p:txBody>
          <a:bodyPr/>
          <a:lstStyle/>
          <a:p>
            <a:fld id="{0DF57A60-F2D2-A045-A6AF-E24B7C848144}" type="datetimeFigureOut">
              <a:rPr lang="en-US" smtClean="0"/>
              <a:t>9/3/13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>
          <a:xfrm>
            <a:off x="3959352" y="6305550"/>
            <a:ext cx="3273552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0BD8-1B13-EE42-B150-8ECE86BE4E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71800" y="6305550"/>
            <a:ext cx="987552" cy="476250"/>
          </a:xfrm>
          <a:prstGeom prst="rect">
            <a:avLst/>
          </a:prstGeom>
        </p:spPr>
        <p:txBody>
          <a:bodyPr/>
          <a:lstStyle/>
          <a:p>
            <a:fld id="{0DF57A60-F2D2-A045-A6AF-E24B7C848144}" type="datetimeFigureOut">
              <a:rPr lang="en-US" smtClean="0"/>
              <a:t>9/3/13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5550"/>
            <a:ext cx="3273552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0BD8-1B13-EE42-B150-8ECE86BE4E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71800" y="6305550"/>
            <a:ext cx="987552" cy="476250"/>
          </a:xfrm>
          <a:prstGeom prst="rect">
            <a:avLst/>
          </a:prstGeom>
        </p:spPr>
        <p:txBody>
          <a:bodyPr/>
          <a:lstStyle/>
          <a:p>
            <a:fld id="{0DF57A60-F2D2-A045-A6AF-E24B7C848144}" type="datetimeFigureOut">
              <a:rPr lang="en-US" smtClean="0"/>
              <a:t>9/3/13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5550"/>
            <a:ext cx="3273552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0BD8-1B13-EE42-B150-8ECE86BE4E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71800" y="6305550"/>
            <a:ext cx="987552" cy="476250"/>
          </a:xfrm>
          <a:prstGeom prst="rect">
            <a:avLst/>
          </a:prstGeom>
        </p:spPr>
        <p:txBody>
          <a:bodyPr/>
          <a:lstStyle/>
          <a:p>
            <a:fld id="{0DF57A60-F2D2-A045-A6AF-E24B7C848144}" type="datetimeFigureOut">
              <a:rPr lang="en-US" smtClean="0"/>
              <a:t>9/3/13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5550"/>
            <a:ext cx="3273552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0BD8-1B13-EE42-B150-8ECE86BE4E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71800" y="6305550"/>
            <a:ext cx="987552" cy="476250"/>
          </a:xfrm>
          <a:prstGeom prst="rect">
            <a:avLst/>
          </a:prstGeom>
        </p:spPr>
        <p:txBody>
          <a:bodyPr/>
          <a:lstStyle/>
          <a:p>
            <a:fld id="{0DF57A60-F2D2-A045-A6AF-E24B7C848144}" type="datetimeFigureOut">
              <a:rPr lang="en-US" smtClean="0"/>
              <a:t>9/3/13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5550"/>
            <a:ext cx="3273552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0BD8-1B13-EE42-B150-8ECE86BE4E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71800" y="6305550"/>
            <a:ext cx="987552" cy="476250"/>
          </a:xfrm>
          <a:prstGeom prst="rect">
            <a:avLst/>
          </a:prstGeom>
        </p:spPr>
        <p:txBody>
          <a:bodyPr/>
          <a:lstStyle/>
          <a:p>
            <a:fld id="{0DF57A60-F2D2-A045-A6AF-E24B7C848144}" type="datetimeFigureOut">
              <a:rPr lang="en-US" smtClean="0"/>
              <a:t>9/3/13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59352" y="6305550"/>
            <a:ext cx="3273552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0BD8-1B13-EE42-B150-8ECE86BE4E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971800" y="6305550"/>
            <a:ext cx="987552" cy="476250"/>
          </a:xfrm>
          <a:prstGeom prst="rect">
            <a:avLst/>
          </a:prstGeom>
        </p:spPr>
        <p:txBody>
          <a:bodyPr/>
          <a:lstStyle/>
          <a:p>
            <a:fld id="{0DF57A60-F2D2-A045-A6AF-E24B7C848144}" type="datetimeFigureOut">
              <a:rPr lang="en-US" smtClean="0"/>
              <a:t>9/3/13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959352" y="6305550"/>
            <a:ext cx="3273552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0BD8-1B13-EE42-B150-8ECE86BE4E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71800" y="6305550"/>
            <a:ext cx="987552" cy="476250"/>
          </a:xfrm>
          <a:prstGeom prst="rect">
            <a:avLst/>
          </a:prstGeom>
        </p:spPr>
        <p:txBody>
          <a:bodyPr/>
          <a:lstStyle/>
          <a:p>
            <a:fld id="{0DF57A60-F2D2-A045-A6AF-E24B7C848144}" type="datetimeFigureOut">
              <a:rPr lang="en-US" smtClean="0"/>
              <a:t>9/3/13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959352" y="6305550"/>
            <a:ext cx="3273552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0BD8-1B13-EE42-B150-8ECE86BE4E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971800" y="6305550"/>
            <a:ext cx="987552" cy="476250"/>
          </a:xfrm>
          <a:prstGeom prst="rect">
            <a:avLst/>
          </a:prstGeom>
        </p:spPr>
        <p:txBody>
          <a:bodyPr/>
          <a:lstStyle/>
          <a:p>
            <a:fld id="{0DF57A60-F2D2-A045-A6AF-E24B7C848144}" type="datetimeFigureOut">
              <a:rPr lang="en-US" smtClean="0"/>
              <a:t>9/3/13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959352" y="6305550"/>
            <a:ext cx="3273552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0BD8-1B13-EE42-B150-8ECE86BE4E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71800" y="6305550"/>
            <a:ext cx="987552" cy="476250"/>
          </a:xfrm>
          <a:prstGeom prst="rect">
            <a:avLst/>
          </a:prstGeom>
        </p:spPr>
        <p:txBody>
          <a:bodyPr/>
          <a:lstStyle/>
          <a:p>
            <a:fld id="{0DF57A60-F2D2-A045-A6AF-E24B7C848144}" type="datetimeFigureOut">
              <a:rPr lang="en-US" smtClean="0"/>
              <a:t>9/3/13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59352" y="6305550"/>
            <a:ext cx="3273552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0BD8-1B13-EE42-B150-8ECE86BE4E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71800" y="6305550"/>
            <a:ext cx="987552" cy="476250"/>
          </a:xfrm>
          <a:prstGeom prst="rect">
            <a:avLst/>
          </a:prstGeom>
        </p:spPr>
        <p:txBody>
          <a:bodyPr/>
          <a:lstStyle/>
          <a:p>
            <a:fld id="{0DF57A60-F2D2-A045-A6AF-E24B7C848144}" type="datetimeFigureOut">
              <a:rPr lang="en-US" smtClean="0"/>
              <a:t>9/3/13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59352" y="6305550"/>
            <a:ext cx="3273552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60BD8-1B13-EE42-B150-8ECE86BE4EB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jpeg"/><Relationship Id="rId1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838200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838200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7235952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2">
                    <a:lumMod val="40000"/>
                    <a:lumOff val="60000"/>
                  </a:schemeClr>
                </a:solidFill>
                <a:effectLst/>
              </a:defRPr>
            </a:lvl1pPr>
          </a:lstStyle>
          <a:p>
            <a:fld id="{D8E60BD8-1B13-EE42-B150-8ECE86BE4EB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s1207-e3-logo-1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381" y="6350381"/>
            <a:ext cx="2484553" cy="4194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rgbClr val="5B1A00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Arial"/>
          <a:ea typeface="+mj-ea"/>
          <a:cs typeface="Arial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3999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199" y="2248886"/>
            <a:ext cx="7545373" cy="283095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S1207: Phase </a:t>
            </a:r>
            <a:r>
              <a:rPr lang="en-US" dirty="0"/>
              <a:t>III randomized, placebo-controlled </a:t>
            </a:r>
            <a:r>
              <a:rPr lang="en-US" dirty="0" smtClean="0"/>
              <a:t>trial adding 1 year of </a:t>
            </a:r>
            <a:r>
              <a:rPr lang="en-US" dirty="0" err="1" smtClean="0"/>
              <a:t>everolimus</a:t>
            </a:r>
            <a:r>
              <a:rPr lang="en-US" dirty="0" smtClean="0"/>
              <a:t> </a:t>
            </a:r>
            <a:r>
              <a:rPr lang="en-US" dirty="0"/>
              <a:t>to </a:t>
            </a:r>
            <a:r>
              <a:rPr lang="en-US" dirty="0" smtClean="0"/>
              <a:t>adjuvant endocrine therapy for patients with high</a:t>
            </a:r>
            <a:r>
              <a:rPr lang="en-US" dirty="0"/>
              <a:t>-</a:t>
            </a:r>
            <a:r>
              <a:rPr lang="en-US" dirty="0" smtClean="0"/>
              <a:t>risk, HR+, HER2- breast cancer</a:t>
            </a:r>
          </a:p>
          <a:p>
            <a:endParaRPr lang="en-US" dirty="0"/>
          </a:p>
          <a:p>
            <a:r>
              <a:rPr lang="en-US" dirty="0" smtClean="0"/>
              <a:t>Mariana Chavez-</a:t>
            </a:r>
            <a:r>
              <a:rPr lang="en-US" dirty="0" err="1" smtClean="0"/>
              <a:t>MacGregor</a:t>
            </a:r>
            <a:r>
              <a:rPr lang="en-US" dirty="0" smtClean="0"/>
              <a:t>, MD</a:t>
            </a:r>
          </a:p>
          <a:p>
            <a:r>
              <a:rPr lang="en-US" dirty="0" err="1" smtClean="0"/>
              <a:t>Eleftherios</a:t>
            </a:r>
            <a:r>
              <a:rPr lang="en-US" dirty="0" smtClean="0"/>
              <a:t> </a:t>
            </a:r>
            <a:r>
              <a:rPr lang="en-US" dirty="0" err="1" smtClean="0"/>
              <a:t>Mamounas</a:t>
            </a:r>
            <a:r>
              <a:rPr lang="en-US" dirty="0" smtClean="0"/>
              <a:t>, MD</a:t>
            </a:r>
          </a:p>
        </p:txBody>
      </p:sp>
      <p:pic>
        <p:nvPicPr>
          <p:cNvPr id="7" name="Picture 6" descr="nsabp-logo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44" b="23578"/>
          <a:stretch/>
        </p:blipFill>
        <p:spPr>
          <a:xfrm>
            <a:off x="6385586" y="5469028"/>
            <a:ext cx="1740733" cy="908300"/>
          </a:xfrm>
          <a:prstGeom prst="rect">
            <a:avLst/>
          </a:prstGeom>
        </p:spPr>
      </p:pic>
      <p:pic>
        <p:nvPicPr>
          <p:cNvPr id="8" name="Picture 7" descr="SWOG_282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347482"/>
            <a:ext cx="1931240" cy="1000867"/>
          </a:xfrm>
          <a:prstGeom prst="rect">
            <a:avLst/>
          </a:prstGeom>
        </p:spPr>
      </p:pic>
      <p:pic>
        <p:nvPicPr>
          <p:cNvPr id="4" name="Picture 3" descr="s1207-e3-logo-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774" y="820178"/>
            <a:ext cx="6553732" cy="110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18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e</a:t>
            </a:r>
            <a:r>
              <a:rPr lang="en-US" sz="6000" baseline="30000" dirty="0"/>
              <a:t>3</a:t>
            </a:r>
            <a:r>
              <a:rPr lang="en-US" dirty="0" smtClean="0"/>
              <a:t> Treatment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/>
              <a:t>Patients </a:t>
            </a:r>
            <a:r>
              <a:rPr lang="en-US" dirty="0" smtClean="0"/>
              <a:t>randomized </a:t>
            </a:r>
            <a:r>
              <a:rPr lang="en-US" dirty="0"/>
              <a:t>to </a:t>
            </a:r>
            <a:r>
              <a:rPr lang="en-US" dirty="0" smtClean="0"/>
              <a:t>either:</a:t>
            </a:r>
            <a:endParaRPr lang="en-US" dirty="0"/>
          </a:p>
          <a:p>
            <a:r>
              <a:rPr lang="en-US" dirty="0" err="1"/>
              <a:t>Everolimus</a:t>
            </a:r>
            <a:r>
              <a:rPr lang="en-US" dirty="0"/>
              <a:t> 10mg/PO daily for one year + adjuvant endocrine therapy (selected by treating physician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    OR</a:t>
            </a:r>
            <a:endParaRPr lang="en-US" dirty="0"/>
          </a:p>
          <a:p>
            <a:r>
              <a:rPr lang="en-US" dirty="0"/>
              <a:t>Matched placebo daily for one year + adjuvant endocrine therapy (selected by treating physician)</a:t>
            </a:r>
          </a:p>
        </p:txBody>
      </p:sp>
    </p:spTree>
    <p:extLst>
      <p:ext uri="{BB962C8B-B14F-4D97-AF65-F5344CB8AC3E}">
        <p14:creationId xmlns:p14="http://schemas.microsoft.com/office/powerpoint/2010/main" val="54547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e</a:t>
            </a:r>
            <a:r>
              <a:rPr lang="en-US" sz="6000" baseline="30000" dirty="0"/>
              <a:t>3</a:t>
            </a:r>
            <a:r>
              <a:rPr lang="en-US" dirty="0" smtClean="0"/>
              <a:t> Statistical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Randomize </a:t>
            </a:r>
            <a:r>
              <a:rPr lang="en-US" dirty="0"/>
              <a:t>3,500 patients over </a:t>
            </a:r>
            <a:r>
              <a:rPr lang="en-US" dirty="0" smtClean="0"/>
              <a:t>3.5 years</a:t>
            </a:r>
            <a:endParaRPr lang="en-US" dirty="0"/>
          </a:p>
          <a:p>
            <a:r>
              <a:rPr lang="en-US" dirty="0" smtClean="0"/>
              <a:t>90</a:t>
            </a:r>
            <a:r>
              <a:rPr lang="en-US" dirty="0"/>
              <a:t>% power (with 2-sided </a:t>
            </a:r>
            <a:r>
              <a:rPr lang="en-US" dirty="0" smtClean="0"/>
              <a:t>α=</a:t>
            </a:r>
            <a:r>
              <a:rPr lang="en-US" dirty="0"/>
              <a:t>0.05) to detect an effective hazard ratio of 0.75 for </a:t>
            </a:r>
            <a:r>
              <a:rPr lang="en-US" dirty="0" err="1"/>
              <a:t>everolimus</a:t>
            </a:r>
            <a:r>
              <a:rPr lang="en-US" dirty="0"/>
              <a:t> </a:t>
            </a:r>
            <a:r>
              <a:rPr lang="en-US" dirty="0" err="1"/>
              <a:t>vs</a:t>
            </a:r>
            <a:r>
              <a:rPr lang="en-US" dirty="0"/>
              <a:t> placebo, corresponding to a gain in IDFS of approximately 4.3% at 5 </a:t>
            </a:r>
            <a:r>
              <a:rPr lang="en-US" dirty="0" smtClean="0"/>
              <a:t>years </a:t>
            </a:r>
          </a:p>
          <a:p>
            <a:r>
              <a:rPr lang="en-US" dirty="0" smtClean="0"/>
              <a:t>All </a:t>
            </a:r>
            <a:r>
              <a:rPr lang="en-US" dirty="0"/>
              <a:t>patients will be followed for 10 years to assess OS and late adverse </a:t>
            </a:r>
            <a:r>
              <a:rPr lang="en-US" dirty="0" smtClean="0"/>
              <a:t>events</a:t>
            </a:r>
          </a:p>
          <a:p>
            <a:r>
              <a:rPr lang="en-US" dirty="0" smtClean="0"/>
              <a:t>Expected </a:t>
            </a:r>
            <a:r>
              <a:rPr lang="en-US" dirty="0"/>
              <a:t>trial duration from activation to reporting of IDFS is about 7 </a:t>
            </a:r>
            <a:r>
              <a:rPr lang="en-US" dirty="0" smtClean="0"/>
              <a:t>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003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e</a:t>
            </a:r>
            <a:r>
              <a:rPr lang="en-US" sz="6000" baseline="30000" dirty="0"/>
              <a:t>3</a:t>
            </a:r>
            <a:r>
              <a:rPr lang="en-US" dirty="0" smtClean="0"/>
              <a:t> Schema</a:t>
            </a:r>
            <a:endParaRPr lang="en-US" dirty="0"/>
          </a:p>
        </p:txBody>
      </p:sp>
      <p:grpSp>
        <p:nvGrpSpPr>
          <p:cNvPr id="52" name="Group 51"/>
          <p:cNvGrpSpPr/>
          <p:nvPr/>
        </p:nvGrpSpPr>
        <p:grpSpPr>
          <a:xfrm>
            <a:off x="152579" y="1411936"/>
            <a:ext cx="8830243" cy="4836463"/>
            <a:chOff x="46753" y="1411936"/>
            <a:chExt cx="8830243" cy="4836463"/>
          </a:xfrm>
        </p:grpSpPr>
        <p:sp>
          <p:nvSpPr>
            <p:cNvPr id="5" name="TextBox 4"/>
            <p:cNvSpPr txBox="1"/>
            <p:nvPr/>
          </p:nvSpPr>
          <p:spPr>
            <a:xfrm>
              <a:off x="682113" y="1411936"/>
              <a:ext cx="3592848" cy="276999"/>
            </a:xfrm>
            <a:prstGeom prst="rect">
              <a:avLst/>
            </a:prstGeom>
            <a:solidFill>
              <a:srgbClr val="A7061F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HR-positive </a:t>
              </a:r>
              <a:r>
                <a:rPr lang="en-US" sz="1200" b="1" dirty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and HER2-negative breast </a:t>
              </a: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cancer</a:t>
              </a:r>
              <a:endParaRPr lang="en-US" sz="1200" b="1" dirty="0">
                <a:solidFill>
                  <a:srgbClr val="FFFFFF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53939" y="3104943"/>
              <a:ext cx="3534504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200" b="1" dirty="0" smtClean="0">
                  <a:latin typeface="+mj-lt"/>
                  <a:cs typeface="Arial" pitchFamily="34" charset="0"/>
                </a:rPr>
                <a:t>Recurrence Score evaluation by </a:t>
              </a:r>
              <a:r>
                <a:rPr lang="en-US" sz="1200" b="1" dirty="0" err="1" smtClean="0">
                  <a:latin typeface="+mj-lt"/>
                  <a:cs typeface="Arial" pitchFamily="34" charset="0"/>
                </a:rPr>
                <a:t>OncotypeDX</a:t>
              </a:r>
              <a:endParaRPr lang="en-US" sz="1200" b="1" dirty="0">
                <a:latin typeface="+mj-lt"/>
                <a:cs typeface="Arial" pitchFamily="34" charset="0"/>
              </a:endParaRPr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H="1">
              <a:off x="1469860" y="2447587"/>
              <a:ext cx="800746" cy="39209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709009" y="2170588"/>
              <a:ext cx="3592848" cy="276999"/>
            </a:xfrm>
            <a:prstGeom prst="rect">
              <a:avLst/>
            </a:prstGeom>
            <a:solidFill>
              <a:srgbClr val="000000"/>
            </a:solidFill>
            <a:ln w="3810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Surgery: Number of positive nodes?</a:t>
              </a:r>
              <a:endParaRPr lang="en-US" sz="1200" b="1" dirty="0">
                <a:solidFill>
                  <a:srgbClr val="FFFFFF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778620" y="2825117"/>
              <a:ext cx="108695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000090"/>
                  </a:solidFill>
                  <a:latin typeface="+mj-lt"/>
                </a:rPr>
                <a:t>1 - 3 positive</a:t>
              </a:r>
              <a:endParaRPr lang="en-US" sz="1200" b="1" dirty="0">
                <a:solidFill>
                  <a:srgbClr val="000090"/>
                </a:solidFill>
                <a:latin typeface="+mj-lt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266335" y="2825117"/>
              <a:ext cx="14020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u="sng" dirty="0" smtClean="0">
                  <a:solidFill>
                    <a:srgbClr val="000090"/>
                  </a:solidFill>
                  <a:latin typeface="+mj-lt"/>
                </a:rPr>
                <a:t>&gt;</a:t>
              </a:r>
              <a:r>
                <a:rPr lang="en-US" sz="1200" b="1" dirty="0" smtClean="0">
                  <a:solidFill>
                    <a:srgbClr val="000090"/>
                  </a:solidFill>
                  <a:latin typeface="+mj-lt"/>
                </a:rPr>
                <a:t> 4 positive</a:t>
              </a:r>
              <a:endParaRPr lang="en-US" sz="1200" b="1" dirty="0">
                <a:solidFill>
                  <a:srgbClr val="000090"/>
                </a:solidFill>
                <a:latin typeface="+mj-lt"/>
              </a:endParaRPr>
            </a:p>
          </p:txBody>
        </p:sp>
        <p:sp>
          <p:nvSpPr>
            <p:cNvPr id="11" name="Text Box 26"/>
            <p:cNvSpPr txBox="1">
              <a:spLocks noChangeArrowheads="1"/>
            </p:cNvSpPr>
            <p:nvPr/>
          </p:nvSpPr>
          <p:spPr bwMode="auto">
            <a:xfrm>
              <a:off x="3280137" y="3555250"/>
              <a:ext cx="1840239" cy="46166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2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Adjuvant Chemotherapy</a:t>
              </a:r>
              <a:endParaRPr lang="en-US" sz="1200" b="1" dirty="0">
                <a:solidFill>
                  <a:srgbClr val="FFFFFF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2" name="Text Box 31"/>
            <p:cNvSpPr txBox="1">
              <a:spLocks noChangeArrowheads="1"/>
            </p:cNvSpPr>
            <p:nvPr/>
          </p:nvSpPr>
          <p:spPr bwMode="auto">
            <a:xfrm>
              <a:off x="2511571" y="4920498"/>
              <a:ext cx="3401967" cy="1327901"/>
            </a:xfrm>
            <a:prstGeom prst="rect">
              <a:avLst/>
            </a:prstGeom>
            <a:solidFill>
              <a:srgbClr val="A7061F"/>
            </a:solidFill>
            <a:ln w="38100" cmpd="sng">
              <a:solidFill>
                <a:schemeClr val="tx1"/>
              </a:solidFill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marL="342900" indent="-342900" algn="ctr" defTabSz="762000">
                <a:defRPr/>
              </a:pPr>
              <a:r>
                <a:rPr lang="en-US" sz="1200" b="1" u="sng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RANDOMIZATION</a:t>
              </a:r>
            </a:p>
            <a:p>
              <a:pPr marL="342900" indent="-342900" defTabSz="762000">
                <a:defRPr/>
              </a:pPr>
              <a:r>
                <a:rPr lang="en-US" sz="1200" b="1" dirty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     Stratification factors: </a:t>
              </a:r>
            </a:p>
            <a:p>
              <a:pPr marL="509588" indent="-222250" defTabSz="762000">
                <a:buFont typeface="Arial" pitchFamily="34" charset="0"/>
                <a:buChar char="•"/>
                <a:defRPr/>
              </a:pP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Node negative</a:t>
              </a:r>
            </a:p>
            <a:p>
              <a:pPr marL="509588" indent="-222250" defTabSz="762000">
                <a:buFont typeface="Arial" pitchFamily="34" charset="0"/>
                <a:buChar char="•"/>
                <a:defRPr/>
              </a:pP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1 - 3 positive nodes </a:t>
              </a:r>
            </a:p>
            <a:p>
              <a:pPr marL="509588" indent="-222250" defTabSz="762000">
                <a:buFont typeface="Arial" pitchFamily="34" charset="0"/>
                <a:buChar char="•"/>
                <a:defRPr/>
              </a:pP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 </a:t>
              </a:r>
              <a:r>
                <a:rPr lang="en-US" sz="1200" b="1" u="sng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&gt;</a:t>
              </a: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 4 positive nodes Adjuvant</a:t>
              </a:r>
            </a:p>
            <a:p>
              <a:pPr marL="509588" indent="-222250" defTabSz="762000">
                <a:buFont typeface="Arial" pitchFamily="34" charset="0"/>
                <a:buChar char="•"/>
                <a:defRPr/>
              </a:pPr>
              <a:r>
                <a:rPr lang="en-US" sz="1200" b="1" dirty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 </a:t>
              </a:r>
              <a:r>
                <a:rPr lang="en-US" sz="1200" b="1" u="sng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&gt;</a:t>
              </a: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 4 </a:t>
              </a:r>
              <a:r>
                <a:rPr lang="en-US" sz="1200" b="1" dirty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positive nodes </a:t>
              </a:r>
              <a:r>
                <a:rPr lang="en-US" sz="1200" b="1" dirty="0" err="1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Neoadjuvant</a:t>
              </a:r>
              <a:endParaRPr lang="en-US" sz="1200" b="1" dirty="0">
                <a:solidFill>
                  <a:srgbClr val="FFFFFF"/>
                </a:solidFill>
                <a:latin typeface="+mj-lt"/>
                <a:cs typeface="Arial" pitchFamily="34" charset="0"/>
              </a:endParaRPr>
            </a:p>
            <a:p>
              <a:pPr marL="287338" defTabSz="762000">
                <a:defRPr/>
              </a:pPr>
              <a:endParaRPr lang="en-US" sz="1200" b="1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117360" y="3629687"/>
              <a:ext cx="110496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B30F19"/>
                  </a:solidFill>
                  <a:latin typeface="+mj-lt"/>
                </a:rPr>
                <a:t>RS &gt; 25</a:t>
              </a:r>
              <a:endParaRPr lang="en-US" sz="1200" b="1" dirty="0">
                <a:solidFill>
                  <a:srgbClr val="B30F19"/>
                </a:solidFill>
                <a:latin typeface="+mj-lt"/>
              </a:endParaRPr>
            </a:p>
          </p:txBody>
        </p:sp>
        <p:sp>
          <p:nvSpPr>
            <p:cNvPr id="14" name="Text Box 26"/>
            <p:cNvSpPr txBox="1">
              <a:spLocks noChangeArrowheads="1"/>
            </p:cNvSpPr>
            <p:nvPr/>
          </p:nvSpPr>
          <p:spPr bwMode="auto">
            <a:xfrm>
              <a:off x="6262748" y="5098298"/>
              <a:ext cx="2463248" cy="461665"/>
            </a:xfrm>
            <a:prstGeom prst="rect">
              <a:avLst/>
            </a:prstGeom>
            <a:solidFill>
              <a:srgbClr val="A7061F"/>
            </a:solidFill>
            <a:ln w="38100" cmpd="sng">
              <a:solidFill>
                <a:srgbClr val="000000"/>
              </a:solidFill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Everolimus for 1 year +</a:t>
              </a:r>
              <a:b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</a:b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 endocrine therapy for 5 years</a:t>
              </a:r>
              <a:endParaRPr lang="en-US" sz="1200" b="1" dirty="0">
                <a:solidFill>
                  <a:srgbClr val="FFFFFF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5" name="Text Box 26"/>
            <p:cNvSpPr txBox="1">
              <a:spLocks noChangeArrowheads="1"/>
            </p:cNvSpPr>
            <p:nvPr/>
          </p:nvSpPr>
          <p:spPr bwMode="auto">
            <a:xfrm>
              <a:off x="6273877" y="5708926"/>
              <a:ext cx="2442522" cy="461665"/>
            </a:xfrm>
            <a:prstGeom prst="rect">
              <a:avLst/>
            </a:prstGeom>
            <a:solidFill>
              <a:srgbClr val="A7061F"/>
            </a:solidFill>
            <a:ln w="38100" cmpd="sng">
              <a:solidFill>
                <a:srgbClr val="000000"/>
              </a:solidFill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Placebo for 1 year +</a:t>
              </a:r>
              <a:b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</a:b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 endocrine therapy for 5 years</a:t>
              </a:r>
              <a:endParaRPr lang="en-US" sz="1200" b="1" dirty="0">
                <a:solidFill>
                  <a:srgbClr val="FFFFFF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16" name="Straight Arrow Connector 15"/>
            <p:cNvCxnSpPr>
              <a:endCxn id="14" idx="1"/>
            </p:cNvCxnSpPr>
            <p:nvPr/>
          </p:nvCxnSpPr>
          <p:spPr>
            <a:xfrm flipV="1">
              <a:off x="5915133" y="5329131"/>
              <a:ext cx="347615" cy="26614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5915133" y="5607155"/>
              <a:ext cx="318062" cy="26374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4217190" y="2445722"/>
              <a:ext cx="0" cy="109579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2440051" y="1688935"/>
              <a:ext cx="1" cy="48165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5641672" y="1816785"/>
              <a:ext cx="2964379" cy="276999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       </a:t>
              </a:r>
              <a:r>
                <a:rPr lang="en-US" sz="1200" b="1" dirty="0" err="1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Neoadjuvant</a:t>
              </a: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 chemotherapy</a:t>
              </a:r>
              <a:endParaRPr lang="en-US" sz="1200" b="1" dirty="0">
                <a:solidFill>
                  <a:srgbClr val="FFFFFF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21" name="Elbow Connector 79"/>
            <p:cNvCxnSpPr/>
            <p:nvPr/>
          </p:nvCxnSpPr>
          <p:spPr>
            <a:xfrm rot="10800000" flipV="1">
              <a:off x="5457358" y="3183940"/>
              <a:ext cx="1664979" cy="1271016"/>
            </a:xfrm>
            <a:prstGeom prst="bentConnector3">
              <a:avLst>
                <a:gd name="adj1" fmla="val -457"/>
              </a:avLst>
            </a:prstGeom>
            <a:ln w="38100">
              <a:solidFill>
                <a:srgbClr val="B30F1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endCxn id="20" idx="1"/>
            </p:cNvCxnSpPr>
            <p:nvPr/>
          </p:nvCxnSpPr>
          <p:spPr>
            <a:xfrm>
              <a:off x="2440051" y="1907389"/>
              <a:ext cx="3201621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2778620" y="3782584"/>
              <a:ext cx="502408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2563203" y="2447587"/>
              <a:ext cx="685318" cy="39209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6753" y="2832743"/>
              <a:ext cx="24243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000090"/>
                  </a:solidFill>
                  <a:latin typeface="+mj-lt"/>
                </a:rPr>
                <a:t>Node-negative &amp; tumor </a:t>
              </a:r>
              <a:r>
                <a:rPr lang="en-US" sz="1200" b="1" u="sng" dirty="0" smtClean="0">
                  <a:solidFill>
                    <a:srgbClr val="000090"/>
                  </a:solidFill>
                  <a:latin typeface="+mj-lt"/>
                </a:rPr>
                <a:t>&gt;</a:t>
              </a:r>
              <a:r>
                <a:rPr lang="en-US" sz="1200" b="1" dirty="0" smtClean="0">
                  <a:solidFill>
                    <a:srgbClr val="000090"/>
                  </a:solidFill>
                  <a:latin typeface="+mj-lt"/>
                </a:rPr>
                <a:t> 2 cm</a:t>
              </a:r>
              <a:endParaRPr lang="en-US" sz="1200" b="1" dirty="0">
                <a:solidFill>
                  <a:srgbClr val="000090"/>
                </a:solidFill>
                <a:latin typeface="+mj-lt"/>
              </a:endParaRP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4200257" y="4621645"/>
              <a:ext cx="0" cy="298853"/>
            </a:xfrm>
            <a:prstGeom prst="straightConnector1">
              <a:avLst/>
            </a:prstGeom>
            <a:ln w="38100">
              <a:solidFill>
                <a:srgbClr val="B30F1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26"/>
            <p:cNvSpPr txBox="1">
              <a:spLocks noChangeArrowheads="1"/>
            </p:cNvSpPr>
            <p:nvPr/>
          </p:nvSpPr>
          <p:spPr bwMode="auto">
            <a:xfrm>
              <a:off x="2955019" y="4323987"/>
              <a:ext cx="2490476" cy="276999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   Radiation therapy if indicated</a:t>
              </a:r>
              <a:endParaRPr lang="en-US" sz="1200" b="1" dirty="0">
                <a:solidFill>
                  <a:srgbClr val="FFFFFF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>
              <a:off x="4200257" y="4059825"/>
              <a:ext cx="0" cy="249044"/>
            </a:xfrm>
            <a:prstGeom prst="straightConnector1">
              <a:avLst/>
            </a:prstGeom>
            <a:ln w="38100">
              <a:solidFill>
                <a:srgbClr val="B30F1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7121923" y="2050387"/>
              <a:ext cx="2465" cy="81238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229529" y="3629687"/>
              <a:ext cx="1630825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 smtClean="0">
                  <a:solidFill>
                    <a:srgbClr val="B30F19"/>
                  </a:solidFill>
                  <a:latin typeface="+mj-lt"/>
                </a:rPr>
                <a:t>RS </a:t>
              </a:r>
              <a:r>
                <a:rPr lang="en-US" sz="1200" b="1" u="sng" dirty="0" smtClean="0">
                  <a:solidFill>
                    <a:srgbClr val="B30F19"/>
                  </a:solidFill>
                  <a:latin typeface="+mj-lt"/>
                </a:rPr>
                <a:t>&lt;</a:t>
              </a:r>
              <a:r>
                <a:rPr lang="en-US" sz="1200" b="1" dirty="0" smtClean="0">
                  <a:solidFill>
                    <a:srgbClr val="B30F19"/>
                  </a:solidFill>
                  <a:latin typeface="+mj-lt"/>
                </a:rPr>
                <a:t> 25: Not eligible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985192" y="2823108"/>
              <a:ext cx="28918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u="sng" dirty="0" smtClean="0">
                  <a:solidFill>
                    <a:srgbClr val="000090"/>
                  </a:solidFill>
                  <a:latin typeface="+mj-lt"/>
                </a:rPr>
                <a:t>&gt;</a:t>
              </a:r>
              <a:r>
                <a:rPr lang="en-US" sz="1200" b="1" dirty="0" smtClean="0">
                  <a:solidFill>
                    <a:srgbClr val="000090"/>
                  </a:solidFill>
                  <a:latin typeface="+mj-lt"/>
                </a:rPr>
                <a:t> 4 positive lymph nodes</a:t>
              </a:r>
              <a:endParaRPr lang="en-US" sz="1200" b="1" dirty="0">
                <a:solidFill>
                  <a:srgbClr val="000090"/>
                </a:solidFill>
                <a:latin typeface="+mj-l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647087" y="2343089"/>
              <a:ext cx="949673" cy="276999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200" b="1" dirty="0" smtClean="0">
                  <a:solidFill>
                    <a:srgbClr val="FFFFFF"/>
                  </a:solidFill>
                  <a:latin typeface="+mj-lt"/>
                  <a:cs typeface="Arial" pitchFamily="34" charset="0"/>
                </a:rPr>
                <a:t>Surgery</a:t>
              </a:r>
              <a:endParaRPr lang="en-US" sz="1200" b="1" dirty="0">
                <a:solidFill>
                  <a:srgbClr val="FFFFFF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2049329" y="3381942"/>
              <a:ext cx="502408" cy="24443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flipH="1">
              <a:off x="1007349" y="3381942"/>
              <a:ext cx="502408" cy="24443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272419" y="4491097"/>
              <a:ext cx="1534270" cy="646331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2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(may be eligible for S1007 </a:t>
              </a:r>
              <a:r>
                <a:rPr lang="en-US" sz="1200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RxPONDER</a:t>
              </a:r>
              <a:r>
                <a:rPr lang="en-US" sz="1200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 if 1-3 positive nodes)</a:t>
              </a:r>
              <a:endParaRPr lang="en-US" sz="12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50" name="Straight Arrow Connector 49"/>
            <p:cNvCxnSpPr/>
            <p:nvPr/>
          </p:nvCxnSpPr>
          <p:spPr>
            <a:xfrm>
              <a:off x="1007349" y="3914245"/>
              <a:ext cx="0" cy="573962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96176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e</a:t>
            </a:r>
            <a:r>
              <a:rPr lang="en-US" sz="6000" baseline="30000" dirty="0"/>
              <a:t>3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RxPONDER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1"/>
            <a:ext cx="7498080" cy="365044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Two trials are mutually exclusive</a:t>
            </a:r>
          </a:p>
          <a:p>
            <a:r>
              <a:rPr lang="en-US" dirty="0" smtClean="0"/>
              <a:t>S1007 screens patients with 1-3 positive nodes using </a:t>
            </a:r>
            <a:r>
              <a:rPr lang="en-US" dirty="0" err="1" smtClean="0"/>
              <a:t>OncotypeDX</a:t>
            </a:r>
            <a:endParaRPr lang="en-US" dirty="0" smtClean="0"/>
          </a:p>
          <a:p>
            <a:pPr lvl="1"/>
            <a:r>
              <a:rPr lang="en-US" dirty="0" smtClean="0"/>
              <a:t>RS ≤ 25 may be eligible for S1007</a:t>
            </a:r>
          </a:p>
          <a:p>
            <a:pPr lvl="1"/>
            <a:r>
              <a:rPr lang="en-US" dirty="0" smtClean="0"/>
              <a:t>RS &gt; 25 are ineligible for S1007, but </a:t>
            </a:r>
            <a:r>
              <a:rPr lang="en-US" i="1" dirty="0" smtClean="0"/>
              <a:t>may be eligible for S1207</a:t>
            </a:r>
          </a:p>
          <a:p>
            <a:r>
              <a:rPr lang="en-US" dirty="0" smtClean="0"/>
              <a:t>Keep S1207 in mind when screening patients for S1007 </a:t>
            </a:r>
            <a:r>
              <a:rPr lang="en-US" dirty="0" err="1" smtClean="0"/>
              <a:t>RxPONDER</a:t>
            </a:r>
            <a:endParaRPr lang="en-US" dirty="0"/>
          </a:p>
        </p:txBody>
      </p:sp>
      <p:pic>
        <p:nvPicPr>
          <p:cNvPr id="4" name="Picture 3" descr="RxPONDER-logo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79"/>
          <a:stretch/>
        </p:blipFill>
        <p:spPr>
          <a:xfrm>
            <a:off x="2358836" y="5071786"/>
            <a:ext cx="4476563" cy="122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02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S1207-E01: Behavioral and Health Outcomes Study (BAHO)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Patients at CCOPs may take part </a:t>
            </a:r>
            <a:r>
              <a:rPr lang="en-US" dirty="0"/>
              <a:t>in </a:t>
            </a:r>
            <a:r>
              <a:rPr lang="en-US" dirty="0" smtClean="0"/>
              <a:t>BAHO study</a:t>
            </a:r>
            <a:endParaRPr lang="en-US" dirty="0"/>
          </a:p>
          <a:p>
            <a:r>
              <a:rPr lang="en-US" dirty="0"/>
              <a:t>Patients who have already started endocrine therapy are not </a:t>
            </a:r>
            <a:r>
              <a:rPr lang="en-US" dirty="0" smtClean="0"/>
              <a:t>eligible </a:t>
            </a:r>
            <a:endParaRPr lang="en-US" dirty="0"/>
          </a:p>
          <a:p>
            <a:r>
              <a:rPr lang="en-US" dirty="0" smtClean="0"/>
              <a:t>Objectives:</a:t>
            </a:r>
          </a:p>
          <a:p>
            <a:pPr lvl="1"/>
            <a:r>
              <a:rPr lang="en-US" dirty="0" smtClean="0"/>
              <a:t>Determine severity </a:t>
            </a:r>
            <a:r>
              <a:rPr lang="en-US" dirty="0"/>
              <a:t>of symptoms (fatigue, stomatitis, MSK complaints</a:t>
            </a:r>
            <a:r>
              <a:rPr lang="en-US" dirty="0" smtClean="0"/>
              <a:t>) and </a:t>
            </a:r>
            <a:r>
              <a:rPr lang="en-US" dirty="0"/>
              <a:t>QOL </a:t>
            </a:r>
            <a:r>
              <a:rPr lang="en-US" dirty="0" smtClean="0"/>
              <a:t>by </a:t>
            </a:r>
            <a:r>
              <a:rPr lang="en-US" dirty="0"/>
              <a:t>treatment </a:t>
            </a:r>
            <a:r>
              <a:rPr lang="en-US" dirty="0" smtClean="0"/>
              <a:t>arm</a:t>
            </a:r>
          </a:p>
          <a:p>
            <a:pPr lvl="1"/>
            <a:r>
              <a:rPr lang="en-US" dirty="0" smtClean="0"/>
              <a:t>Determine </a:t>
            </a:r>
            <a:r>
              <a:rPr lang="en-US" dirty="0"/>
              <a:t>if fatigue </a:t>
            </a:r>
            <a:r>
              <a:rPr lang="en-US" dirty="0" smtClean="0"/>
              <a:t>and anemia </a:t>
            </a:r>
            <a:r>
              <a:rPr lang="en-US" dirty="0"/>
              <a:t>are associated with </a:t>
            </a:r>
            <a:r>
              <a:rPr lang="en-US" dirty="0" err="1"/>
              <a:t>proinflammatory</a:t>
            </a:r>
            <a:r>
              <a:rPr lang="en-US" dirty="0"/>
              <a:t> cytokines </a:t>
            </a:r>
            <a:r>
              <a:rPr lang="en-US" dirty="0" smtClean="0"/>
              <a:t>and biomarkers of inflammation</a:t>
            </a:r>
            <a:endParaRPr lang="en-US" dirty="0"/>
          </a:p>
          <a:p>
            <a:r>
              <a:rPr lang="en-US" dirty="0" smtClean="0"/>
              <a:t>N = 492 </a:t>
            </a:r>
            <a:r>
              <a:rPr lang="en-US" dirty="0"/>
              <a:t>to have 90% power to detect a difference of 1/3 standard deviation between treatment groups for any primary endpoint with </a:t>
            </a:r>
            <a:r>
              <a:rPr lang="en-US" dirty="0" smtClean="0"/>
              <a:t>α </a:t>
            </a:r>
            <a:r>
              <a:rPr lang="en-US" dirty="0"/>
              <a:t>level at 0.05</a:t>
            </a:r>
          </a:p>
        </p:txBody>
      </p:sp>
    </p:spTree>
    <p:extLst>
      <p:ext uri="{BB962C8B-B14F-4D97-AF65-F5344CB8AC3E}">
        <p14:creationId xmlns:p14="http://schemas.microsoft.com/office/powerpoint/2010/main" val="3161005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e</a:t>
            </a:r>
            <a:r>
              <a:rPr lang="en-US" sz="6000" baseline="30000" dirty="0"/>
              <a:t>3</a:t>
            </a:r>
            <a:r>
              <a:rPr lang="en-US" dirty="0"/>
              <a:t> Translational </a:t>
            </a:r>
            <a:r>
              <a:rPr lang="en-US" dirty="0" smtClean="0"/>
              <a:t>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Blood is mandatory</a:t>
            </a:r>
          </a:p>
          <a:p>
            <a:r>
              <a:rPr lang="en-US" dirty="0"/>
              <a:t>Tissue is mandatory if </a:t>
            </a:r>
            <a:r>
              <a:rPr lang="en-US" dirty="0" smtClean="0"/>
              <a:t>available</a:t>
            </a:r>
          </a:p>
          <a:p>
            <a:pPr lvl="1"/>
            <a:r>
              <a:rPr lang="en-US" dirty="0"/>
              <a:t>1</a:t>
            </a:r>
            <a:r>
              <a:rPr lang="en-US" dirty="0" smtClean="0"/>
              <a:t> </a:t>
            </a:r>
            <a:r>
              <a:rPr lang="en-US" dirty="0"/>
              <a:t>paraffin block of </a:t>
            </a:r>
            <a:r>
              <a:rPr lang="en-US" dirty="0" smtClean="0"/>
              <a:t>primary tumor</a:t>
            </a:r>
          </a:p>
          <a:p>
            <a:pPr lvl="1"/>
            <a:r>
              <a:rPr lang="en-US" dirty="0" smtClean="0"/>
              <a:t>Positive lymph node</a:t>
            </a:r>
          </a:p>
          <a:p>
            <a:pPr lvl="1"/>
            <a:r>
              <a:rPr lang="en-US" dirty="0" smtClean="0"/>
              <a:t>Negative lymph node</a:t>
            </a:r>
            <a:endParaRPr lang="en-US" dirty="0"/>
          </a:p>
          <a:p>
            <a:r>
              <a:rPr lang="en-US" dirty="0"/>
              <a:t>Tissue from biopsies at </a:t>
            </a:r>
            <a:r>
              <a:rPr lang="en-US" dirty="0" smtClean="0"/>
              <a:t>time </a:t>
            </a:r>
            <a:r>
              <a:rPr lang="en-US" dirty="0"/>
              <a:t>of recurrence will be </a:t>
            </a:r>
            <a:r>
              <a:rPr lang="en-US" dirty="0" smtClean="0"/>
              <a:t>collected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591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smtClean="0"/>
              <a:t>e</a:t>
            </a:r>
            <a:r>
              <a:rPr lang="en-US" sz="6000" baseline="30000" dirty="0" smtClean="0"/>
              <a:t>3</a:t>
            </a:r>
            <a:r>
              <a:rPr lang="en-US" dirty="0" smtClean="0"/>
              <a:t> Activation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November 2012: active, not recruiting</a:t>
            </a:r>
          </a:p>
          <a:p>
            <a:r>
              <a:rPr lang="en-US" dirty="0" smtClean="0"/>
              <a:t>September </a:t>
            </a:r>
            <a:r>
              <a:rPr lang="en-US" dirty="0" smtClean="0"/>
              <a:t>2013</a:t>
            </a:r>
            <a:r>
              <a:rPr lang="en-US" smtClean="0"/>
              <a:t>: </a:t>
            </a:r>
            <a:r>
              <a:rPr lang="en-US" smtClean="0"/>
              <a:t>accrual </a:t>
            </a:r>
            <a:r>
              <a:rPr lang="en-US" dirty="0" smtClean="0"/>
              <a:t>start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315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pic>
        <p:nvPicPr>
          <p:cNvPr id="4" name="Picture 3" descr="nsabp-logo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44" b="23578"/>
          <a:stretch/>
        </p:blipFill>
        <p:spPr>
          <a:xfrm>
            <a:off x="5803405" y="4688150"/>
            <a:ext cx="2433924" cy="1270001"/>
          </a:xfrm>
          <a:prstGeom prst="rect">
            <a:avLst/>
          </a:prstGeom>
        </p:spPr>
      </p:pic>
      <p:pic>
        <p:nvPicPr>
          <p:cNvPr id="6" name="Picture 5" descr="SWOG_282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3" y="4393699"/>
            <a:ext cx="3281257" cy="1700514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498080" cy="4800600"/>
          </a:xfrm>
        </p:spPr>
        <p:txBody>
          <a:bodyPr/>
          <a:lstStyle/>
          <a:p>
            <a:r>
              <a:rPr lang="en-US" dirty="0" smtClean="0"/>
              <a:t>Medical questions for Dr. Chavez-</a:t>
            </a:r>
            <a:r>
              <a:rPr lang="en-US" dirty="0" err="1" smtClean="0"/>
              <a:t>MacGregor</a:t>
            </a:r>
            <a:r>
              <a:rPr lang="en-US" dirty="0" smtClean="0"/>
              <a:t> and Dr. </a:t>
            </a:r>
            <a:r>
              <a:rPr lang="en-US" dirty="0" err="1" smtClean="0"/>
              <a:t>Priya</a:t>
            </a:r>
            <a:r>
              <a:rPr lang="en-US" dirty="0" smtClean="0"/>
              <a:t> </a:t>
            </a:r>
            <a:r>
              <a:rPr lang="en-US" dirty="0" err="1" smtClean="0"/>
              <a:t>Rastogi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>
                <a:solidFill>
                  <a:srgbClr val="3366FF"/>
                </a:solidFill>
              </a:rPr>
              <a:t>s1207medicalquery@swog.org</a:t>
            </a:r>
          </a:p>
          <a:p>
            <a:r>
              <a:rPr lang="en-US" dirty="0" smtClean="0"/>
              <a:t>Eligibility questions:</a:t>
            </a:r>
            <a:br>
              <a:rPr lang="en-US" dirty="0" smtClean="0"/>
            </a:br>
            <a:r>
              <a:rPr lang="en-US" dirty="0" err="1" smtClean="0">
                <a:solidFill>
                  <a:srgbClr val="3366FF"/>
                </a:solidFill>
              </a:rPr>
              <a:t>breastquestion@crab.org</a:t>
            </a:r>
            <a:endParaRPr lang="en-US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5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e</a:t>
            </a:r>
            <a:r>
              <a:rPr lang="en-US" sz="6000" baseline="30000" dirty="0"/>
              <a:t>3</a:t>
            </a:r>
            <a:r>
              <a:rPr lang="en-US" dirty="0" smtClean="0"/>
              <a:t> Primary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if the addition of one year of </a:t>
            </a:r>
            <a:r>
              <a:rPr lang="en-US" dirty="0" err="1"/>
              <a:t>everolimus</a:t>
            </a:r>
            <a:r>
              <a:rPr lang="en-US" dirty="0"/>
              <a:t> to standard adjuvant endocrine therapy improves IDFS in high-risk patients with HR+, HER2-negative breast cancer.</a:t>
            </a:r>
          </a:p>
        </p:txBody>
      </p:sp>
    </p:spTree>
    <p:extLst>
      <p:ext uri="{BB962C8B-B14F-4D97-AF65-F5344CB8AC3E}">
        <p14:creationId xmlns:p14="http://schemas.microsoft.com/office/powerpoint/2010/main" val="3070470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e</a:t>
            </a:r>
            <a:r>
              <a:rPr lang="en-US" sz="6000" baseline="30000" dirty="0"/>
              <a:t>3</a:t>
            </a:r>
            <a:r>
              <a:rPr lang="en-US" dirty="0" smtClean="0"/>
              <a:t> Secondary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Overall </a:t>
            </a:r>
            <a:r>
              <a:rPr lang="en-US" dirty="0"/>
              <a:t>Survival</a:t>
            </a:r>
          </a:p>
          <a:p>
            <a:r>
              <a:rPr lang="en-US" dirty="0"/>
              <a:t>Distant Recurrence-Free Survival</a:t>
            </a:r>
          </a:p>
          <a:p>
            <a:r>
              <a:rPr lang="en-US" dirty="0"/>
              <a:t>Evaluate safety and toxicities</a:t>
            </a:r>
          </a:p>
          <a:p>
            <a:r>
              <a:rPr lang="en-US" dirty="0"/>
              <a:t>Evaluate adherence</a:t>
            </a:r>
          </a:p>
          <a:p>
            <a:r>
              <a:rPr lang="en-US" dirty="0"/>
              <a:t>QOL (patient-reported fatigue and symptoms, fatigue-related biomarkers)</a:t>
            </a:r>
          </a:p>
          <a:p>
            <a:r>
              <a:rPr lang="en-US" dirty="0"/>
              <a:t>To collect specimens in order to evaluate biomarkers of therapeutic efficacy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901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e</a:t>
            </a:r>
            <a:r>
              <a:rPr lang="en-US" sz="6000" baseline="30000" dirty="0"/>
              <a:t>3</a:t>
            </a:r>
            <a:r>
              <a:rPr lang="en-US" dirty="0" smtClean="0"/>
              <a:t>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Abnormalities of the PI3kinase/AKT/</a:t>
            </a:r>
            <a:r>
              <a:rPr lang="en-US" dirty="0" err="1"/>
              <a:t>mTOR</a:t>
            </a:r>
            <a:r>
              <a:rPr lang="en-US" dirty="0"/>
              <a:t> signaling network are some of the most common molecular anomalies in breast cancer. </a:t>
            </a:r>
          </a:p>
          <a:p>
            <a:r>
              <a:rPr lang="en-US" dirty="0"/>
              <a:t>This pathway has been associated with resistance to endocrine therapies among HR-positive breast tumors. </a:t>
            </a:r>
          </a:p>
          <a:p>
            <a:r>
              <a:rPr lang="en-US" dirty="0" err="1"/>
              <a:t>Everolimus</a:t>
            </a:r>
            <a:r>
              <a:rPr lang="en-US" dirty="0"/>
              <a:t>, an </a:t>
            </a:r>
            <a:r>
              <a:rPr lang="en-US" dirty="0" err="1"/>
              <a:t>mTOR</a:t>
            </a:r>
            <a:r>
              <a:rPr lang="en-US" dirty="0"/>
              <a:t>-inhibitor, has been shown to increase the biological activity of aromatase inhibitors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777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e</a:t>
            </a:r>
            <a:r>
              <a:rPr lang="en-US" sz="6000" baseline="30000" dirty="0"/>
              <a:t>3</a:t>
            </a:r>
            <a:r>
              <a:rPr lang="en-US" dirty="0" smtClean="0"/>
              <a:t> Background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</a:t>
            </a:r>
            <a:r>
              <a:rPr lang="en-US" dirty="0"/>
              <a:t>the metastatic setting, </a:t>
            </a:r>
            <a:r>
              <a:rPr lang="en-US" dirty="0" err="1"/>
              <a:t>everolimus</a:t>
            </a:r>
            <a:r>
              <a:rPr lang="en-US" dirty="0"/>
              <a:t> in combination with </a:t>
            </a:r>
            <a:r>
              <a:rPr lang="en-US" dirty="0" err="1"/>
              <a:t>tamoxifen</a:t>
            </a:r>
            <a:r>
              <a:rPr lang="en-US" dirty="0"/>
              <a:t> or </a:t>
            </a:r>
            <a:r>
              <a:rPr lang="en-US" dirty="0" err="1"/>
              <a:t>exemestane</a:t>
            </a:r>
            <a:r>
              <a:rPr lang="en-US" dirty="0"/>
              <a:t> increased the progression-free survival in patients previously treated with endocrine therapy.</a:t>
            </a:r>
          </a:p>
          <a:p>
            <a:r>
              <a:rPr lang="en-US" b="1" dirty="0"/>
              <a:t>S1207 proposes to evaluate the role of </a:t>
            </a:r>
            <a:r>
              <a:rPr lang="en-US" b="1" dirty="0" err="1"/>
              <a:t>everolimus</a:t>
            </a:r>
            <a:r>
              <a:rPr lang="en-US" b="1" dirty="0"/>
              <a:t> used in combination with endocrine therapy in the adjuvant setting.</a:t>
            </a:r>
          </a:p>
        </p:txBody>
      </p:sp>
    </p:spTree>
    <p:extLst>
      <p:ext uri="{BB962C8B-B14F-4D97-AF65-F5344CB8AC3E}">
        <p14:creationId xmlns:p14="http://schemas.microsoft.com/office/powerpoint/2010/main" val="1076729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e</a:t>
            </a:r>
            <a:r>
              <a:rPr lang="en-US" sz="6000" baseline="30000" dirty="0"/>
              <a:t>3</a:t>
            </a:r>
            <a:r>
              <a:rPr lang="en-US" dirty="0" smtClean="0"/>
              <a:t> Clinical Trial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SWOG</a:t>
            </a:r>
            <a:r>
              <a:rPr lang="en-US" dirty="0"/>
              <a:t>/NSABP randomized phase III double-blind, placebo-controlled clinical </a:t>
            </a:r>
            <a:r>
              <a:rPr lang="en-US" dirty="0" smtClean="0"/>
              <a:t>trial</a:t>
            </a:r>
            <a:endParaRPr lang="en-US" dirty="0"/>
          </a:p>
          <a:p>
            <a:r>
              <a:rPr lang="en-US" dirty="0"/>
              <a:t>Parallel randomization design with equal allocation to </a:t>
            </a:r>
            <a:r>
              <a:rPr lang="en-US" dirty="0" smtClean="0"/>
              <a:t>two </a:t>
            </a:r>
            <a:r>
              <a:rPr lang="en-US" dirty="0"/>
              <a:t>treatment </a:t>
            </a:r>
            <a:r>
              <a:rPr lang="en-US" dirty="0" smtClean="0"/>
              <a:t>groups (</a:t>
            </a:r>
            <a:r>
              <a:rPr lang="en-US" dirty="0" err="1" smtClean="0"/>
              <a:t>everolimus</a:t>
            </a:r>
            <a:r>
              <a:rPr lang="en-US" dirty="0" smtClean="0"/>
              <a:t> </a:t>
            </a:r>
            <a:r>
              <a:rPr lang="en-US" dirty="0"/>
              <a:t>vs. placebo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Patients </a:t>
            </a:r>
            <a:r>
              <a:rPr lang="en-US" dirty="0" smtClean="0"/>
              <a:t>stratified by </a:t>
            </a:r>
            <a:r>
              <a:rPr lang="en-US" dirty="0"/>
              <a:t>risk </a:t>
            </a:r>
            <a:r>
              <a:rPr lang="en-US" dirty="0" smtClean="0"/>
              <a:t>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390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e</a:t>
            </a:r>
            <a:r>
              <a:rPr lang="en-US" sz="6000" baseline="30000" dirty="0"/>
              <a:t>3</a:t>
            </a:r>
            <a:r>
              <a:rPr lang="en-US" dirty="0" smtClean="0"/>
              <a:t> Clinical Trial Design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019047" y="1689100"/>
            <a:ext cx="7172453" cy="4321906"/>
            <a:chOff x="1249944" y="12402121"/>
            <a:chExt cx="8371476" cy="5044402"/>
          </a:xfrm>
        </p:grpSpPr>
        <p:sp>
          <p:nvSpPr>
            <p:cNvPr id="6" name="Rectangle 5"/>
            <p:cNvSpPr/>
            <p:nvPr/>
          </p:nvSpPr>
          <p:spPr>
            <a:xfrm>
              <a:off x="3078744" y="12402121"/>
              <a:ext cx="4419600" cy="1447800"/>
            </a:xfrm>
            <a:prstGeom prst="rect">
              <a:avLst/>
            </a:prstGeom>
            <a:solidFill>
              <a:schemeClr val="tx1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002544" y="14535721"/>
              <a:ext cx="4419600" cy="838200"/>
            </a:xfrm>
            <a:prstGeom prst="rect">
              <a:avLst/>
            </a:prstGeom>
            <a:solidFill>
              <a:schemeClr val="tx1"/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249944" y="16059721"/>
              <a:ext cx="3326962" cy="1386802"/>
            </a:xfrm>
            <a:prstGeom prst="rect">
              <a:avLst/>
            </a:prstGeom>
            <a:solidFill>
              <a:srgbClr val="A7061F"/>
            </a:solidFill>
            <a:ln>
              <a:solidFill>
                <a:srgbClr val="00000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050544" y="16059721"/>
              <a:ext cx="3326962" cy="1386802"/>
            </a:xfrm>
            <a:prstGeom prst="rect">
              <a:avLst/>
            </a:prstGeom>
            <a:solidFill>
              <a:srgbClr val="A7061F"/>
            </a:solidFill>
            <a:ln>
              <a:solidFill>
                <a:srgbClr val="00000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07344" y="12478321"/>
              <a:ext cx="4038600" cy="1400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FFFF"/>
                  </a:solidFill>
                  <a:latin typeface="+mn-lt"/>
                </a:rPr>
                <a:t>Adjuvant/ </a:t>
              </a:r>
              <a:r>
                <a:rPr lang="en-US" dirty="0" err="1" smtClean="0">
                  <a:solidFill>
                    <a:srgbClr val="FFFFFF"/>
                  </a:solidFill>
                  <a:latin typeface="+mn-lt"/>
                </a:rPr>
                <a:t>Neoadjuvant</a:t>
              </a:r>
              <a:r>
                <a:rPr lang="en-US" dirty="0" smtClean="0">
                  <a:solidFill>
                    <a:srgbClr val="FFFFFF"/>
                  </a:solidFill>
                  <a:latin typeface="+mn-lt"/>
                </a:rPr>
                <a:t> Chemotherapy</a:t>
              </a:r>
            </a:p>
            <a:p>
              <a:pPr algn="ctr"/>
              <a:r>
                <a:rPr lang="en-US" dirty="0" smtClean="0">
                  <a:solidFill>
                    <a:srgbClr val="FFFFFF"/>
                  </a:solidFill>
                  <a:latin typeface="+mn-lt"/>
                </a:rPr>
                <a:t>Surgery </a:t>
              </a:r>
            </a:p>
            <a:p>
              <a:pPr algn="ctr"/>
              <a:r>
                <a:rPr lang="en-US" dirty="0" smtClean="0">
                  <a:solidFill>
                    <a:srgbClr val="FFFFFF"/>
                  </a:solidFill>
                  <a:latin typeface="+mn-lt"/>
                </a:rPr>
                <a:t>Radiation Therapy</a:t>
              </a:r>
              <a:endParaRPr lang="en-US" dirty="0">
                <a:solidFill>
                  <a:srgbClr val="FFFFFF"/>
                </a:solidFill>
                <a:latin typeface="+mn-l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54944" y="14589835"/>
              <a:ext cx="4038600" cy="754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FFFF"/>
                  </a:solidFill>
                  <a:latin typeface="+mn-lt"/>
                </a:rPr>
                <a:t>Registration</a:t>
              </a:r>
            </a:p>
            <a:p>
              <a:pPr algn="ctr"/>
              <a:r>
                <a:rPr lang="en-US" dirty="0" smtClean="0">
                  <a:solidFill>
                    <a:srgbClr val="FFFFFF"/>
                  </a:solidFill>
                  <a:latin typeface="+mn-lt"/>
                </a:rPr>
                <a:t>Randomization</a:t>
              </a:r>
              <a:endParaRPr lang="en-US" dirty="0">
                <a:solidFill>
                  <a:srgbClr val="FFFFFF"/>
                </a:solidFill>
                <a:latin typeface="+mn-lt"/>
              </a:endParaRPr>
            </a:p>
          </p:txBody>
        </p:sp>
        <p:sp>
          <p:nvSpPr>
            <p:cNvPr id="12" name="Right Arrow 11"/>
            <p:cNvSpPr/>
            <p:nvPr/>
          </p:nvSpPr>
          <p:spPr>
            <a:xfrm rot="5400000">
              <a:off x="5021844" y="14116621"/>
              <a:ext cx="533400" cy="152400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402344" y="16235415"/>
              <a:ext cx="33528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rgbClr val="FFFFFF"/>
                  </a:solidFill>
                  <a:latin typeface="+mn-lt"/>
                </a:rPr>
                <a:t>Everolimus</a:t>
              </a:r>
              <a:r>
                <a:rPr lang="en-US" dirty="0" smtClean="0">
                  <a:solidFill>
                    <a:srgbClr val="FFFFFF"/>
                  </a:solidFill>
                  <a:latin typeface="+mn-lt"/>
                </a:rPr>
                <a:t> for 1 year + Appropriate endocrine therapy for 5 years</a:t>
              </a:r>
              <a:endParaRPr lang="en-US" dirty="0">
                <a:solidFill>
                  <a:srgbClr val="FFFFFF"/>
                </a:solidFill>
                <a:latin typeface="+mn-lt"/>
              </a:endParaRPr>
            </a:p>
          </p:txBody>
        </p:sp>
        <p:sp>
          <p:nvSpPr>
            <p:cNvPr id="14" name="Right Arrow 13"/>
            <p:cNvSpPr/>
            <p:nvPr/>
          </p:nvSpPr>
          <p:spPr>
            <a:xfrm rot="5400000">
              <a:off x="6469644" y="15640621"/>
              <a:ext cx="533400" cy="152400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268620" y="16212121"/>
              <a:ext cx="33528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FFFF"/>
                  </a:solidFill>
                  <a:latin typeface="+mn-lt"/>
                </a:rPr>
                <a:t>Placebo for 1 year + Appropriate endocrine therapy for 5 years</a:t>
              </a:r>
              <a:endParaRPr lang="en-US" dirty="0">
                <a:solidFill>
                  <a:srgbClr val="FFFFFF"/>
                </a:solidFill>
                <a:latin typeface="+mn-lt"/>
              </a:endParaRPr>
            </a:p>
          </p:txBody>
        </p:sp>
        <p:sp>
          <p:nvSpPr>
            <p:cNvPr id="16" name="Right Arrow 15"/>
            <p:cNvSpPr/>
            <p:nvPr/>
          </p:nvSpPr>
          <p:spPr>
            <a:xfrm rot="5400000">
              <a:off x="3574044" y="15640621"/>
              <a:ext cx="533400" cy="152400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3037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e</a:t>
            </a:r>
            <a:r>
              <a:rPr lang="en-US" sz="6000" baseline="30000" dirty="0"/>
              <a:t>3</a:t>
            </a:r>
            <a:r>
              <a:rPr lang="en-US" dirty="0" smtClean="0"/>
              <a:t> Key Eligibility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Histologically confirmed HR+, </a:t>
            </a:r>
            <a:r>
              <a:rPr lang="en-US" dirty="0" smtClean="0"/>
              <a:t>HER2-negative </a:t>
            </a:r>
            <a:r>
              <a:rPr lang="en-US" dirty="0"/>
              <a:t>breast </a:t>
            </a:r>
            <a:r>
              <a:rPr lang="en-US" dirty="0" smtClean="0"/>
              <a:t>cancer</a:t>
            </a:r>
            <a:endParaRPr lang="en-US" dirty="0"/>
          </a:p>
          <a:p>
            <a:r>
              <a:rPr lang="en-US" dirty="0" smtClean="0"/>
              <a:t>Patient </a:t>
            </a:r>
            <a:r>
              <a:rPr lang="en-US" dirty="0"/>
              <a:t>must </a:t>
            </a:r>
            <a:r>
              <a:rPr lang="en-US" dirty="0" smtClean="0"/>
              <a:t>complete chemotherapy </a:t>
            </a:r>
            <a:r>
              <a:rPr lang="en-US" dirty="0"/>
              <a:t>before registration (</a:t>
            </a:r>
            <a:r>
              <a:rPr lang="en-US" dirty="0" smtClean="0"/>
              <a:t>within past </a:t>
            </a:r>
            <a:r>
              <a:rPr lang="en-US" dirty="0"/>
              <a:t>21 weeks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When RT is </a:t>
            </a:r>
            <a:r>
              <a:rPr lang="en-US" dirty="0"/>
              <a:t>indicated, </a:t>
            </a:r>
            <a:r>
              <a:rPr lang="en-US" dirty="0" smtClean="0"/>
              <a:t>patient </a:t>
            </a:r>
            <a:r>
              <a:rPr lang="en-US" dirty="0"/>
              <a:t>must complete radiation therapy before registration </a:t>
            </a:r>
            <a:r>
              <a:rPr lang="en-US" dirty="0" smtClean="0"/>
              <a:t>(at least </a:t>
            </a:r>
            <a:r>
              <a:rPr lang="en-US" dirty="0"/>
              <a:t>21 days </a:t>
            </a:r>
            <a:r>
              <a:rPr lang="en-US" dirty="0" smtClean="0"/>
              <a:t>before and </a:t>
            </a:r>
            <a:r>
              <a:rPr lang="en-US" dirty="0"/>
              <a:t>recovered </a:t>
            </a:r>
            <a:r>
              <a:rPr lang="en-US" dirty="0" smtClean="0"/>
              <a:t>to ≤ </a:t>
            </a:r>
            <a:r>
              <a:rPr lang="en-US" dirty="0"/>
              <a:t>grade 1 from </a:t>
            </a:r>
            <a:r>
              <a:rPr lang="en-US" dirty="0" smtClean="0"/>
              <a:t>XRT effects)</a:t>
            </a:r>
            <a:endParaRPr lang="en-US" dirty="0"/>
          </a:p>
          <a:p>
            <a:r>
              <a:rPr lang="en-US" dirty="0" smtClean="0"/>
              <a:t>Patient </a:t>
            </a:r>
            <a:r>
              <a:rPr lang="en-US" dirty="0"/>
              <a:t>may have started endocrine therapy before </a:t>
            </a:r>
            <a:r>
              <a:rPr lang="en-US" dirty="0" smtClean="0"/>
              <a:t>registration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231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e</a:t>
            </a:r>
            <a:r>
              <a:rPr lang="en-US" sz="6000" baseline="30000" dirty="0"/>
              <a:t>3</a:t>
            </a:r>
            <a:r>
              <a:rPr lang="en-US" dirty="0" smtClean="0"/>
              <a:t>: 4 High-Risk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607300" cy="4800600"/>
          </a:xfrm>
        </p:spPr>
        <p:txBody>
          <a:bodyPr>
            <a:normAutofit fontScale="92500" lnSpcReduction="1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en-US" dirty="0" smtClean="0"/>
              <a:t>Node</a:t>
            </a:r>
            <a:r>
              <a:rPr lang="en-US" dirty="0"/>
              <a:t>-</a:t>
            </a:r>
            <a:r>
              <a:rPr lang="en-US" dirty="0" smtClean="0"/>
              <a:t>negative, </a:t>
            </a:r>
            <a:r>
              <a:rPr lang="en-US" dirty="0"/>
              <a:t>primary tumor </a:t>
            </a:r>
            <a:r>
              <a:rPr lang="en-US" dirty="0" smtClean="0"/>
              <a:t>≥ 2cm, </a:t>
            </a:r>
            <a:r>
              <a:rPr lang="en-US" dirty="0" err="1" smtClean="0"/>
              <a:t>OncotypeDX</a:t>
            </a:r>
            <a:r>
              <a:rPr lang="en-US" dirty="0" smtClean="0"/>
              <a:t> RS &gt; 25, </a:t>
            </a:r>
            <a:r>
              <a:rPr lang="en-US" i="1" dirty="0"/>
              <a:t>and</a:t>
            </a:r>
            <a:r>
              <a:rPr lang="en-US" dirty="0"/>
              <a:t> completed </a:t>
            </a:r>
            <a:r>
              <a:rPr lang="en-US" dirty="0" smtClean="0"/>
              <a:t>adjuvant chemotherapy</a:t>
            </a:r>
            <a:endParaRPr lang="en-US" dirty="0"/>
          </a:p>
          <a:p>
            <a:pPr marL="596646" indent="-514350">
              <a:buFont typeface="+mj-lt"/>
              <a:buAutoNum type="arabicPeriod"/>
            </a:pPr>
            <a:r>
              <a:rPr lang="en-US" dirty="0"/>
              <a:t>1-3 </a:t>
            </a:r>
            <a:r>
              <a:rPr lang="en-US" dirty="0" smtClean="0"/>
              <a:t>positive nodes, RS &gt; 25, </a:t>
            </a:r>
            <a:r>
              <a:rPr lang="en-US" i="1" dirty="0"/>
              <a:t>and</a:t>
            </a:r>
            <a:r>
              <a:rPr lang="en-US" dirty="0"/>
              <a:t> completed adjuvant </a:t>
            </a:r>
            <a:r>
              <a:rPr lang="en-US" dirty="0" smtClean="0"/>
              <a:t>chemotherapy</a:t>
            </a:r>
          </a:p>
          <a:p>
            <a:pPr lvl="2"/>
            <a:r>
              <a:rPr lang="en-US" dirty="0" smtClean="0"/>
              <a:t>RS screened </a:t>
            </a:r>
            <a:r>
              <a:rPr lang="en-US" dirty="0"/>
              <a:t>via </a:t>
            </a:r>
            <a:r>
              <a:rPr lang="en-US" dirty="0" smtClean="0"/>
              <a:t>S1007 </a:t>
            </a:r>
            <a:r>
              <a:rPr lang="en-US" dirty="0" err="1" smtClean="0"/>
              <a:t>RxPONDER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dirty="0" smtClean="0"/>
              <a:t>otherwise</a:t>
            </a:r>
            <a:endParaRPr lang="en-US" dirty="0"/>
          </a:p>
          <a:p>
            <a:pPr marL="596646" indent="-514350">
              <a:buFont typeface="+mj-lt"/>
              <a:buAutoNum type="arabicPeriod"/>
            </a:pPr>
            <a:r>
              <a:rPr lang="en-US" dirty="0"/>
              <a:t>≥</a:t>
            </a:r>
            <a:r>
              <a:rPr lang="en-US" dirty="0" smtClean="0"/>
              <a:t> </a:t>
            </a:r>
            <a:r>
              <a:rPr lang="en-US" dirty="0"/>
              <a:t>4 </a:t>
            </a:r>
            <a:r>
              <a:rPr lang="en-US" dirty="0" smtClean="0"/>
              <a:t>positive nodes </a:t>
            </a:r>
            <a:r>
              <a:rPr lang="en-US" i="1" dirty="0"/>
              <a:t>and</a:t>
            </a:r>
            <a:r>
              <a:rPr lang="en-US" dirty="0"/>
              <a:t> completed adjuvant </a:t>
            </a:r>
            <a:r>
              <a:rPr lang="en-US" dirty="0" smtClean="0"/>
              <a:t>chemotherapy</a:t>
            </a:r>
            <a:endParaRPr lang="en-US" dirty="0"/>
          </a:p>
          <a:p>
            <a:pPr marL="596646" indent="-514350">
              <a:buFont typeface="+mj-lt"/>
              <a:buAutoNum type="arabicPeriod"/>
            </a:pPr>
            <a:r>
              <a:rPr lang="en-US" dirty="0" smtClean="0"/>
              <a:t>≥ </a:t>
            </a:r>
            <a:r>
              <a:rPr lang="en-US" dirty="0"/>
              <a:t>4 </a:t>
            </a:r>
            <a:r>
              <a:rPr lang="en-US" dirty="0" smtClean="0"/>
              <a:t>positive nodes </a:t>
            </a:r>
            <a:r>
              <a:rPr lang="en-US" i="1" dirty="0" smtClean="0"/>
              <a:t>and</a:t>
            </a:r>
            <a:r>
              <a:rPr lang="en-US" dirty="0" smtClean="0"/>
              <a:t> completed </a:t>
            </a:r>
            <a:r>
              <a:rPr lang="en-US" i="1" dirty="0" err="1" smtClean="0"/>
              <a:t>neoadjuvant</a:t>
            </a:r>
            <a:r>
              <a:rPr lang="en-US" dirty="0" smtClean="0"/>
              <a:t> chemotherapy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488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swog-template.potx</Template>
  <TotalTime>231</TotalTime>
  <Words>848</Words>
  <Application>Microsoft Macintosh PowerPoint</Application>
  <PresentationFormat>On-screen Show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Solstice</vt:lpstr>
      <vt:lpstr>PowerPoint Presentation</vt:lpstr>
      <vt:lpstr>e3 Primary Objective</vt:lpstr>
      <vt:lpstr>e3 Secondary Objectives</vt:lpstr>
      <vt:lpstr>e3 Background</vt:lpstr>
      <vt:lpstr>e3 Background (cont.)</vt:lpstr>
      <vt:lpstr>e3 Clinical Trial Design</vt:lpstr>
      <vt:lpstr>e3 Clinical Trial Design</vt:lpstr>
      <vt:lpstr>e3 Key Eligibility Criteria</vt:lpstr>
      <vt:lpstr>e3: 4 High-Risk Groups</vt:lpstr>
      <vt:lpstr>e3 Treatment Plan</vt:lpstr>
      <vt:lpstr>e3 Statistical Considerations</vt:lpstr>
      <vt:lpstr>e3 Schema</vt:lpstr>
      <vt:lpstr>e3 and RxPONDER</vt:lpstr>
      <vt:lpstr>S1207-E01: Behavioral and Health Outcomes Study (BAHO)</vt:lpstr>
      <vt:lpstr>e3 Translational Studies</vt:lpstr>
      <vt:lpstr>e3 Activation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S1207: Everolimus</dc:title>
  <dc:creator>Frank DeSanto</dc:creator>
  <cp:lastModifiedBy>Frank DeSanto</cp:lastModifiedBy>
  <cp:revision>39</cp:revision>
  <dcterms:created xsi:type="dcterms:W3CDTF">2012-12-04T18:11:22Z</dcterms:created>
  <dcterms:modified xsi:type="dcterms:W3CDTF">2013-09-03T12:26:41Z</dcterms:modified>
</cp:coreProperties>
</file>