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517" r:id="rId2"/>
  </p:sldMasterIdLst>
  <p:notesMasterIdLst>
    <p:notesMasterId r:id="rId21"/>
  </p:notesMasterIdLst>
  <p:handoutMasterIdLst>
    <p:handoutMasterId r:id="rId22"/>
  </p:handoutMasterIdLst>
  <p:sldIdLst>
    <p:sldId id="528" r:id="rId3"/>
    <p:sldId id="529" r:id="rId4"/>
    <p:sldId id="531" r:id="rId5"/>
    <p:sldId id="462" r:id="rId6"/>
    <p:sldId id="518" r:id="rId7"/>
    <p:sldId id="519" r:id="rId8"/>
    <p:sldId id="329" r:id="rId9"/>
    <p:sldId id="431" r:id="rId10"/>
    <p:sldId id="433" r:id="rId11"/>
    <p:sldId id="530" r:id="rId12"/>
    <p:sldId id="509" r:id="rId13"/>
    <p:sldId id="483" r:id="rId14"/>
    <p:sldId id="511" r:id="rId15"/>
    <p:sldId id="477" r:id="rId16"/>
    <p:sldId id="326" r:id="rId17"/>
    <p:sldId id="393" r:id="rId18"/>
    <p:sldId id="427" r:id="rId19"/>
    <p:sldId id="437" r:id="rId20"/>
  </p:sldIdLst>
  <p:sldSz cx="9144000" cy="6858000" type="screen4x3"/>
  <p:notesSz cx="6985000" cy="92837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FF99"/>
    <a:srgbClr val="FFFFCC"/>
    <a:srgbClr val="FFFF00"/>
    <a:srgbClr val="FFFF66"/>
    <a:srgbClr val="CC0066"/>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90" autoAdjust="0"/>
    <p:restoredTop sz="78343" autoAdjust="0"/>
  </p:normalViewPr>
  <p:slideViewPr>
    <p:cSldViewPr>
      <p:cViewPr varScale="1">
        <p:scale>
          <a:sx n="40" d="100"/>
          <a:sy n="40" d="100"/>
        </p:scale>
        <p:origin x="594"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4" d="100"/>
          <a:sy n="84" d="100"/>
        </p:scale>
        <p:origin x="-3132" y="-78"/>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7466" cy="464503"/>
          </a:xfrm>
          <a:prstGeom prst="rect">
            <a:avLst/>
          </a:prstGeom>
        </p:spPr>
        <p:txBody>
          <a:bodyPr vert="horz" lIns="91221" tIns="45610" rIns="91221" bIns="45610" rtlCol="0"/>
          <a:lstStyle>
            <a:lvl1pPr algn="l">
              <a:defRPr sz="1200"/>
            </a:lvl1pPr>
          </a:lstStyle>
          <a:p>
            <a:pPr>
              <a:defRPr/>
            </a:pPr>
            <a:endParaRPr lang="en-US"/>
          </a:p>
        </p:txBody>
      </p:sp>
      <p:sp>
        <p:nvSpPr>
          <p:cNvPr id="3" name="Date Placeholder 2"/>
          <p:cNvSpPr>
            <a:spLocks noGrp="1"/>
          </p:cNvSpPr>
          <p:nvPr>
            <p:ph type="dt" sz="quarter" idx="1"/>
          </p:nvPr>
        </p:nvSpPr>
        <p:spPr>
          <a:xfrm>
            <a:off x="3955953" y="0"/>
            <a:ext cx="3027466" cy="464503"/>
          </a:xfrm>
          <a:prstGeom prst="rect">
            <a:avLst/>
          </a:prstGeom>
        </p:spPr>
        <p:txBody>
          <a:bodyPr vert="horz" lIns="91221" tIns="45610" rIns="91221" bIns="45610" rtlCol="0"/>
          <a:lstStyle>
            <a:lvl1pPr algn="r">
              <a:defRPr sz="1200"/>
            </a:lvl1pPr>
          </a:lstStyle>
          <a:p>
            <a:pPr>
              <a:defRPr/>
            </a:pPr>
            <a:r>
              <a:rPr lang="en-US"/>
              <a:t>October 24, 2014</a:t>
            </a:r>
          </a:p>
        </p:txBody>
      </p:sp>
      <p:sp>
        <p:nvSpPr>
          <p:cNvPr id="4" name="Footer Placeholder 3"/>
          <p:cNvSpPr>
            <a:spLocks noGrp="1"/>
          </p:cNvSpPr>
          <p:nvPr>
            <p:ph type="ftr" sz="quarter" idx="2"/>
          </p:nvPr>
        </p:nvSpPr>
        <p:spPr>
          <a:xfrm>
            <a:off x="1" y="8817612"/>
            <a:ext cx="3027466" cy="464503"/>
          </a:xfrm>
          <a:prstGeom prst="rect">
            <a:avLst/>
          </a:prstGeom>
        </p:spPr>
        <p:txBody>
          <a:bodyPr vert="horz" lIns="91221" tIns="45610" rIns="91221" bIns="45610" rtlCol="0" anchor="b"/>
          <a:lstStyle>
            <a:lvl1pPr algn="l">
              <a:defRPr sz="1200"/>
            </a:lvl1pPr>
          </a:lstStyle>
          <a:p>
            <a:pPr>
              <a:defRPr/>
            </a:pPr>
            <a:r>
              <a:rPr lang="en-US"/>
              <a:t>S1316 Training</a:t>
            </a:r>
          </a:p>
        </p:txBody>
      </p:sp>
      <p:sp>
        <p:nvSpPr>
          <p:cNvPr id="5" name="Slide Number Placeholder 4"/>
          <p:cNvSpPr>
            <a:spLocks noGrp="1"/>
          </p:cNvSpPr>
          <p:nvPr>
            <p:ph type="sldNum" sz="quarter" idx="3"/>
          </p:nvPr>
        </p:nvSpPr>
        <p:spPr>
          <a:xfrm>
            <a:off x="3955953" y="8817612"/>
            <a:ext cx="3027466" cy="464503"/>
          </a:xfrm>
          <a:prstGeom prst="rect">
            <a:avLst/>
          </a:prstGeom>
        </p:spPr>
        <p:txBody>
          <a:bodyPr vert="horz" wrap="square" lIns="91221" tIns="45610" rIns="91221" bIns="45610" numCol="1" anchor="b" anchorCtr="0" compatLnSpc="1">
            <a:prstTxWarp prst="textNoShape">
              <a:avLst/>
            </a:prstTxWarp>
          </a:bodyPr>
          <a:lstStyle>
            <a:lvl1pPr algn="r">
              <a:defRPr sz="1200"/>
            </a:lvl1pPr>
          </a:lstStyle>
          <a:p>
            <a:fld id="{4B41118C-226F-42D0-8F40-E59B93F941C1}" type="slidenum">
              <a:rPr lang="en-US" altLang="en-US"/>
              <a:pPr/>
              <a:t>‹#›</a:t>
            </a:fld>
            <a:endParaRPr lang="en-US" altLang="en-US"/>
          </a:p>
        </p:txBody>
      </p:sp>
    </p:spTree>
    <p:extLst>
      <p:ext uri="{BB962C8B-B14F-4D97-AF65-F5344CB8AC3E}">
        <p14:creationId xmlns:p14="http://schemas.microsoft.com/office/powerpoint/2010/main" val="177203784"/>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1" y="0"/>
            <a:ext cx="3027466" cy="46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07" tIns="46304" rIns="92607" bIns="46304" numCol="1" anchor="t" anchorCtr="0" compatLnSpc="1">
            <a:prstTxWarp prst="textNoShape">
              <a:avLst/>
            </a:prstTxWarp>
          </a:bodyPr>
          <a:lstStyle>
            <a:lvl1pPr eaLnBrk="1" hangingPunct="1">
              <a:defRPr sz="1200"/>
            </a:lvl1pPr>
          </a:lstStyle>
          <a:p>
            <a:pPr>
              <a:defRPr/>
            </a:pPr>
            <a:endParaRPr lang="en-US"/>
          </a:p>
        </p:txBody>
      </p:sp>
      <p:sp>
        <p:nvSpPr>
          <p:cNvPr id="19459" name="Rectangle 3"/>
          <p:cNvSpPr>
            <a:spLocks noGrp="1" noChangeArrowheads="1"/>
          </p:cNvSpPr>
          <p:nvPr>
            <p:ph type="dt" idx="1"/>
          </p:nvPr>
        </p:nvSpPr>
        <p:spPr bwMode="auto">
          <a:xfrm>
            <a:off x="3957534" y="0"/>
            <a:ext cx="3027466" cy="46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07" tIns="46304" rIns="92607" bIns="46304" numCol="1" anchor="t" anchorCtr="0" compatLnSpc="1">
            <a:prstTxWarp prst="textNoShape">
              <a:avLst/>
            </a:prstTxWarp>
          </a:bodyPr>
          <a:lstStyle>
            <a:lvl1pPr algn="r" eaLnBrk="1" hangingPunct="1">
              <a:defRPr sz="1200"/>
            </a:lvl1pPr>
          </a:lstStyle>
          <a:p>
            <a:pPr>
              <a:defRPr/>
            </a:pPr>
            <a:r>
              <a:rPr lang="en-US"/>
              <a:t>October 24, 2014</a:t>
            </a:r>
          </a:p>
        </p:txBody>
      </p:sp>
      <p:sp>
        <p:nvSpPr>
          <p:cNvPr id="73732" name="Rectangle 4"/>
          <p:cNvSpPr>
            <a:spLocks noGrp="1" noRot="1" noChangeAspect="1" noChangeArrowheads="1" noTextEdit="1"/>
          </p:cNvSpPr>
          <p:nvPr>
            <p:ph type="sldImg" idx="2"/>
          </p:nvPr>
        </p:nvSpPr>
        <p:spPr bwMode="auto">
          <a:xfrm>
            <a:off x="1171575" y="695325"/>
            <a:ext cx="4641850" cy="34813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9461" name="Rectangle 5"/>
          <p:cNvSpPr>
            <a:spLocks noGrp="1" noChangeArrowheads="1"/>
          </p:cNvSpPr>
          <p:nvPr>
            <p:ph type="body" sz="quarter" idx="3"/>
          </p:nvPr>
        </p:nvSpPr>
        <p:spPr bwMode="auto">
          <a:xfrm>
            <a:off x="931650" y="4410392"/>
            <a:ext cx="5121701" cy="4177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07" tIns="46304" rIns="92607" bIns="4630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462" name="Rectangle 6"/>
          <p:cNvSpPr>
            <a:spLocks noGrp="1" noChangeArrowheads="1"/>
          </p:cNvSpPr>
          <p:nvPr>
            <p:ph type="ftr" sz="quarter" idx="4"/>
          </p:nvPr>
        </p:nvSpPr>
        <p:spPr bwMode="auto">
          <a:xfrm>
            <a:off x="1" y="8819199"/>
            <a:ext cx="3027466"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07" tIns="46304" rIns="92607" bIns="46304" numCol="1" anchor="b" anchorCtr="0" compatLnSpc="1">
            <a:prstTxWarp prst="textNoShape">
              <a:avLst/>
            </a:prstTxWarp>
          </a:bodyPr>
          <a:lstStyle>
            <a:lvl1pPr eaLnBrk="1" hangingPunct="1">
              <a:defRPr sz="1200"/>
            </a:lvl1pPr>
          </a:lstStyle>
          <a:p>
            <a:pPr>
              <a:defRPr/>
            </a:pPr>
            <a:r>
              <a:rPr lang="en-US"/>
              <a:t>S1316 Training</a:t>
            </a:r>
          </a:p>
        </p:txBody>
      </p:sp>
      <p:sp>
        <p:nvSpPr>
          <p:cNvPr id="19463" name="Rectangle 7"/>
          <p:cNvSpPr>
            <a:spLocks noGrp="1" noChangeArrowheads="1"/>
          </p:cNvSpPr>
          <p:nvPr>
            <p:ph type="sldNum" sz="quarter" idx="5"/>
          </p:nvPr>
        </p:nvSpPr>
        <p:spPr bwMode="auto">
          <a:xfrm>
            <a:off x="3957534" y="8819199"/>
            <a:ext cx="3027466"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07" tIns="46304" rIns="92607" bIns="46304" numCol="1" anchor="b" anchorCtr="0" compatLnSpc="1">
            <a:prstTxWarp prst="textNoShape">
              <a:avLst/>
            </a:prstTxWarp>
          </a:bodyPr>
          <a:lstStyle>
            <a:lvl1pPr algn="r" eaLnBrk="1" hangingPunct="1">
              <a:defRPr sz="1200"/>
            </a:lvl1pPr>
          </a:lstStyle>
          <a:p>
            <a:fld id="{44515285-FB13-419E-8247-E9EFB4FDF195}" type="slidenum">
              <a:rPr lang="en-US" altLang="en-US"/>
              <a:pPr/>
              <a:t>‹#›</a:t>
            </a:fld>
            <a:endParaRPr lang="en-US" altLang="en-US"/>
          </a:p>
        </p:txBody>
      </p:sp>
    </p:spTree>
    <p:extLst>
      <p:ext uri="{BB962C8B-B14F-4D97-AF65-F5344CB8AC3E}">
        <p14:creationId xmlns:p14="http://schemas.microsoft.com/office/powerpoint/2010/main" val="2303801312"/>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4515285-FB13-419E-8247-E9EFB4FDF195}" type="slidenum">
              <a:rPr lang="en-US" altLang="en-US" smtClean="0"/>
              <a:pPr/>
              <a:t>1</a:t>
            </a:fld>
            <a:endParaRPr lang="en-US" altLang="en-US"/>
          </a:p>
        </p:txBody>
      </p:sp>
      <p:sp>
        <p:nvSpPr>
          <p:cNvPr id="5" name="Date Placeholder 4"/>
          <p:cNvSpPr>
            <a:spLocks noGrp="1"/>
          </p:cNvSpPr>
          <p:nvPr>
            <p:ph type="dt" idx="11"/>
          </p:nvPr>
        </p:nvSpPr>
        <p:spPr/>
        <p:txBody>
          <a:bodyPr/>
          <a:lstStyle/>
          <a:p>
            <a:pPr>
              <a:defRPr/>
            </a:pPr>
            <a:r>
              <a:rPr lang="en-US"/>
              <a:t>October 24, 2014</a:t>
            </a:r>
          </a:p>
        </p:txBody>
      </p:sp>
      <p:sp>
        <p:nvSpPr>
          <p:cNvPr id="6" name="Footer Placeholder 5"/>
          <p:cNvSpPr>
            <a:spLocks noGrp="1"/>
          </p:cNvSpPr>
          <p:nvPr>
            <p:ph type="ftr" sz="quarter" idx="12"/>
          </p:nvPr>
        </p:nvSpPr>
        <p:spPr/>
        <p:txBody>
          <a:bodyPr/>
          <a:lstStyle/>
          <a:p>
            <a:pPr>
              <a:defRPr/>
            </a:pPr>
            <a:r>
              <a:rPr lang="en-US"/>
              <a:t>S1316 Training</a:t>
            </a:r>
          </a:p>
        </p:txBody>
      </p:sp>
    </p:spTree>
    <p:extLst>
      <p:ext uri="{BB962C8B-B14F-4D97-AF65-F5344CB8AC3E}">
        <p14:creationId xmlns:p14="http://schemas.microsoft.com/office/powerpoint/2010/main" val="30794400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r>
              <a:rPr lang="en-US"/>
              <a:t>October 24, 2014</a:t>
            </a:r>
          </a:p>
        </p:txBody>
      </p:sp>
      <p:sp>
        <p:nvSpPr>
          <p:cNvPr id="5" name="Footer Placeholder 4"/>
          <p:cNvSpPr>
            <a:spLocks noGrp="1"/>
          </p:cNvSpPr>
          <p:nvPr>
            <p:ph type="ftr" sz="quarter" idx="11"/>
          </p:nvPr>
        </p:nvSpPr>
        <p:spPr/>
        <p:txBody>
          <a:bodyPr/>
          <a:lstStyle/>
          <a:p>
            <a:pPr>
              <a:defRPr/>
            </a:pPr>
            <a:r>
              <a:rPr lang="en-US"/>
              <a:t>S1316 Training</a:t>
            </a:r>
          </a:p>
        </p:txBody>
      </p:sp>
      <p:sp>
        <p:nvSpPr>
          <p:cNvPr id="6" name="Slide Number Placeholder 5"/>
          <p:cNvSpPr>
            <a:spLocks noGrp="1"/>
          </p:cNvSpPr>
          <p:nvPr>
            <p:ph type="sldNum" sz="quarter" idx="12"/>
          </p:nvPr>
        </p:nvSpPr>
        <p:spPr/>
        <p:txBody>
          <a:bodyPr/>
          <a:lstStyle/>
          <a:p>
            <a:fld id="{44515285-FB13-419E-8247-E9EFB4FDF195}" type="slidenum">
              <a:rPr lang="en-US" altLang="en-US" smtClean="0"/>
              <a:pPr/>
              <a:t>10</a:t>
            </a:fld>
            <a:endParaRPr lang="en-US" altLang="en-US"/>
          </a:p>
        </p:txBody>
      </p:sp>
    </p:spTree>
    <p:extLst>
      <p:ext uri="{BB962C8B-B14F-4D97-AF65-F5344CB8AC3E}">
        <p14:creationId xmlns:p14="http://schemas.microsoft.com/office/powerpoint/2010/main" val="38132328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r>
              <a:rPr lang="en-US"/>
              <a:t>October 24, 2014</a:t>
            </a:r>
          </a:p>
        </p:txBody>
      </p:sp>
      <p:sp>
        <p:nvSpPr>
          <p:cNvPr id="5" name="Footer Placeholder 4"/>
          <p:cNvSpPr>
            <a:spLocks noGrp="1"/>
          </p:cNvSpPr>
          <p:nvPr>
            <p:ph type="ftr" sz="quarter" idx="11"/>
          </p:nvPr>
        </p:nvSpPr>
        <p:spPr/>
        <p:txBody>
          <a:bodyPr/>
          <a:lstStyle/>
          <a:p>
            <a:pPr>
              <a:defRPr/>
            </a:pPr>
            <a:r>
              <a:rPr lang="en-US"/>
              <a:t>S1316 Training</a:t>
            </a:r>
          </a:p>
        </p:txBody>
      </p:sp>
      <p:sp>
        <p:nvSpPr>
          <p:cNvPr id="6" name="Slide Number Placeholder 5"/>
          <p:cNvSpPr>
            <a:spLocks noGrp="1"/>
          </p:cNvSpPr>
          <p:nvPr>
            <p:ph type="sldNum" sz="quarter" idx="12"/>
          </p:nvPr>
        </p:nvSpPr>
        <p:spPr/>
        <p:txBody>
          <a:bodyPr/>
          <a:lstStyle/>
          <a:p>
            <a:fld id="{44515285-FB13-419E-8247-E9EFB4FDF195}" type="slidenum">
              <a:rPr lang="en-US" altLang="en-US" smtClean="0"/>
              <a:pPr/>
              <a:t>11</a:t>
            </a:fld>
            <a:endParaRPr lang="en-US" altLang="en-US"/>
          </a:p>
        </p:txBody>
      </p:sp>
    </p:spTree>
    <p:extLst>
      <p:ext uri="{BB962C8B-B14F-4D97-AF65-F5344CB8AC3E}">
        <p14:creationId xmlns:p14="http://schemas.microsoft.com/office/powerpoint/2010/main" val="13228456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r>
              <a:rPr lang="en-US"/>
              <a:t>October 24, 2014</a:t>
            </a:r>
          </a:p>
        </p:txBody>
      </p:sp>
      <p:sp>
        <p:nvSpPr>
          <p:cNvPr id="5" name="Footer Placeholder 4"/>
          <p:cNvSpPr>
            <a:spLocks noGrp="1"/>
          </p:cNvSpPr>
          <p:nvPr>
            <p:ph type="ftr" sz="quarter" idx="11"/>
          </p:nvPr>
        </p:nvSpPr>
        <p:spPr/>
        <p:txBody>
          <a:bodyPr/>
          <a:lstStyle/>
          <a:p>
            <a:pPr>
              <a:defRPr/>
            </a:pPr>
            <a:r>
              <a:rPr lang="en-US"/>
              <a:t>S1316 Training</a:t>
            </a:r>
          </a:p>
        </p:txBody>
      </p:sp>
      <p:sp>
        <p:nvSpPr>
          <p:cNvPr id="6" name="Slide Number Placeholder 5"/>
          <p:cNvSpPr>
            <a:spLocks noGrp="1"/>
          </p:cNvSpPr>
          <p:nvPr>
            <p:ph type="sldNum" sz="quarter" idx="12"/>
          </p:nvPr>
        </p:nvSpPr>
        <p:spPr/>
        <p:txBody>
          <a:bodyPr/>
          <a:lstStyle/>
          <a:p>
            <a:fld id="{44515285-FB13-419E-8247-E9EFB4FDF195}" type="slidenum">
              <a:rPr lang="en-US" altLang="en-US" smtClean="0"/>
              <a:pPr/>
              <a:t>12</a:t>
            </a:fld>
            <a:endParaRPr lang="en-US" altLang="en-US"/>
          </a:p>
        </p:txBody>
      </p:sp>
    </p:spTree>
    <p:extLst>
      <p:ext uri="{BB962C8B-B14F-4D97-AF65-F5344CB8AC3E}">
        <p14:creationId xmlns:p14="http://schemas.microsoft.com/office/powerpoint/2010/main" val="28012502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r>
              <a:rPr lang="en-US"/>
              <a:t>October 24, 2014</a:t>
            </a:r>
          </a:p>
        </p:txBody>
      </p:sp>
      <p:sp>
        <p:nvSpPr>
          <p:cNvPr id="5" name="Footer Placeholder 4"/>
          <p:cNvSpPr>
            <a:spLocks noGrp="1"/>
          </p:cNvSpPr>
          <p:nvPr>
            <p:ph type="ftr" sz="quarter" idx="11"/>
          </p:nvPr>
        </p:nvSpPr>
        <p:spPr/>
        <p:txBody>
          <a:bodyPr/>
          <a:lstStyle/>
          <a:p>
            <a:pPr>
              <a:defRPr/>
            </a:pPr>
            <a:r>
              <a:rPr lang="en-US"/>
              <a:t>S1316 Training</a:t>
            </a:r>
          </a:p>
        </p:txBody>
      </p:sp>
      <p:sp>
        <p:nvSpPr>
          <p:cNvPr id="6" name="Slide Number Placeholder 5"/>
          <p:cNvSpPr>
            <a:spLocks noGrp="1"/>
          </p:cNvSpPr>
          <p:nvPr>
            <p:ph type="sldNum" sz="quarter" idx="12"/>
          </p:nvPr>
        </p:nvSpPr>
        <p:spPr/>
        <p:txBody>
          <a:bodyPr/>
          <a:lstStyle/>
          <a:p>
            <a:fld id="{44515285-FB13-419E-8247-E9EFB4FDF195}" type="slidenum">
              <a:rPr lang="en-US" altLang="en-US" smtClean="0"/>
              <a:pPr/>
              <a:t>13</a:t>
            </a:fld>
            <a:endParaRPr lang="en-US" altLang="en-US"/>
          </a:p>
        </p:txBody>
      </p:sp>
    </p:spTree>
    <p:extLst>
      <p:ext uri="{BB962C8B-B14F-4D97-AF65-F5344CB8AC3E}">
        <p14:creationId xmlns:p14="http://schemas.microsoft.com/office/powerpoint/2010/main" val="22899525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r>
              <a:rPr lang="en-US"/>
              <a:t>October 24, 2014</a:t>
            </a:r>
          </a:p>
        </p:txBody>
      </p:sp>
      <p:sp>
        <p:nvSpPr>
          <p:cNvPr id="5" name="Footer Placeholder 4"/>
          <p:cNvSpPr>
            <a:spLocks noGrp="1"/>
          </p:cNvSpPr>
          <p:nvPr>
            <p:ph type="ftr" sz="quarter" idx="11"/>
          </p:nvPr>
        </p:nvSpPr>
        <p:spPr/>
        <p:txBody>
          <a:bodyPr/>
          <a:lstStyle/>
          <a:p>
            <a:pPr>
              <a:defRPr/>
            </a:pPr>
            <a:r>
              <a:rPr lang="en-US"/>
              <a:t>S1316 Training</a:t>
            </a:r>
          </a:p>
        </p:txBody>
      </p:sp>
      <p:sp>
        <p:nvSpPr>
          <p:cNvPr id="6" name="Slide Number Placeholder 5"/>
          <p:cNvSpPr>
            <a:spLocks noGrp="1"/>
          </p:cNvSpPr>
          <p:nvPr>
            <p:ph type="sldNum" sz="quarter" idx="12"/>
          </p:nvPr>
        </p:nvSpPr>
        <p:spPr/>
        <p:txBody>
          <a:bodyPr/>
          <a:lstStyle/>
          <a:p>
            <a:fld id="{44515285-FB13-419E-8247-E9EFB4FDF195}" type="slidenum">
              <a:rPr lang="en-US" altLang="en-US" smtClean="0"/>
              <a:pPr/>
              <a:t>14</a:t>
            </a:fld>
            <a:endParaRPr lang="en-US" altLang="en-US"/>
          </a:p>
        </p:txBody>
      </p:sp>
    </p:spTree>
    <p:extLst>
      <p:ext uri="{BB962C8B-B14F-4D97-AF65-F5344CB8AC3E}">
        <p14:creationId xmlns:p14="http://schemas.microsoft.com/office/powerpoint/2010/main" val="10805010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r>
              <a:rPr lang="en-US"/>
              <a:t>October 24, 2014</a:t>
            </a:r>
          </a:p>
        </p:txBody>
      </p:sp>
      <p:sp>
        <p:nvSpPr>
          <p:cNvPr id="5" name="Footer Placeholder 4"/>
          <p:cNvSpPr>
            <a:spLocks noGrp="1"/>
          </p:cNvSpPr>
          <p:nvPr>
            <p:ph type="ftr" sz="quarter" idx="11"/>
          </p:nvPr>
        </p:nvSpPr>
        <p:spPr/>
        <p:txBody>
          <a:bodyPr/>
          <a:lstStyle/>
          <a:p>
            <a:pPr>
              <a:defRPr/>
            </a:pPr>
            <a:r>
              <a:rPr lang="en-US"/>
              <a:t>S1316 Training</a:t>
            </a:r>
          </a:p>
        </p:txBody>
      </p:sp>
      <p:sp>
        <p:nvSpPr>
          <p:cNvPr id="6" name="Slide Number Placeholder 5"/>
          <p:cNvSpPr>
            <a:spLocks noGrp="1"/>
          </p:cNvSpPr>
          <p:nvPr>
            <p:ph type="sldNum" sz="quarter" idx="12"/>
          </p:nvPr>
        </p:nvSpPr>
        <p:spPr/>
        <p:txBody>
          <a:bodyPr/>
          <a:lstStyle/>
          <a:p>
            <a:fld id="{44515285-FB13-419E-8247-E9EFB4FDF195}" type="slidenum">
              <a:rPr lang="en-US" altLang="en-US" smtClean="0"/>
              <a:pPr/>
              <a:t>15</a:t>
            </a:fld>
            <a:endParaRPr lang="en-US" altLang="en-US"/>
          </a:p>
        </p:txBody>
      </p:sp>
    </p:spTree>
    <p:extLst>
      <p:ext uri="{BB962C8B-B14F-4D97-AF65-F5344CB8AC3E}">
        <p14:creationId xmlns:p14="http://schemas.microsoft.com/office/powerpoint/2010/main" val="3101095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p:spPr>
        <p:txBody>
          <a:bodyPr/>
          <a:lstStyle/>
          <a:p>
            <a:r>
              <a:rPr lang="en-US" altLang="en-US"/>
              <a:t>Arms 1 and 3: Surgery </a:t>
            </a:r>
          </a:p>
          <a:p>
            <a:r>
              <a:rPr lang="en-US" altLang="en-US"/>
              <a:t>Patients on surgical management will undergo abdominal surgery as defined by the treating physician. Surgery is defined as an operative procedure. Information regarding patient treatment will be collected. </a:t>
            </a:r>
          </a:p>
          <a:p>
            <a:r>
              <a:rPr lang="en-US" altLang="en-US"/>
              <a:t>While randomization to Arm 1 will determine a patient’s initial care, the treating physician will take changes in their clinical course or other circumstances into account in determining the ongoing care plan. </a:t>
            </a:r>
          </a:p>
          <a:p>
            <a:endParaRPr lang="en-US" altLang="en-US"/>
          </a:p>
          <a:p>
            <a:r>
              <a:rPr lang="en-US" altLang="en-US"/>
              <a:t>Arms 2 and 4: Non-surgical Management </a:t>
            </a:r>
          </a:p>
          <a:p>
            <a:r>
              <a:rPr lang="en-US" altLang="en-US"/>
              <a:t>Patients on non-surgical management will be offered non-surgical management as determined by the treating physician. Information regarding patient treatment will be collected. </a:t>
            </a:r>
          </a:p>
          <a:p>
            <a:endParaRPr lang="en-US" altLang="en-US"/>
          </a:p>
          <a:p>
            <a:r>
              <a:rPr lang="en-US" altLang="en-US"/>
              <a:t>While the research team believes there is sufficient equipoise to randomize to such a trial, it is likely infeasible to accrue the entire population to a RCT at this time. Therefore, this study proposes to accrue a large number  (n=180) and randomize a subset of these (n=50) accruing at selected institutions demonstrating substantial interest in and commitment to this question. This combined approach builds on the strengths of each design to give more reliable results. While the RCT component of this hybrid design could be considered a pilot trial, by embedding this trial in a larger non-randomized component, we believe we will have stronger inference than could be achieved by either alone. </a:t>
            </a:r>
          </a:p>
          <a:p>
            <a:endParaRPr lang="en-US" altLang="en-US"/>
          </a:p>
          <a:p>
            <a:endParaRPr lang="en-US" altLang="en-US"/>
          </a:p>
        </p:txBody>
      </p:sp>
      <p:sp>
        <p:nvSpPr>
          <p:cNvPr id="27652"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38316C8-964F-4F69-A2C9-6E59DC71D1D5}" type="slidenum">
              <a:rPr kumimoji="0" lang="en-US" altLang="en-US" sz="1200" b="0" i="0" u="none" strike="noStrike" kern="1200" cap="none" spc="0" normalizeH="0" baseline="0" noProof="0">
                <a:ln>
                  <a:noFill/>
                </a:ln>
                <a:solidFill>
                  <a:prstClr val="black"/>
                </a:solidFill>
                <a:effectLst/>
                <a:uLnTx/>
                <a:uFillTx/>
                <a:latin typeface="Times New Roman"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altLang="en-US" sz="1200" b="0" i="0" u="none" strike="noStrike" kern="1200" cap="none" spc="0" normalizeH="0" baseline="0" noProof="0">
              <a:ln>
                <a:noFill/>
              </a:ln>
              <a:solidFill>
                <a:prstClr val="black"/>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21544576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r>
              <a:rPr lang="en-US"/>
              <a:t>October 24, 2014</a:t>
            </a:r>
          </a:p>
        </p:txBody>
      </p:sp>
      <p:sp>
        <p:nvSpPr>
          <p:cNvPr id="5" name="Footer Placeholder 4"/>
          <p:cNvSpPr>
            <a:spLocks noGrp="1"/>
          </p:cNvSpPr>
          <p:nvPr>
            <p:ph type="ftr" sz="quarter" idx="11"/>
          </p:nvPr>
        </p:nvSpPr>
        <p:spPr/>
        <p:txBody>
          <a:bodyPr/>
          <a:lstStyle/>
          <a:p>
            <a:pPr>
              <a:defRPr/>
            </a:pPr>
            <a:r>
              <a:rPr lang="en-US"/>
              <a:t>S1316 Training</a:t>
            </a:r>
          </a:p>
        </p:txBody>
      </p:sp>
      <p:sp>
        <p:nvSpPr>
          <p:cNvPr id="6" name="Slide Number Placeholder 5"/>
          <p:cNvSpPr>
            <a:spLocks noGrp="1"/>
          </p:cNvSpPr>
          <p:nvPr>
            <p:ph type="sldNum" sz="quarter" idx="12"/>
          </p:nvPr>
        </p:nvSpPr>
        <p:spPr/>
        <p:txBody>
          <a:bodyPr/>
          <a:lstStyle/>
          <a:p>
            <a:fld id="{44515285-FB13-419E-8247-E9EFB4FDF195}" type="slidenum">
              <a:rPr lang="en-US" altLang="en-US" smtClean="0"/>
              <a:pPr/>
              <a:t>17</a:t>
            </a:fld>
            <a:endParaRPr lang="en-US" altLang="en-US"/>
          </a:p>
        </p:txBody>
      </p:sp>
    </p:spTree>
    <p:extLst>
      <p:ext uri="{BB962C8B-B14F-4D97-AF65-F5344CB8AC3E}">
        <p14:creationId xmlns:p14="http://schemas.microsoft.com/office/powerpoint/2010/main" val="31721841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r>
              <a:rPr lang="en-US"/>
              <a:t>October 24, 2014</a:t>
            </a:r>
          </a:p>
        </p:txBody>
      </p:sp>
      <p:sp>
        <p:nvSpPr>
          <p:cNvPr id="5" name="Footer Placeholder 4"/>
          <p:cNvSpPr>
            <a:spLocks noGrp="1"/>
          </p:cNvSpPr>
          <p:nvPr>
            <p:ph type="ftr" sz="quarter" idx="11"/>
          </p:nvPr>
        </p:nvSpPr>
        <p:spPr/>
        <p:txBody>
          <a:bodyPr/>
          <a:lstStyle/>
          <a:p>
            <a:pPr>
              <a:defRPr/>
            </a:pPr>
            <a:r>
              <a:rPr lang="en-US"/>
              <a:t>S1316 Training</a:t>
            </a:r>
          </a:p>
        </p:txBody>
      </p:sp>
      <p:sp>
        <p:nvSpPr>
          <p:cNvPr id="6" name="Slide Number Placeholder 5"/>
          <p:cNvSpPr>
            <a:spLocks noGrp="1"/>
          </p:cNvSpPr>
          <p:nvPr>
            <p:ph type="sldNum" sz="quarter" idx="12"/>
          </p:nvPr>
        </p:nvSpPr>
        <p:spPr/>
        <p:txBody>
          <a:bodyPr/>
          <a:lstStyle/>
          <a:p>
            <a:fld id="{44515285-FB13-419E-8247-E9EFB4FDF195}" type="slidenum">
              <a:rPr lang="en-US" altLang="en-US" smtClean="0"/>
              <a:pPr/>
              <a:t>18</a:t>
            </a:fld>
            <a:endParaRPr lang="en-US" altLang="en-US"/>
          </a:p>
        </p:txBody>
      </p:sp>
    </p:spTree>
    <p:extLst>
      <p:ext uri="{BB962C8B-B14F-4D97-AF65-F5344CB8AC3E}">
        <p14:creationId xmlns:p14="http://schemas.microsoft.com/office/powerpoint/2010/main" val="3811000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r>
              <a:rPr lang="en-US"/>
              <a:t>October 24, 2014</a:t>
            </a:r>
          </a:p>
        </p:txBody>
      </p:sp>
      <p:sp>
        <p:nvSpPr>
          <p:cNvPr id="5" name="Footer Placeholder 4"/>
          <p:cNvSpPr>
            <a:spLocks noGrp="1"/>
          </p:cNvSpPr>
          <p:nvPr>
            <p:ph type="ftr" sz="quarter" idx="11"/>
          </p:nvPr>
        </p:nvSpPr>
        <p:spPr/>
        <p:txBody>
          <a:bodyPr/>
          <a:lstStyle/>
          <a:p>
            <a:pPr>
              <a:defRPr/>
            </a:pPr>
            <a:r>
              <a:rPr lang="en-US"/>
              <a:t>S1316 Training</a:t>
            </a:r>
          </a:p>
        </p:txBody>
      </p:sp>
      <p:sp>
        <p:nvSpPr>
          <p:cNvPr id="6" name="Slide Number Placeholder 5"/>
          <p:cNvSpPr>
            <a:spLocks noGrp="1"/>
          </p:cNvSpPr>
          <p:nvPr>
            <p:ph type="sldNum" sz="quarter" idx="12"/>
          </p:nvPr>
        </p:nvSpPr>
        <p:spPr/>
        <p:txBody>
          <a:bodyPr/>
          <a:lstStyle/>
          <a:p>
            <a:fld id="{44515285-FB13-419E-8247-E9EFB4FDF195}" type="slidenum">
              <a:rPr lang="en-US" altLang="en-US" smtClean="0"/>
              <a:pPr/>
              <a:t>2</a:t>
            </a:fld>
            <a:endParaRPr lang="en-US" altLang="en-US"/>
          </a:p>
        </p:txBody>
      </p:sp>
    </p:spTree>
    <p:extLst>
      <p:ext uri="{BB962C8B-B14F-4D97-AF65-F5344CB8AC3E}">
        <p14:creationId xmlns:p14="http://schemas.microsoft.com/office/powerpoint/2010/main" val="2172374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r>
              <a:rPr lang="en-US"/>
              <a:t>October 24, 2014</a:t>
            </a:r>
          </a:p>
        </p:txBody>
      </p:sp>
      <p:sp>
        <p:nvSpPr>
          <p:cNvPr id="5" name="Footer Placeholder 4"/>
          <p:cNvSpPr>
            <a:spLocks noGrp="1"/>
          </p:cNvSpPr>
          <p:nvPr>
            <p:ph type="ftr" sz="quarter" idx="11"/>
          </p:nvPr>
        </p:nvSpPr>
        <p:spPr/>
        <p:txBody>
          <a:bodyPr/>
          <a:lstStyle/>
          <a:p>
            <a:pPr>
              <a:defRPr/>
            </a:pPr>
            <a:r>
              <a:rPr lang="en-US"/>
              <a:t>S1316 Training</a:t>
            </a:r>
          </a:p>
        </p:txBody>
      </p:sp>
      <p:sp>
        <p:nvSpPr>
          <p:cNvPr id="6" name="Slide Number Placeholder 5"/>
          <p:cNvSpPr>
            <a:spLocks noGrp="1"/>
          </p:cNvSpPr>
          <p:nvPr>
            <p:ph type="sldNum" sz="quarter" idx="12"/>
          </p:nvPr>
        </p:nvSpPr>
        <p:spPr/>
        <p:txBody>
          <a:bodyPr/>
          <a:lstStyle/>
          <a:p>
            <a:fld id="{44515285-FB13-419E-8247-E9EFB4FDF195}" type="slidenum">
              <a:rPr lang="en-US" altLang="en-US" smtClean="0"/>
              <a:pPr/>
              <a:t>3</a:t>
            </a:fld>
            <a:endParaRPr lang="en-US" altLang="en-US"/>
          </a:p>
        </p:txBody>
      </p:sp>
    </p:spTree>
    <p:extLst>
      <p:ext uri="{BB962C8B-B14F-4D97-AF65-F5344CB8AC3E}">
        <p14:creationId xmlns:p14="http://schemas.microsoft.com/office/powerpoint/2010/main" val="1146689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r>
              <a:rPr lang="en-US"/>
              <a:t>October 24, 2014</a:t>
            </a:r>
          </a:p>
        </p:txBody>
      </p:sp>
      <p:sp>
        <p:nvSpPr>
          <p:cNvPr id="5" name="Footer Placeholder 4"/>
          <p:cNvSpPr>
            <a:spLocks noGrp="1"/>
          </p:cNvSpPr>
          <p:nvPr>
            <p:ph type="ftr" sz="quarter" idx="11"/>
          </p:nvPr>
        </p:nvSpPr>
        <p:spPr/>
        <p:txBody>
          <a:bodyPr/>
          <a:lstStyle/>
          <a:p>
            <a:pPr>
              <a:defRPr/>
            </a:pPr>
            <a:r>
              <a:rPr lang="en-US"/>
              <a:t>S1316 Training</a:t>
            </a:r>
          </a:p>
        </p:txBody>
      </p:sp>
      <p:sp>
        <p:nvSpPr>
          <p:cNvPr id="6" name="Slide Number Placeholder 5"/>
          <p:cNvSpPr>
            <a:spLocks noGrp="1"/>
          </p:cNvSpPr>
          <p:nvPr>
            <p:ph type="sldNum" sz="quarter" idx="12"/>
          </p:nvPr>
        </p:nvSpPr>
        <p:spPr/>
        <p:txBody>
          <a:bodyPr/>
          <a:lstStyle/>
          <a:p>
            <a:fld id="{44515285-FB13-419E-8247-E9EFB4FDF195}" type="slidenum">
              <a:rPr lang="en-US" altLang="en-US" smtClean="0"/>
              <a:pPr/>
              <a:t>4</a:t>
            </a:fld>
            <a:endParaRPr lang="en-US" altLang="en-US"/>
          </a:p>
        </p:txBody>
      </p:sp>
    </p:spTree>
    <p:extLst>
      <p:ext uri="{BB962C8B-B14F-4D97-AF65-F5344CB8AC3E}">
        <p14:creationId xmlns:p14="http://schemas.microsoft.com/office/powerpoint/2010/main" val="9999156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p:spPr>
        <p:txBody>
          <a:bodyPr/>
          <a:lstStyle/>
          <a:p>
            <a:endParaRPr lang="en-US" altLang="en-US"/>
          </a:p>
        </p:txBody>
      </p:sp>
      <p:sp>
        <p:nvSpPr>
          <p:cNvPr id="74756" name="Slide Number Placeholder 3"/>
          <p:cNvSpPr>
            <a:spLocks noGrp="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1167" indent="-285064">
              <a:defRPr sz="2400">
                <a:solidFill>
                  <a:schemeClr val="tx1"/>
                </a:solidFill>
                <a:latin typeface="Times New Roman" panose="02020603050405020304" pitchFamily="18" charset="0"/>
              </a:defRPr>
            </a:lvl2pPr>
            <a:lvl3pPr marL="1140257" indent="-228051">
              <a:defRPr sz="2400">
                <a:solidFill>
                  <a:schemeClr val="tx1"/>
                </a:solidFill>
                <a:latin typeface="Times New Roman" panose="02020603050405020304" pitchFamily="18" charset="0"/>
              </a:defRPr>
            </a:lvl3pPr>
            <a:lvl4pPr marL="1596360" indent="-228051">
              <a:defRPr sz="2400">
                <a:solidFill>
                  <a:schemeClr val="tx1"/>
                </a:solidFill>
                <a:latin typeface="Times New Roman" panose="02020603050405020304" pitchFamily="18" charset="0"/>
              </a:defRPr>
            </a:lvl4pPr>
            <a:lvl5pPr marL="2052462" indent="-228051">
              <a:defRPr sz="2400">
                <a:solidFill>
                  <a:schemeClr val="tx1"/>
                </a:solidFill>
                <a:latin typeface="Times New Roman" panose="02020603050405020304" pitchFamily="18" charset="0"/>
              </a:defRPr>
            </a:lvl5pPr>
            <a:lvl6pPr marL="2508565" indent="-228051" eaLnBrk="0" fontAlgn="base" hangingPunct="0">
              <a:spcBef>
                <a:spcPct val="0"/>
              </a:spcBef>
              <a:spcAft>
                <a:spcPct val="0"/>
              </a:spcAft>
              <a:defRPr sz="2400">
                <a:solidFill>
                  <a:schemeClr val="tx1"/>
                </a:solidFill>
                <a:latin typeface="Times New Roman" panose="02020603050405020304" pitchFamily="18" charset="0"/>
              </a:defRPr>
            </a:lvl6pPr>
            <a:lvl7pPr marL="2964668" indent="-228051" eaLnBrk="0" fontAlgn="base" hangingPunct="0">
              <a:spcBef>
                <a:spcPct val="0"/>
              </a:spcBef>
              <a:spcAft>
                <a:spcPct val="0"/>
              </a:spcAft>
              <a:defRPr sz="2400">
                <a:solidFill>
                  <a:schemeClr val="tx1"/>
                </a:solidFill>
                <a:latin typeface="Times New Roman" panose="02020603050405020304" pitchFamily="18" charset="0"/>
              </a:defRPr>
            </a:lvl7pPr>
            <a:lvl8pPr marL="3420770" indent="-228051" eaLnBrk="0" fontAlgn="base" hangingPunct="0">
              <a:spcBef>
                <a:spcPct val="0"/>
              </a:spcBef>
              <a:spcAft>
                <a:spcPct val="0"/>
              </a:spcAft>
              <a:defRPr sz="2400">
                <a:solidFill>
                  <a:schemeClr val="tx1"/>
                </a:solidFill>
                <a:latin typeface="Times New Roman" panose="02020603050405020304" pitchFamily="18" charset="0"/>
              </a:defRPr>
            </a:lvl8pPr>
            <a:lvl9pPr marL="3876873" indent="-228051" eaLnBrk="0" fontAlgn="base" hangingPunct="0">
              <a:spcBef>
                <a:spcPct val="0"/>
              </a:spcBef>
              <a:spcAft>
                <a:spcPct val="0"/>
              </a:spcAft>
              <a:defRPr sz="2400">
                <a:solidFill>
                  <a:schemeClr val="tx1"/>
                </a:solidFill>
                <a:latin typeface="Times New Roman" panose="02020603050405020304" pitchFamily="18" charset="0"/>
              </a:defRPr>
            </a:lvl9pPr>
          </a:lstStyle>
          <a:p>
            <a:fld id="{6DD1EB78-5FA7-4DDF-9286-3FE95A1196FC}" type="slidenum">
              <a:rPr lang="en-US" altLang="en-US" sz="1200"/>
              <a:pPr/>
              <a:t>5</a:t>
            </a:fld>
            <a:endParaRPr lang="en-US" altLang="en-US" sz="1200"/>
          </a:p>
        </p:txBody>
      </p:sp>
      <p:sp>
        <p:nvSpPr>
          <p:cNvPr id="2" name="Date Placeholder 1"/>
          <p:cNvSpPr>
            <a:spLocks noGrp="1"/>
          </p:cNvSpPr>
          <p:nvPr>
            <p:ph type="dt" idx="10"/>
          </p:nvPr>
        </p:nvSpPr>
        <p:spPr/>
        <p:txBody>
          <a:bodyPr/>
          <a:lstStyle/>
          <a:p>
            <a:pPr>
              <a:defRPr/>
            </a:pPr>
            <a:r>
              <a:rPr lang="en-US"/>
              <a:t>October 24, 2014</a:t>
            </a:r>
          </a:p>
        </p:txBody>
      </p:sp>
      <p:sp>
        <p:nvSpPr>
          <p:cNvPr id="3" name="Footer Placeholder 2"/>
          <p:cNvSpPr>
            <a:spLocks noGrp="1"/>
          </p:cNvSpPr>
          <p:nvPr>
            <p:ph type="ftr" sz="quarter" idx="11"/>
          </p:nvPr>
        </p:nvSpPr>
        <p:spPr/>
        <p:txBody>
          <a:bodyPr/>
          <a:lstStyle/>
          <a:p>
            <a:pPr>
              <a:defRPr/>
            </a:pPr>
            <a:r>
              <a:rPr lang="en-US"/>
              <a:t>S1316 Training</a:t>
            </a:r>
          </a:p>
        </p:txBody>
      </p:sp>
    </p:spTree>
    <p:extLst>
      <p:ext uri="{BB962C8B-B14F-4D97-AF65-F5344CB8AC3E}">
        <p14:creationId xmlns:p14="http://schemas.microsoft.com/office/powerpoint/2010/main" val="1128600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r>
              <a:rPr lang="en-US"/>
              <a:t>October 24, 2014</a:t>
            </a:r>
          </a:p>
        </p:txBody>
      </p:sp>
      <p:sp>
        <p:nvSpPr>
          <p:cNvPr id="5" name="Footer Placeholder 4"/>
          <p:cNvSpPr>
            <a:spLocks noGrp="1"/>
          </p:cNvSpPr>
          <p:nvPr>
            <p:ph type="ftr" sz="quarter" idx="11"/>
          </p:nvPr>
        </p:nvSpPr>
        <p:spPr/>
        <p:txBody>
          <a:bodyPr/>
          <a:lstStyle/>
          <a:p>
            <a:pPr>
              <a:defRPr/>
            </a:pPr>
            <a:r>
              <a:rPr lang="en-US"/>
              <a:t>S1316 Training</a:t>
            </a:r>
          </a:p>
        </p:txBody>
      </p:sp>
      <p:sp>
        <p:nvSpPr>
          <p:cNvPr id="6" name="Slide Number Placeholder 5"/>
          <p:cNvSpPr>
            <a:spLocks noGrp="1"/>
          </p:cNvSpPr>
          <p:nvPr>
            <p:ph type="sldNum" sz="quarter" idx="12"/>
          </p:nvPr>
        </p:nvSpPr>
        <p:spPr/>
        <p:txBody>
          <a:bodyPr/>
          <a:lstStyle/>
          <a:p>
            <a:fld id="{44515285-FB13-419E-8247-E9EFB4FDF195}" type="slidenum">
              <a:rPr lang="en-US" altLang="en-US" smtClean="0"/>
              <a:pPr/>
              <a:t>6</a:t>
            </a:fld>
            <a:endParaRPr lang="en-US" altLang="en-US"/>
          </a:p>
        </p:txBody>
      </p:sp>
    </p:spTree>
    <p:extLst>
      <p:ext uri="{BB962C8B-B14F-4D97-AF65-F5344CB8AC3E}">
        <p14:creationId xmlns:p14="http://schemas.microsoft.com/office/powerpoint/2010/main" val="13556785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r>
              <a:rPr lang="en-US"/>
              <a:t>October 24, 2014</a:t>
            </a:r>
          </a:p>
        </p:txBody>
      </p:sp>
      <p:sp>
        <p:nvSpPr>
          <p:cNvPr id="5" name="Footer Placeholder 4"/>
          <p:cNvSpPr>
            <a:spLocks noGrp="1"/>
          </p:cNvSpPr>
          <p:nvPr>
            <p:ph type="ftr" sz="quarter" idx="11"/>
          </p:nvPr>
        </p:nvSpPr>
        <p:spPr/>
        <p:txBody>
          <a:bodyPr/>
          <a:lstStyle/>
          <a:p>
            <a:pPr>
              <a:defRPr/>
            </a:pPr>
            <a:r>
              <a:rPr lang="en-US"/>
              <a:t>S1316 Training</a:t>
            </a:r>
          </a:p>
        </p:txBody>
      </p:sp>
      <p:sp>
        <p:nvSpPr>
          <p:cNvPr id="6" name="Slide Number Placeholder 5"/>
          <p:cNvSpPr>
            <a:spLocks noGrp="1"/>
          </p:cNvSpPr>
          <p:nvPr>
            <p:ph type="sldNum" sz="quarter" idx="12"/>
          </p:nvPr>
        </p:nvSpPr>
        <p:spPr/>
        <p:txBody>
          <a:bodyPr/>
          <a:lstStyle/>
          <a:p>
            <a:fld id="{44515285-FB13-419E-8247-E9EFB4FDF195}" type="slidenum">
              <a:rPr lang="en-US" altLang="en-US" smtClean="0"/>
              <a:pPr/>
              <a:t>7</a:t>
            </a:fld>
            <a:endParaRPr lang="en-US" altLang="en-US"/>
          </a:p>
        </p:txBody>
      </p:sp>
    </p:spTree>
    <p:extLst>
      <p:ext uri="{BB962C8B-B14F-4D97-AF65-F5344CB8AC3E}">
        <p14:creationId xmlns:p14="http://schemas.microsoft.com/office/powerpoint/2010/main" val="8439939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r>
              <a:rPr lang="en-US"/>
              <a:t>October 24, 2014</a:t>
            </a:r>
          </a:p>
        </p:txBody>
      </p:sp>
      <p:sp>
        <p:nvSpPr>
          <p:cNvPr id="5" name="Footer Placeholder 4"/>
          <p:cNvSpPr>
            <a:spLocks noGrp="1"/>
          </p:cNvSpPr>
          <p:nvPr>
            <p:ph type="ftr" sz="quarter" idx="11"/>
          </p:nvPr>
        </p:nvSpPr>
        <p:spPr/>
        <p:txBody>
          <a:bodyPr/>
          <a:lstStyle/>
          <a:p>
            <a:pPr>
              <a:defRPr/>
            </a:pPr>
            <a:r>
              <a:rPr lang="en-US"/>
              <a:t>S1316 Training</a:t>
            </a:r>
          </a:p>
        </p:txBody>
      </p:sp>
      <p:sp>
        <p:nvSpPr>
          <p:cNvPr id="6" name="Slide Number Placeholder 5"/>
          <p:cNvSpPr>
            <a:spLocks noGrp="1"/>
          </p:cNvSpPr>
          <p:nvPr>
            <p:ph type="sldNum" sz="quarter" idx="12"/>
          </p:nvPr>
        </p:nvSpPr>
        <p:spPr/>
        <p:txBody>
          <a:bodyPr/>
          <a:lstStyle/>
          <a:p>
            <a:fld id="{44515285-FB13-419E-8247-E9EFB4FDF195}" type="slidenum">
              <a:rPr lang="en-US" altLang="en-US" smtClean="0"/>
              <a:pPr/>
              <a:t>8</a:t>
            </a:fld>
            <a:endParaRPr lang="en-US" altLang="en-US"/>
          </a:p>
        </p:txBody>
      </p:sp>
    </p:spTree>
    <p:extLst>
      <p:ext uri="{BB962C8B-B14F-4D97-AF65-F5344CB8AC3E}">
        <p14:creationId xmlns:p14="http://schemas.microsoft.com/office/powerpoint/2010/main" val="8407249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r>
              <a:rPr lang="en-US"/>
              <a:t>October 24, 2014</a:t>
            </a:r>
          </a:p>
        </p:txBody>
      </p:sp>
      <p:sp>
        <p:nvSpPr>
          <p:cNvPr id="5" name="Footer Placeholder 4"/>
          <p:cNvSpPr>
            <a:spLocks noGrp="1"/>
          </p:cNvSpPr>
          <p:nvPr>
            <p:ph type="ftr" sz="quarter" idx="11"/>
          </p:nvPr>
        </p:nvSpPr>
        <p:spPr/>
        <p:txBody>
          <a:bodyPr/>
          <a:lstStyle/>
          <a:p>
            <a:pPr>
              <a:defRPr/>
            </a:pPr>
            <a:r>
              <a:rPr lang="en-US"/>
              <a:t>S1316 Training</a:t>
            </a:r>
          </a:p>
        </p:txBody>
      </p:sp>
      <p:sp>
        <p:nvSpPr>
          <p:cNvPr id="6" name="Slide Number Placeholder 5"/>
          <p:cNvSpPr>
            <a:spLocks noGrp="1"/>
          </p:cNvSpPr>
          <p:nvPr>
            <p:ph type="sldNum" sz="quarter" idx="12"/>
          </p:nvPr>
        </p:nvSpPr>
        <p:spPr/>
        <p:txBody>
          <a:bodyPr/>
          <a:lstStyle/>
          <a:p>
            <a:fld id="{44515285-FB13-419E-8247-E9EFB4FDF195}" type="slidenum">
              <a:rPr lang="en-US" altLang="en-US" smtClean="0"/>
              <a:pPr/>
              <a:t>9</a:t>
            </a:fld>
            <a:endParaRPr lang="en-US" altLang="en-US"/>
          </a:p>
        </p:txBody>
      </p:sp>
    </p:spTree>
    <p:extLst>
      <p:ext uri="{BB962C8B-B14F-4D97-AF65-F5344CB8AC3E}">
        <p14:creationId xmlns:p14="http://schemas.microsoft.com/office/powerpoint/2010/main" val="85670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r>
              <a:rPr lang="en-US"/>
              <a:t>October 24, 2014 </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S1316 Training</a:t>
            </a:r>
          </a:p>
        </p:txBody>
      </p:sp>
      <p:sp>
        <p:nvSpPr>
          <p:cNvPr id="6" name="Rectangle 6"/>
          <p:cNvSpPr>
            <a:spLocks noGrp="1" noChangeArrowheads="1"/>
          </p:cNvSpPr>
          <p:nvPr>
            <p:ph type="sldNum" sz="quarter" idx="12"/>
          </p:nvPr>
        </p:nvSpPr>
        <p:spPr>
          <a:ln/>
        </p:spPr>
        <p:txBody>
          <a:bodyPr/>
          <a:lstStyle>
            <a:lvl1pPr>
              <a:defRPr/>
            </a:lvl1pPr>
          </a:lstStyle>
          <a:p>
            <a:fld id="{F4858428-F827-4B4B-B55E-B6363083349B}" type="slidenum">
              <a:rPr lang="en-US" altLang="en-US"/>
              <a:pPr/>
              <a:t>‹#›</a:t>
            </a:fld>
            <a:endParaRPr lang="en-US" altLang="en-US"/>
          </a:p>
        </p:txBody>
      </p:sp>
    </p:spTree>
    <p:extLst>
      <p:ext uri="{BB962C8B-B14F-4D97-AF65-F5344CB8AC3E}">
        <p14:creationId xmlns:p14="http://schemas.microsoft.com/office/powerpoint/2010/main" val="10642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October 24, 2014 </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S1316 Training</a:t>
            </a:r>
          </a:p>
        </p:txBody>
      </p:sp>
      <p:sp>
        <p:nvSpPr>
          <p:cNvPr id="6" name="Rectangle 6"/>
          <p:cNvSpPr>
            <a:spLocks noGrp="1" noChangeArrowheads="1"/>
          </p:cNvSpPr>
          <p:nvPr>
            <p:ph type="sldNum" sz="quarter" idx="12"/>
          </p:nvPr>
        </p:nvSpPr>
        <p:spPr>
          <a:ln/>
        </p:spPr>
        <p:txBody>
          <a:bodyPr/>
          <a:lstStyle>
            <a:lvl1pPr>
              <a:defRPr/>
            </a:lvl1pPr>
          </a:lstStyle>
          <a:p>
            <a:fld id="{4DBAF440-53C7-4451-90D0-560E5D020E61}" type="slidenum">
              <a:rPr lang="en-US" altLang="en-US"/>
              <a:pPr/>
              <a:t>‹#›</a:t>
            </a:fld>
            <a:endParaRPr lang="en-US" altLang="en-US"/>
          </a:p>
        </p:txBody>
      </p:sp>
    </p:spTree>
    <p:extLst>
      <p:ext uri="{BB962C8B-B14F-4D97-AF65-F5344CB8AC3E}">
        <p14:creationId xmlns:p14="http://schemas.microsoft.com/office/powerpoint/2010/main" val="3903636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October 24, 2014 </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S1316 Training</a:t>
            </a:r>
          </a:p>
        </p:txBody>
      </p:sp>
      <p:sp>
        <p:nvSpPr>
          <p:cNvPr id="6" name="Rectangle 6"/>
          <p:cNvSpPr>
            <a:spLocks noGrp="1" noChangeArrowheads="1"/>
          </p:cNvSpPr>
          <p:nvPr>
            <p:ph type="sldNum" sz="quarter" idx="12"/>
          </p:nvPr>
        </p:nvSpPr>
        <p:spPr>
          <a:ln/>
        </p:spPr>
        <p:txBody>
          <a:bodyPr/>
          <a:lstStyle>
            <a:lvl1pPr>
              <a:defRPr/>
            </a:lvl1pPr>
          </a:lstStyle>
          <a:p>
            <a:fld id="{D4E72239-8419-4375-9086-DAB26BBEA641}" type="slidenum">
              <a:rPr lang="en-US" altLang="en-US"/>
              <a:pPr/>
              <a:t>‹#›</a:t>
            </a:fld>
            <a:endParaRPr lang="en-US" altLang="en-US"/>
          </a:p>
        </p:txBody>
      </p:sp>
    </p:spTree>
    <p:extLst>
      <p:ext uri="{BB962C8B-B14F-4D97-AF65-F5344CB8AC3E}">
        <p14:creationId xmlns:p14="http://schemas.microsoft.com/office/powerpoint/2010/main" val="2666599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hart Placeholder 3"/>
          <p:cNvSpPr>
            <a:spLocks noGrp="1"/>
          </p:cNvSpPr>
          <p:nvPr>
            <p:ph type="chart" sz="half" idx="2"/>
          </p:nvPr>
        </p:nvSpPr>
        <p:spPr>
          <a:xfrm>
            <a:off x="4648200" y="1981200"/>
            <a:ext cx="3810000" cy="4114800"/>
          </a:xfrm>
        </p:spPr>
        <p:txBody>
          <a:bodyPr/>
          <a:lstStyle/>
          <a:p>
            <a:pPr lvl="0"/>
            <a:endParaRPr lang="en-US" noProof="0"/>
          </a:p>
        </p:txBody>
      </p:sp>
      <p:sp>
        <p:nvSpPr>
          <p:cNvPr id="5" name="Rectangle 4"/>
          <p:cNvSpPr>
            <a:spLocks noGrp="1" noChangeArrowheads="1"/>
          </p:cNvSpPr>
          <p:nvPr>
            <p:ph type="dt" sz="half" idx="10"/>
          </p:nvPr>
        </p:nvSpPr>
        <p:spPr>
          <a:ln/>
        </p:spPr>
        <p:txBody>
          <a:bodyPr/>
          <a:lstStyle>
            <a:lvl1pPr>
              <a:defRPr/>
            </a:lvl1pPr>
          </a:lstStyle>
          <a:p>
            <a:pPr>
              <a:defRPr/>
            </a:pPr>
            <a:r>
              <a:rPr lang="en-US"/>
              <a:t>October 24, 2014 </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S1316 Training</a:t>
            </a:r>
          </a:p>
        </p:txBody>
      </p:sp>
      <p:sp>
        <p:nvSpPr>
          <p:cNvPr id="7" name="Rectangle 6"/>
          <p:cNvSpPr>
            <a:spLocks noGrp="1" noChangeArrowheads="1"/>
          </p:cNvSpPr>
          <p:nvPr>
            <p:ph type="sldNum" sz="quarter" idx="12"/>
          </p:nvPr>
        </p:nvSpPr>
        <p:spPr>
          <a:ln/>
        </p:spPr>
        <p:txBody>
          <a:bodyPr/>
          <a:lstStyle>
            <a:lvl1pPr>
              <a:defRPr/>
            </a:lvl1pPr>
          </a:lstStyle>
          <a:p>
            <a:fld id="{57775223-C8D5-4799-8657-79E8891737B1}" type="slidenum">
              <a:rPr lang="en-US" altLang="en-US"/>
              <a:pPr/>
              <a:t>‹#›</a:t>
            </a:fld>
            <a:endParaRPr lang="en-US" altLang="en-US"/>
          </a:p>
        </p:txBody>
      </p:sp>
    </p:spTree>
    <p:extLst>
      <p:ext uri="{BB962C8B-B14F-4D97-AF65-F5344CB8AC3E}">
        <p14:creationId xmlns:p14="http://schemas.microsoft.com/office/powerpoint/2010/main" val="19074574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927984"/>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7"/>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613077697"/>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2" y="1219200"/>
            <a:ext cx="3894667"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5933" y="1219200"/>
            <a:ext cx="3894667"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1541520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97514494"/>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25464479"/>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239299"/>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489"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756" y="273052"/>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435102"/>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5233890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October 24, 2014 </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S1316 Training</a:t>
            </a:r>
          </a:p>
        </p:txBody>
      </p:sp>
      <p:sp>
        <p:nvSpPr>
          <p:cNvPr id="6" name="Rectangle 6"/>
          <p:cNvSpPr>
            <a:spLocks noGrp="1" noChangeArrowheads="1"/>
          </p:cNvSpPr>
          <p:nvPr>
            <p:ph type="sldNum" sz="quarter" idx="12"/>
          </p:nvPr>
        </p:nvSpPr>
        <p:spPr>
          <a:ln/>
        </p:spPr>
        <p:txBody>
          <a:bodyPr/>
          <a:lstStyle>
            <a:lvl1pPr>
              <a:defRPr/>
            </a:lvl1pPr>
          </a:lstStyle>
          <a:p>
            <a:fld id="{498677A1-7340-45A6-AA78-EB6ADFB8A312}" type="slidenum">
              <a:rPr lang="en-US" altLang="en-US"/>
              <a:pPr/>
              <a:t>‹#›</a:t>
            </a:fld>
            <a:endParaRPr lang="en-US" altLang="en-US"/>
          </a:p>
        </p:txBody>
      </p:sp>
    </p:spTree>
    <p:extLst>
      <p:ext uri="{BB962C8B-B14F-4D97-AF65-F5344CB8AC3E}">
        <p14:creationId xmlns:p14="http://schemas.microsoft.com/office/powerpoint/2010/main" val="34661554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50383736"/>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46567414"/>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1981200"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04800"/>
            <a:ext cx="5808133"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62277315"/>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924800" cy="838200"/>
          </a:xfrm>
        </p:spPr>
        <p:txBody>
          <a:bodyPr/>
          <a:lstStyle/>
          <a:p>
            <a:r>
              <a:rPr lang="en-US"/>
              <a:t>Click to edit Master title style</a:t>
            </a:r>
          </a:p>
        </p:txBody>
      </p:sp>
      <p:sp>
        <p:nvSpPr>
          <p:cNvPr id="3" name="Chart Placeholder 2"/>
          <p:cNvSpPr>
            <a:spLocks noGrp="1"/>
          </p:cNvSpPr>
          <p:nvPr>
            <p:ph type="chart" idx="1"/>
          </p:nvPr>
        </p:nvSpPr>
        <p:spPr>
          <a:xfrm>
            <a:off x="685800" y="1219200"/>
            <a:ext cx="7924800" cy="5181600"/>
          </a:xfrm>
        </p:spPr>
        <p:txBody>
          <a:bodyPr/>
          <a:lstStyle/>
          <a:p>
            <a:pPr lvl="0"/>
            <a:endParaRPr lang="en-US" noProof="0"/>
          </a:p>
        </p:txBody>
      </p:sp>
    </p:spTree>
    <p:extLst>
      <p:ext uri="{BB962C8B-B14F-4D97-AF65-F5344CB8AC3E}">
        <p14:creationId xmlns:p14="http://schemas.microsoft.com/office/powerpoint/2010/main" val="3140806742"/>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924800" cy="838200"/>
          </a:xfrm>
        </p:spPr>
        <p:txBody>
          <a:bodyPr/>
          <a:lstStyle/>
          <a:p>
            <a:r>
              <a:rPr lang="en-US"/>
              <a:t>Click to edit Master title style</a:t>
            </a:r>
          </a:p>
        </p:txBody>
      </p:sp>
      <p:sp>
        <p:nvSpPr>
          <p:cNvPr id="3" name="Text Placeholder 2"/>
          <p:cNvSpPr>
            <a:spLocks noGrp="1"/>
          </p:cNvSpPr>
          <p:nvPr>
            <p:ph type="body" sz="half" idx="1"/>
          </p:nvPr>
        </p:nvSpPr>
        <p:spPr>
          <a:xfrm>
            <a:off x="685802" y="1219200"/>
            <a:ext cx="3894667"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5933" y="1219200"/>
            <a:ext cx="3894667"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48338972"/>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2"/>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06164057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October 24, 2014 </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S1316 Training</a:t>
            </a:r>
          </a:p>
        </p:txBody>
      </p:sp>
      <p:sp>
        <p:nvSpPr>
          <p:cNvPr id="6" name="Rectangle 6"/>
          <p:cNvSpPr>
            <a:spLocks noGrp="1" noChangeArrowheads="1"/>
          </p:cNvSpPr>
          <p:nvPr>
            <p:ph type="sldNum" sz="quarter" idx="12"/>
          </p:nvPr>
        </p:nvSpPr>
        <p:spPr>
          <a:ln/>
        </p:spPr>
        <p:txBody>
          <a:bodyPr/>
          <a:lstStyle>
            <a:lvl1pPr>
              <a:defRPr/>
            </a:lvl1pPr>
          </a:lstStyle>
          <a:p>
            <a:fld id="{D51BE207-FDBB-497C-AA9E-8ECEE95B9531}" type="slidenum">
              <a:rPr lang="en-US" altLang="en-US"/>
              <a:pPr/>
              <a:t>‹#›</a:t>
            </a:fld>
            <a:endParaRPr lang="en-US" altLang="en-US"/>
          </a:p>
        </p:txBody>
      </p:sp>
    </p:spTree>
    <p:extLst>
      <p:ext uri="{BB962C8B-B14F-4D97-AF65-F5344CB8AC3E}">
        <p14:creationId xmlns:p14="http://schemas.microsoft.com/office/powerpoint/2010/main" val="4170217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r>
              <a:rPr lang="en-US"/>
              <a:t>October 24, 2014 </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S1316 Training</a:t>
            </a:r>
          </a:p>
        </p:txBody>
      </p:sp>
      <p:sp>
        <p:nvSpPr>
          <p:cNvPr id="7" name="Rectangle 6"/>
          <p:cNvSpPr>
            <a:spLocks noGrp="1" noChangeArrowheads="1"/>
          </p:cNvSpPr>
          <p:nvPr>
            <p:ph type="sldNum" sz="quarter" idx="12"/>
          </p:nvPr>
        </p:nvSpPr>
        <p:spPr>
          <a:ln/>
        </p:spPr>
        <p:txBody>
          <a:bodyPr/>
          <a:lstStyle>
            <a:lvl1pPr>
              <a:defRPr/>
            </a:lvl1pPr>
          </a:lstStyle>
          <a:p>
            <a:fld id="{1F7C220D-64DE-47F8-94C6-4B2699952241}" type="slidenum">
              <a:rPr lang="en-US" altLang="en-US"/>
              <a:pPr/>
              <a:t>‹#›</a:t>
            </a:fld>
            <a:endParaRPr lang="en-US" altLang="en-US"/>
          </a:p>
        </p:txBody>
      </p:sp>
    </p:spTree>
    <p:extLst>
      <p:ext uri="{BB962C8B-B14F-4D97-AF65-F5344CB8AC3E}">
        <p14:creationId xmlns:p14="http://schemas.microsoft.com/office/powerpoint/2010/main" val="3506369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r>
              <a:rPr lang="en-US"/>
              <a:t>October 24, 2014 </a:t>
            </a:r>
          </a:p>
        </p:txBody>
      </p:sp>
      <p:sp>
        <p:nvSpPr>
          <p:cNvPr id="8" name="Rectangle 5"/>
          <p:cNvSpPr>
            <a:spLocks noGrp="1" noChangeArrowheads="1"/>
          </p:cNvSpPr>
          <p:nvPr>
            <p:ph type="ftr" sz="quarter" idx="11"/>
          </p:nvPr>
        </p:nvSpPr>
        <p:spPr>
          <a:ln/>
        </p:spPr>
        <p:txBody>
          <a:bodyPr/>
          <a:lstStyle>
            <a:lvl1pPr>
              <a:defRPr/>
            </a:lvl1pPr>
          </a:lstStyle>
          <a:p>
            <a:pPr>
              <a:defRPr/>
            </a:pPr>
            <a:r>
              <a:rPr lang="en-US"/>
              <a:t>S1316 Training</a:t>
            </a:r>
          </a:p>
        </p:txBody>
      </p:sp>
      <p:sp>
        <p:nvSpPr>
          <p:cNvPr id="9" name="Rectangle 6"/>
          <p:cNvSpPr>
            <a:spLocks noGrp="1" noChangeArrowheads="1"/>
          </p:cNvSpPr>
          <p:nvPr>
            <p:ph type="sldNum" sz="quarter" idx="12"/>
          </p:nvPr>
        </p:nvSpPr>
        <p:spPr>
          <a:ln/>
        </p:spPr>
        <p:txBody>
          <a:bodyPr/>
          <a:lstStyle>
            <a:lvl1pPr>
              <a:defRPr/>
            </a:lvl1pPr>
          </a:lstStyle>
          <a:p>
            <a:fld id="{D01C6EFB-6DC9-4877-90BB-EC668BB66E14}" type="slidenum">
              <a:rPr lang="en-US" altLang="en-US"/>
              <a:pPr/>
              <a:t>‹#›</a:t>
            </a:fld>
            <a:endParaRPr lang="en-US" altLang="en-US"/>
          </a:p>
        </p:txBody>
      </p:sp>
    </p:spTree>
    <p:extLst>
      <p:ext uri="{BB962C8B-B14F-4D97-AF65-F5344CB8AC3E}">
        <p14:creationId xmlns:p14="http://schemas.microsoft.com/office/powerpoint/2010/main" val="1360793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r>
              <a:rPr lang="en-US"/>
              <a:t>October 24, 2014 </a:t>
            </a:r>
          </a:p>
        </p:txBody>
      </p:sp>
      <p:sp>
        <p:nvSpPr>
          <p:cNvPr id="4" name="Rectangle 5"/>
          <p:cNvSpPr>
            <a:spLocks noGrp="1" noChangeArrowheads="1"/>
          </p:cNvSpPr>
          <p:nvPr>
            <p:ph type="ftr" sz="quarter" idx="11"/>
          </p:nvPr>
        </p:nvSpPr>
        <p:spPr>
          <a:ln/>
        </p:spPr>
        <p:txBody>
          <a:bodyPr/>
          <a:lstStyle>
            <a:lvl1pPr>
              <a:defRPr/>
            </a:lvl1pPr>
          </a:lstStyle>
          <a:p>
            <a:pPr>
              <a:defRPr/>
            </a:pPr>
            <a:r>
              <a:rPr lang="en-US"/>
              <a:t>S1316 Training</a:t>
            </a:r>
          </a:p>
        </p:txBody>
      </p:sp>
      <p:sp>
        <p:nvSpPr>
          <p:cNvPr id="5" name="Rectangle 6"/>
          <p:cNvSpPr>
            <a:spLocks noGrp="1" noChangeArrowheads="1"/>
          </p:cNvSpPr>
          <p:nvPr>
            <p:ph type="sldNum" sz="quarter" idx="12"/>
          </p:nvPr>
        </p:nvSpPr>
        <p:spPr>
          <a:ln/>
        </p:spPr>
        <p:txBody>
          <a:bodyPr/>
          <a:lstStyle>
            <a:lvl1pPr>
              <a:defRPr/>
            </a:lvl1pPr>
          </a:lstStyle>
          <a:p>
            <a:fld id="{D9479FBA-93D4-479F-8389-9AC5E54C14E6}" type="slidenum">
              <a:rPr lang="en-US" altLang="en-US"/>
              <a:pPr/>
              <a:t>‹#›</a:t>
            </a:fld>
            <a:endParaRPr lang="en-US" altLang="en-US"/>
          </a:p>
        </p:txBody>
      </p:sp>
    </p:spTree>
    <p:extLst>
      <p:ext uri="{BB962C8B-B14F-4D97-AF65-F5344CB8AC3E}">
        <p14:creationId xmlns:p14="http://schemas.microsoft.com/office/powerpoint/2010/main" val="3097446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October 24, 2014 </a:t>
            </a:r>
          </a:p>
        </p:txBody>
      </p:sp>
      <p:sp>
        <p:nvSpPr>
          <p:cNvPr id="3" name="Rectangle 5"/>
          <p:cNvSpPr>
            <a:spLocks noGrp="1" noChangeArrowheads="1"/>
          </p:cNvSpPr>
          <p:nvPr>
            <p:ph type="ftr" sz="quarter" idx="11"/>
          </p:nvPr>
        </p:nvSpPr>
        <p:spPr>
          <a:ln/>
        </p:spPr>
        <p:txBody>
          <a:bodyPr/>
          <a:lstStyle>
            <a:lvl1pPr>
              <a:defRPr/>
            </a:lvl1pPr>
          </a:lstStyle>
          <a:p>
            <a:pPr>
              <a:defRPr/>
            </a:pPr>
            <a:r>
              <a:rPr lang="en-US"/>
              <a:t>S1316 Training</a:t>
            </a:r>
          </a:p>
        </p:txBody>
      </p:sp>
      <p:sp>
        <p:nvSpPr>
          <p:cNvPr id="4" name="Rectangle 6"/>
          <p:cNvSpPr>
            <a:spLocks noGrp="1" noChangeArrowheads="1"/>
          </p:cNvSpPr>
          <p:nvPr>
            <p:ph type="sldNum" sz="quarter" idx="12"/>
          </p:nvPr>
        </p:nvSpPr>
        <p:spPr>
          <a:ln/>
        </p:spPr>
        <p:txBody>
          <a:bodyPr/>
          <a:lstStyle>
            <a:lvl1pPr>
              <a:defRPr/>
            </a:lvl1pPr>
          </a:lstStyle>
          <a:p>
            <a:fld id="{9AECE45F-3382-4714-BEDC-0031C8898412}" type="slidenum">
              <a:rPr lang="en-US" altLang="en-US"/>
              <a:pPr/>
              <a:t>‹#›</a:t>
            </a:fld>
            <a:endParaRPr lang="en-US" altLang="en-US"/>
          </a:p>
        </p:txBody>
      </p:sp>
    </p:spTree>
    <p:extLst>
      <p:ext uri="{BB962C8B-B14F-4D97-AF65-F5344CB8AC3E}">
        <p14:creationId xmlns:p14="http://schemas.microsoft.com/office/powerpoint/2010/main" val="2575785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October 24, 2014 </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S1316 Training</a:t>
            </a:r>
          </a:p>
        </p:txBody>
      </p:sp>
      <p:sp>
        <p:nvSpPr>
          <p:cNvPr id="7" name="Rectangle 6"/>
          <p:cNvSpPr>
            <a:spLocks noGrp="1" noChangeArrowheads="1"/>
          </p:cNvSpPr>
          <p:nvPr>
            <p:ph type="sldNum" sz="quarter" idx="12"/>
          </p:nvPr>
        </p:nvSpPr>
        <p:spPr>
          <a:ln/>
        </p:spPr>
        <p:txBody>
          <a:bodyPr/>
          <a:lstStyle>
            <a:lvl1pPr>
              <a:defRPr/>
            </a:lvl1pPr>
          </a:lstStyle>
          <a:p>
            <a:fld id="{02E432E4-30C2-440A-9D11-FFD2580D8528}" type="slidenum">
              <a:rPr lang="en-US" altLang="en-US"/>
              <a:pPr/>
              <a:t>‹#›</a:t>
            </a:fld>
            <a:endParaRPr lang="en-US" altLang="en-US"/>
          </a:p>
        </p:txBody>
      </p:sp>
    </p:spTree>
    <p:extLst>
      <p:ext uri="{BB962C8B-B14F-4D97-AF65-F5344CB8AC3E}">
        <p14:creationId xmlns:p14="http://schemas.microsoft.com/office/powerpoint/2010/main" val="153677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October 24, 2014 </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S1316 Training</a:t>
            </a:r>
          </a:p>
        </p:txBody>
      </p:sp>
      <p:sp>
        <p:nvSpPr>
          <p:cNvPr id="7" name="Rectangle 6"/>
          <p:cNvSpPr>
            <a:spLocks noGrp="1" noChangeArrowheads="1"/>
          </p:cNvSpPr>
          <p:nvPr>
            <p:ph type="sldNum" sz="quarter" idx="12"/>
          </p:nvPr>
        </p:nvSpPr>
        <p:spPr>
          <a:ln/>
        </p:spPr>
        <p:txBody>
          <a:bodyPr/>
          <a:lstStyle>
            <a:lvl1pPr>
              <a:defRPr/>
            </a:lvl1pPr>
          </a:lstStyle>
          <a:p>
            <a:fld id="{28714E92-5B47-4F86-B57A-6B0AE2774F22}" type="slidenum">
              <a:rPr lang="en-US" altLang="en-US"/>
              <a:pPr/>
              <a:t>‹#›</a:t>
            </a:fld>
            <a:endParaRPr lang="en-US" altLang="en-US"/>
          </a:p>
        </p:txBody>
      </p:sp>
    </p:spTree>
    <p:extLst>
      <p:ext uri="{BB962C8B-B14F-4D97-AF65-F5344CB8AC3E}">
        <p14:creationId xmlns:p14="http://schemas.microsoft.com/office/powerpoint/2010/main" val="3761504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baseline="0">
                <a:solidFill>
                  <a:srgbClr val="FFFFFF"/>
                </a:solidFill>
                <a:latin typeface="Arial" panose="020B0604020202020204" pitchFamily="34" charset="0"/>
              </a:defRPr>
            </a:lvl1pPr>
          </a:lstStyle>
          <a:p>
            <a:pPr>
              <a:defRPr/>
            </a:pPr>
            <a:r>
              <a:rPr lang="en-US"/>
              <a:t>October 24, 2014 </a:t>
            </a: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baseline="0">
                <a:solidFill>
                  <a:srgbClr val="FFFFFF"/>
                </a:solidFill>
                <a:latin typeface="Arial" panose="020B0604020202020204" pitchFamily="34" charset="0"/>
              </a:defRPr>
            </a:lvl1pPr>
          </a:lstStyle>
          <a:p>
            <a:pPr>
              <a:defRPr/>
            </a:pPr>
            <a:r>
              <a:rPr lang="en-US"/>
              <a:t>S1316 Training</a:t>
            </a:r>
            <a:endParaRPr lang="en-US"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aseline="0">
                <a:solidFill>
                  <a:srgbClr val="FFFFFF"/>
                </a:solidFill>
                <a:latin typeface="Arial" panose="020B0604020202020204" pitchFamily="34" charset="0"/>
              </a:defRPr>
            </a:lvl1pPr>
          </a:lstStyle>
          <a:p>
            <a:fld id="{C6F1DD5C-B36C-4BD6-8311-B1DF9FAC2A1E}" type="slidenum">
              <a:rPr lang="en-US" altLang="en-US" smtClean="0"/>
              <a:t>‹#›</a:t>
            </a:fld>
            <a:endParaRPr lang="en-US" altLang="en-US" dirty="0"/>
          </a:p>
        </p:txBody>
      </p:sp>
    </p:spTree>
  </p:cSld>
  <p:clrMap bg1="dk2" tx1="lt1" bg2="dk1" tx2="lt2" accent1="accent1" accent2="accent2" accent3="accent3" accent4="accent4" accent5="accent5" accent6="accent6" hlink="hlink" folHlink="folHlink"/>
  <p:sldLayoutIdLst>
    <p:sldLayoutId id="2147484505" r:id="rId1"/>
    <p:sldLayoutId id="2147484506" r:id="rId2"/>
    <p:sldLayoutId id="2147484507" r:id="rId3"/>
    <p:sldLayoutId id="2147484508" r:id="rId4"/>
    <p:sldLayoutId id="2147484509" r:id="rId5"/>
    <p:sldLayoutId id="2147484510" r:id="rId6"/>
    <p:sldLayoutId id="2147484511" r:id="rId7"/>
    <p:sldLayoutId id="2147484512" r:id="rId8"/>
    <p:sldLayoutId id="2147484513" r:id="rId9"/>
    <p:sldLayoutId id="2147484514" r:id="rId10"/>
    <p:sldLayoutId id="2147484515" r:id="rId11"/>
    <p:sldLayoutId id="2147484516" r:id="rId12"/>
  </p:sldLayoutIdLst>
  <p:hf hdr="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rgbClr val="FFFFFF"/>
          </a:solidFill>
          <a:latin typeface="+mn-lt"/>
          <a:ea typeface="+mn-ea"/>
          <a:cs typeface="+mn-cs"/>
        </a:defRPr>
      </a:lvl1pPr>
      <a:lvl2pPr marL="742950" indent="-285750" algn="l" rtl="0" eaLnBrk="0" fontAlgn="base" hangingPunct="0">
        <a:spcBef>
          <a:spcPct val="20000"/>
        </a:spcBef>
        <a:spcAft>
          <a:spcPct val="0"/>
        </a:spcAft>
        <a:buChar char="–"/>
        <a:defRPr sz="2800" kern="1200">
          <a:solidFill>
            <a:srgbClr val="FFFFFF"/>
          </a:solidFill>
          <a:latin typeface="+mn-lt"/>
          <a:ea typeface="+mn-ea"/>
          <a:cs typeface="+mn-cs"/>
        </a:defRPr>
      </a:lvl2pPr>
      <a:lvl3pPr marL="1143000" indent="-228600" algn="l" rtl="0" eaLnBrk="0" fontAlgn="base" hangingPunct="0">
        <a:spcBef>
          <a:spcPct val="20000"/>
        </a:spcBef>
        <a:spcAft>
          <a:spcPct val="0"/>
        </a:spcAft>
        <a:buChar char="•"/>
        <a:defRPr sz="2400" kern="1200">
          <a:solidFill>
            <a:srgbClr val="FFFFFF"/>
          </a:solidFill>
          <a:latin typeface="+mn-lt"/>
          <a:ea typeface="+mn-ea"/>
          <a:cs typeface="+mn-cs"/>
        </a:defRPr>
      </a:lvl3pPr>
      <a:lvl4pPr marL="1600200" indent="-228600" algn="l" rtl="0" eaLnBrk="0" fontAlgn="base" hangingPunct="0">
        <a:spcBef>
          <a:spcPct val="20000"/>
        </a:spcBef>
        <a:spcAft>
          <a:spcPct val="0"/>
        </a:spcAft>
        <a:buChar char="–"/>
        <a:defRPr sz="2000" kern="1200">
          <a:solidFill>
            <a:srgbClr val="FFFFFF"/>
          </a:solidFill>
          <a:latin typeface="+mn-lt"/>
          <a:ea typeface="+mn-ea"/>
          <a:cs typeface="+mn-cs"/>
        </a:defRPr>
      </a:lvl4pPr>
      <a:lvl5pPr marL="2057400" indent="-228600" algn="l" rtl="0" eaLnBrk="0" fontAlgn="base" hangingPunct="0">
        <a:spcBef>
          <a:spcPct val="20000"/>
        </a:spcBef>
        <a:spcAft>
          <a:spcPct val="0"/>
        </a:spcAft>
        <a:buChar char="»"/>
        <a:defRPr sz="2000" kern="120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3">
            <a:lumMod val="25000"/>
          </a:schemeClr>
        </a:solidFill>
        <a:effectLst/>
      </p:bgPr>
    </p:bg>
    <p:spTree>
      <p:nvGrpSpPr>
        <p:cNvPr id="1" name=""/>
        <p:cNvGrpSpPr/>
        <p:nvPr/>
      </p:nvGrpSpPr>
      <p:grpSpPr>
        <a:xfrm>
          <a:off x="0" y="0"/>
          <a:ext cx="0" cy="0"/>
          <a:chOff x="0" y="0"/>
          <a:chExt cx="0" cy="0"/>
        </a:xfrm>
      </p:grpSpPr>
      <p:sp>
        <p:nvSpPr>
          <p:cNvPr id="3074" name="Rectangle 34"/>
          <p:cNvSpPr>
            <a:spLocks noGrp="1" noChangeArrowheads="1"/>
          </p:cNvSpPr>
          <p:nvPr>
            <p:ph type="title"/>
          </p:nvPr>
        </p:nvSpPr>
        <p:spPr bwMode="auto">
          <a:xfrm>
            <a:off x="685800" y="304800"/>
            <a:ext cx="79248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2087" name="Rectangle 39"/>
          <p:cNvSpPr>
            <a:spLocks noGrp="1" noChangeArrowheads="1"/>
          </p:cNvSpPr>
          <p:nvPr>
            <p:ph type="body" idx="1"/>
          </p:nvPr>
        </p:nvSpPr>
        <p:spPr bwMode="auto">
          <a:xfrm>
            <a:off x="685800" y="1219200"/>
            <a:ext cx="79248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66969572"/>
      </p:ext>
    </p:extLst>
  </p:cSld>
  <p:clrMap bg1="dk2" tx1="lt1" bg2="dk1" tx2="lt2" accent1="accent1" accent2="accent2" accent3="accent3" accent4="accent4" accent5="accent5" accent6="accent6" hlink="hlink" folHlink="folHlink"/>
  <p:sldLayoutIdLst>
    <p:sldLayoutId id="2147484518" r:id="rId1"/>
    <p:sldLayoutId id="2147484519" r:id="rId2"/>
    <p:sldLayoutId id="2147484520" r:id="rId3"/>
    <p:sldLayoutId id="2147484521" r:id="rId4"/>
    <p:sldLayoutId id="2147484522" r:id="rId5"/>
    <p:sldLayoutId id="2147484523" r:id="rId6"/>
    <p:sldLayoutId id="2147484524" r:id="rId7"/>
    <p:sldLayoutId id="2147484525" r:id="rId8"/>
    <p:sldLayoutId id="2147484526" r:id="rId9"/>
    <p:sldLayoutId id="2147484527" r:id="rId10"/>
    <p:sldLayoutId id="2147484528" r:id="rId11"/>
    <p:sldLayoutId id="2147484529" r:id="rId12"/>
    <p:sldLayoutId id="2147484530" r:id="rId13"/>
  </p:sldLayoutIdLst>
  <p:transition/>
  <p:txStyles>
    <p:titleStyle>
      <a:lvl1pPr algn="ctr" rtl="0" eaLnBrk="0" fontAlgn="base" hangingPunct="0">
        <a:spcBef>
          <a:spcPct val="0"/>
        </a:spcBef>
        <a:spcAft>
          <a:spcPct val="0"/>
        </a:spcAft>
        <a:defRPr sz="3600">
          <a:solidFill>
            <a:srgbClr val="FFFF00"/>
          </a:solidFill>
          <a:latin typeface="+mj-lt"/>
          <a:ea typeface="+mj-ea"/>
          <a:cs typeface="+mj-cs"/>
        </a:defRPr>
      </a:lvl1pPr>
      <a:lvl2pPr algn="ctr" rtl="0" eaLnBrk="0" fontAlgn="base" hangingPunct="0">
        <a:spcBef>
          <a:spcPct val="0"/>
        </a:spcBef>
        <a:spcAft>
          <a:spcPct val="0"/>
        </a:spcAft>
        <a:defRPr sz="3600">
          <a:solidFill>
            <a:srgbClr val="FFFF00"/>
          </a:solidFill>
          <a:latin typeface="Times New Roman" pitchFamily="18" charset="0"/>
        </a:defRPr>
      </a:lvl2pPr>
      <a:lvl3pPr algn="ctr" rtl="0" eaLnBrk="0" fontAlgn="base" hangingPunct="0">
        <a:spcBef>
          <a:spcPct val="0"/>
        </a:spcBef>
        <a:spcAft>
          <a:spcPct val="0"/>
        </a:spcAft>
        <a:defRPr sz="3600">
          <a:solidFill>
            <a:srgbClr val="FFFF00"/>
          </a:solidFill>
          <a:latin typeface="Times New Roman" pitchFamily="18" charset="0"/>
        </a:defRPr>
      </a:lvl3pPr>
      <a:lvl4pPr algn="ctr" rtl="0" eaLnBrk="0" fontAlgn="base" hangingPunct="0">
        <a:spcBef>
          <a:spcPct val="0"/>
        </a:spcBef>
        <a:spcAft>
          <a:spcPct val="0"/>
        </a:spcAft>
        <a:defRPr sz="3600">
          <a:solidFill>
            <a:srgbClr val="FFFF00"/>
          </a:solidFill>
          <a:latin typeface="Times New Roman" pitchFamily="18" charset="0"/>
        </a:defRPr>
      </a:lvl4pPr>
      <a:lvl5pPr algn="ctr" rtl="0" eaLnBrk="0" fontAlgn="base" hangingPunct="0">
        <a:spcBef>
          <a:spcPct val="0"/>
        </a:spcBef>
        <a:spcAft>
          <a:spcPct val="0"/>
        </a:spcAft>
        <a:defRPr sz="3600">
          <a:solidFill>
            <a:srgbClr val="FFFF00"/>
          </a:solidFill>
          <a:latin typeface="Times New Roman" pitchFamily="18" charset="0"/>
        </a:defRPr>
      </a:lvl5pPr>
      <a:lvl6pPr marL="457200" algn="ctr" rtl="0" fontAlgn="base">
        <a:spcBef>
          <a:spcPct val="0"/>
        </a:spcBef>
        <a:spcAft>
          <a:spcPct val="0"/>
        </a:spcAft>
        <a:defRPr sz="3600">
          <a:solidFill>
            <a:srgbClr val="FFFF00"/>
          </a:solidFill>
          <a:latin typeface="Times New Roman" pitchFamily="18" charset="0"/>
        </a:defRPr>
      </a:lvl6pPr>
      <a:lvl7pPr marL="914400" algn="ctr" rtl="0" fontAlgn="base">
        <a:spcBef>
          <a:spcPct val="0"/>
        </a:spcBef>
        <a:spcAft>
          <a:spcPct val="0"/>
        </a:spcAft>
        <a:defRPr sz="3600">
          <a:solidFill>
            <a:srgbClr val="FFFF00"/>
          </a:solidFill>
          <a:latin typeface="Times New Roman" pitchFamily="18" charset="0"/>
        </a:defRPr>
      </a:lvl7pPr>
      <a:lvl8pPr marL="1371600" algn="ctr" rtl="0" fontAlgn="base">
        <a:spcBef>
          <a:spcPct val="0"/>
        </a:spcBef>
        <a:spcAft>
          <a:spcPct val="0"/>
        </a:spcAft>
        <a:defRPr sz="3600">
          <a:solidFill>
            <a:srgbClr val="FFFF00"/>
          </a:solidFill>
          <a:latin typeface="Times New Roman" pitchFamily="18" charset="0"/>
        </a:defRPr>
      </a:lvl8pPr>
      <a:lvl9pPr marL="1828800" algn="ctr" rtl="0" fontAlgn="base">
        <a:spcBef>
          <a:spcPct val="0"/>
        </a:spcBef>
        <a:spcAft>
          <a:spcPct val="0"/>
        </a:spcAft>
        <a:defRPr sz="3600">
          <a:solidFill>
            <a:srgbClr val="FFFF00"/>
          </a:solidFill>
          <a:latin typeface="Times New Roman" pitchFamily="18" charset="0"/>
        </a:defRPr>
      </a:lvl9pPr>
    </p:titleStyle>
    <p:bodyStyle>
      <a:lvl1pPr marL="342900" indent="-342900" algn="l" rtl="0" eaLnBrk="0" fontAlgn="base" hangingPunct="0">
        <a:spcBef>
          <a:spcPct val="20000"/>
        </a:spcBef>
        <a:spcAft>
          <a:spcPct val="0"/>
        </a:spcAft>
        <a:buClr>
          <a:schemeClr val="tx2"/>
        </a:buClr>
        <a:buSzPct val="75000"/>
        <a:buFont typeface="Wingdings" pitchFamily="2" charset="2"/>
        <a:buChar char="n"/>
        <a:defRPr sz="28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0000"/>
        <a:buFont typeface="Wingdings" pitchFamily="2" charset="2"/>
        <a:buChar char="u"/>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60000"/>
        <a:buFont typeface="Wingdings" pitchFamily="2" charset="2"/>
        <a:buChar char="t"/>
        <a:defRPr sz="28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100000"/>
        <a:buChar char="•"/>
        <a:defRPr sz="28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1"/>
        </a:buClr>
        <a:buSzPct val="100000"/>
        <a:buChar char="–"/>
        <a:defRPr sz="28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1"/>
        </a:buClr>
        <a:buSzPct val="100000"/>
        <a:buChar char="–"/>
        <a:defRPr sz="28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1"/>
        </a:buClr>
        <a:buSzPct val="100000"/>
        <a:buChar char="–"/>
        <a:defRPr sz="28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1"/>
        </a:buClr>
        <a:buSzPct val="100000"/>
        <a:buChar char="–"/>
        <a:defRPr sz="28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1"/>
        </a:buClr>
        <a:buSzPct val="100000"/>
        <a:buChar char="–"/>
        <a:defRPr sz="28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609600"/>
            <a:ext cx="8839200" cy="1905000"/>
          </a:xfrm>
        </p:spPr>
        <p:txBody>
          <a:bodyPr/>
          <a:lstStyle/>
          <a:p>
            <a:pPr>
              <a:defRPr/>
            </a:pPr>
            <a:r>
              <a:rPr lang="en-US" sz="3600" dirty="0">
                <a:solidFill>
                  <a:srgbClr val="FFFF66"/>
                </a:solidFill>
                <a:effectLst>
                  <a:outerShdw blurRad="38100" dist="38100" dir="2700000" algn="tl">
                    <a:srgbClr val="000000">
                      <a:alpha val="43137"/>
                    </a:srgbClr>
                  </a:outerShdw>
                </a:effectLst>
                <a:latin typeface="Arial" pitchFamily="34" charset="0"/>
                <a:cs typeface="Arial" pitchFamily="34" charset="0"/>
              </a:rPr>
              <a:t>AHRQ R01 HS021491</a:t>
            </a:r>
            <a:br>
              <a:rPr lang="en-US" sz="3600" dirty="0">
                <a:solidFill>
                  <a:srgbClr val="FFFF66"/>
                </a:solidFill>
                <a:effectLst>
                  <a:outerShdw blurRad="38100" dist="38100" dir="2700000" algn="tl">
                    <a:srgbClr val="000000">
                      <a:alpha val="43137"/>
                    </a:srgbClr>
                  </a:outerShdw>
                </a:effectLst>
                <a:latin typeface="Arial" pitchFamily="34" charset="0"/>
                <a:cs typeface="Arial" pitchFamily="34" charset="0"/>
              </a:rPr>
            </a:br>
            <a:r>
              <a:rPr lang="en-US" sz="3600" dirty="0">
                <a:solidFill>
                  <a:srgbClr val="FFFF66"/>
                </a:solidFill>
                <a:effectLst>
                  <a:outerShdw blurRad="38100" dist="38100" dir="2700000" algn="tl">
                    <a:srgbClr val="000000">
                      <a:alpha val="43137"/>
                    </a:srgbClr>
                  </a:outerShdw>
                </a:effectLst>
                <a:latin typeface="Arial" pitchFamily="34" charset="0"/>
                <a:cs typeface="Arial" pitchFamily="34" charset="0"/>
              </a:rPr>
              <a:t>Prospective Comparative Effectiveness Trial for Malignant Bowel Obstruction</a:t>
            </a:r>
            <a:endParaRPr lang="en-US" sz="3600" dirty="0">
              <a:solidFill>
                <a:srgbClr val="FFFF66"/>
              </a:solidFill>
              <a:latin typeface="Arial" pitchFamily="34" charset="0"/>
              <a:cs typeface="Arial" pitchFamily="34" charset="0"/>
            </a:endParaRPr>
          </a:p>
        </p:txBody>
      </p:sp>
      <p:sp>
        <p:nvSpPr>
          <p:cNvPr id="71683" name="TextBox 3"/>
          <p:cNvSpPr txBox="1">
            <a:spLocks noChangeArrowheads="1"/>
          </p:cNvSpPr>
          <p:nvPr/>
        </p:nvSpPr>
        <p:spPr bwMode="auto">
          <a:xfrm>
            <a:off x="304800" y="3089275"/>
            <a:ext cx="8534400" cy="24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defRPr/>
            </a:pPr>
            <a:r>
              <a:rPr lang="en-US" sz="2000" b="1" dirty="0">
                <a:solidFill>
                  <a:srgbClr val="FFFFFF"/>
                </a:solidFill>
                <a:effectLst>
                  <a:outerShdw blurRad="38100" dist="38100" dir="2700000" algn="tl">
                    <a:srgbClr val="000000">
                      <a:alpha val="43137"/>
                    </a:srgbClr>
                  </a:outerShdw>
                </a:effectLst>
              </a:rPr>
              <a:t>PI:  Robert S. Krouse, MD (University of Pennsylvania, Surgical Oncology)</a:t>
            </a:r>
          </a:p>
          <a:p>
            <a:pPr eaLnBrk="1" hangingPunct="1">
              <a:defRPr/>
            </a:pPr>
            <a:r>
              <a:rPr lang="en-US" sz="2000" b="1" dirty="0">
                <a:solidFill>
                  <a:srgbClr val="FFFFFF"/>
                </a:solidFill>
                <a:effectLst>
                  <a:outerShdw blurRad="38100" dist="38100" dir="2700000" algn="tl">
                    <a:srgbClr val="000000">
                      <a:alpha val="43137"/>
                    </a:srgbClr>
                  </a:outerShdw>
                </a:effectLst>
              </a:rPr>
              <a:t>Co-Investigator:</a:t>
            </a:r>
          </a:p>
          <a:p>
            <a:pPr lvl="1" eaLnBrk="1" hangingPunct="1">
              <a:defRPr/>
            </a:pPr>
            <a:r>
              <a:rPr lang="en-US" sz="2000" b="1" dirty="0">
                <a:solidFill>
                  <a:srgbClr val="FFFFFF"/>
                </a:solidFill>
                <a:effectLst>
                  <a:outerShdw blurRad="38100" dist="38100" dir="2700000" algn="tl">
                    <a:srgbClr val="000000">
                      <a:alpha val="43137"/>
                    </a:srgbClr>
                  </a:outerShdw>
                </a:effectLst>
              </a:rPr>
              <a:t>Garnet Anderson, PhD (Fred Hutchinson, Statistician)</a:t>
            </a:r>
          </a:p>
          <a:p>
            <a:pPr eaLnBrk="1" hangingPunct="1">
              <a:spcBef>
                <a:spcPts val="600"/>
              </a:spcBef>
              <a:defRPr/>
            </a:pPr>
            <a:r>
              <a:rPr lang="en-US" sz="2000" b="1" dirty="0">
                <a:solidFill>
                  <a:srgbClr val="FFFFFF"/>
                </a:solidFill>
                <a:effectLst>
                  <a:outerShdw blurRad="38100" dist="38100" dir="2700000" algn="tl">
                    <a:srgbClr val="000000">
                      <a:alpha val="43137"/>
                    </a:srgbClr>
                  </a:outerShdw>
                </a:effectLst>
              </a:rPr>
              <a:t>Consultants:</a:t>
            </a:r>
          </a:p>
          <a:p>
            <a:pPr lvl="1" eaLnBrk="1" hangingPunct="1">
              <a:defRPr/>
            </a:pPr>
            <a:r>
              <a:rPr lang="en-US" sz="2000" b="1" dirty="0">
                <a:solidFill>
                  <a:srgbClr val="FFFFFF"/>
                </a:solidFill>
                <a:effectLst>
                  <a:outerShdw blurRad="38100" dist="38100" dir="2700000" algn="tl">
                    <a:srgbClr val="000000">
                      <a:alpha val="43137"/>
                    </a:srgbClr>
                  </a:outerShdw>
                </a:effectLst>
              </a:rPr>
              <a:t>Marcia Grant, PhD, RN, FAAN (City of Hope, Nursing Research)</a:t>
            </a:r>
          </a:p>
          <a:p>
            <a:pPr lvl="1" eaLnBrk="1" hangingPunct="1">
              <a:defRPr/>
            </a:pPr>
            <a:r>
              <a:rPr lang="en-US" sz="2000" b="1" dirty="0">
                <a:solidFill>
                  <a:srgbClr val="FFFFFF"/>
                </a:solidFill>
                <a:effectLst>
                  <a:outerShdw blurRad="38100" dist="38100" dir="2700000" algn="tl">
                    <a:srgbClr val="000000">
                      <a:alpha val="43137"/>
                    </a:srgbClr>
                  </a:outerShdw>
                </a:effectLst>
              </a:rPr>
              <a:t>Jeff Sloan, PhD (Mayo Clinic Rochester, Statistician)</a:t>
            </a:r>
          </a:p>
        </p:txBody>
      </p:sp>
      <p:sp>
        <p:nvSpPr>
          <p:cNvPr id="2" name="Date Placeholder 1"/>
          <p:cNvSpPr>
            <a:spLocks noGrp="1"/>
          </p:cNvSpPr>
          <p:nvPr>
            <p:ph type="dt" sz="half" idx="10"/>
          </p:nvPr>
        </p:nvSpPr>
        <p:spPr/>
        <p:txBody>
          <a:bodyPr/>
          <a:lstStyle/>
          <a:p>
            <a:pPr>
              <a:defRPr/>
            </a:pPr>
            <a:r>
              <a:rPr lang="en-US" dirty="0"/>
              <a:t>September 6, 2019</a:t>
            </a:r>
          </a:p>
        </p:txBody>
      </p:sp>
      <p:sp>
        <p:nvSpPr>
          <p:cNvPr id="4" name="Footer Placeholder 3"/>
          <p:cNvSpPr>
            <a:spLocks noGrp="1"/>
          </p:cNvSpPr>
          <p:nvPr>
            <p:ph type="ftr" sz="quarter" idx="11"/>
          </p:nvPr>
        </p:nvSpPr>
        <p:spPr/>
        <p:txBody>
          <a:bodyPr/>
          <a:lstStyle/>
          <a:p>
            <a:pPr>
              <a:defRPr/>
            </a:pPr>
            <a:r>
              <a:rPr lang="en-US"/>
              <a:t>S1316 Training</a:t>
            </a:r>
            <a:endParaRPr lang="en-US" dirty="0"/>
          </a:p>
        </p:txBody>
      </p:sp>
      <p:sp>
        <p:nvSpPr>
          <p:cNvPr id="5" name="Slide Number Placeholder 4"/>
          <p:cNvSpPr>
            <a:spLocks noGrp="1"/>
          </p:cNvSpPr>
          <p:nvPr>
            <p:ph type="sldNum" sz="quarter" idx="12"/>
          </p:nvPr>
        </p:nvSpPr>
        <p:spPr/>
        <p:txBody>
          <a:bodyPr/>
          <a:lstStyle/>
          <a:p>
            <a:fld id="{498677A1-7340-45A6-AA78-EB6ADFB8A312}" type="slidenum">
              <a:rPr lang="en-US" altLang="en-US" smtClean="0"/>
              <a:pPr/>
              <a:t>1</a:t>
            </a:fld>
            <a:endParaRPr lang="en-US" altLang="en-US"/>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2590410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Content Placeholder 2"/>
          <p:cNvSpPr>
            <a:spLocks noGrp="1"/>
          </p:cNvSpPr>
          <p:nvPr>
            <p:ph idx="1"/>
          </p:nvPr>
        </p:nvSpPr>
        <p:spPr>
          <a:xfrm>
            <a:off x="315686" y="609600"/>
            <a:ext cx="8458200" cy="1752600"/>
          </a:xfrm>
        </p:spPr>
        <p:txBody>
          <a:bodyPr/>
          <a:lstStyle/>
          <a:p>
            <a:pPr marL="0" indent="0">
              <a:buFontTx/>
              <a:buNone/>
            </a:pPr>
            <a:r>
              <a:rPr lang="en-US" altLang="en-US" dirty="0">
                <a:solidFill>
                  <a:schemeClr val="tx2">
                    <a:lumMod val="40000"/>
                    <a:lumOff val="60000"/>
                  </a:schemeClr>
                </a:solidFill>
                <a:latin typeface="Arial" panose="020B0604020202020204" pitchFamily="34" charset="0"/>
              </a:rPr>
              <a:t>There is ample evidence that the primary goal for patients with end stage disease is to be at home/out of the hospital.</a:t>
            </a:r>
            <a:endParaRPr lang="en-US" altLang="en-US" dirty="0">
              <a:solidFill>
                <a:schemeClr val="tx2">
                  <a:lumMod val="40000"/>
                  <a:lumOff val="60000"/>
                </a:schemeClr>
              </a:solidFill>
            </a:endParaRPr>
          </a:p>
        </p:txBody>
      </p:sp>
      <p:sp>
        <p:nvSpPr>
          <p:cNvPr id="49156" name="TextBox 4"/>
          <p:cNvSpPr txBox="1">
            <a:spLocks noChangeArrowheads="1"/>
          </p:cNvSpPr>
          <p:nvPr/>
        </p:nvSpPr>
        <p:spPr bwMode="auto">
          <a:xfrm>
            <a:off x="391886" y="2209800"/>
            <a:ext cx="861060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ts val="600"/>
              </a:spcAft>
              <a:buFontTx/>
              <a:buNone/>
            </a:pPr>
            <a:r>
              <a:rPr lang="en-US" altLang="en-US" sz="1800" dirty="0">
                <a:solidFill>
                  <a:srgbClr val="FFFFFF"/>
                </a:solidFill>
                <a:latin typeface="Arial" panose="020B0604020202020204" pitchFamily="34" charset="0"/>
              </a:rPr>
              <a:t>Last Acts. 2002. http://hdl.handle.net/1805/822, Accessed March 25, 2013.</a:t>
            </a:r>
          </a:p>
          <a:p>
            <a:pPr>
              <a:spcBef>
                <a:spcPct val="0"/>
              </a:spcBef>
              <a:spcAft>
                <a:spcPts val="600"/>
              </a:spcAft>
              <a:buFontTx/>
              <a:buNone/>
            </a:pPr>
            <a:r>
              <a:rPr lang="en-US" altLang="en-US" sz="1800" dirty="0">
                <a:solidFill>
                  <a:srgbClr val="FFFFFF"/>
                </a:solidFill>
                <a:latin typeface="Arial" panose="020B0604020202020204" pitchFamily="34" charset="0"/>
              </a:rPr>
              <a:t>Dunlop RJ, Davies RJ, Hockley JM. </a:t>
            </a:r>
            <a:r>
              <a:rPr lang="en-US" altLang="en-US" sz="1800" dirty="0" err="1">
                <a:solidFill>
                  <a:srgbClr val="FFFFFF"/>
                </a:solidFill>
                <a:latin typeface="Arial" panose="020B0604020202020204" pitchFamily="34" charset="0"/>
              </a:rPr>
              <a:t>Palliat</a:t>
            </a:r>
            <a:r>
              <a:rPr lang="en-US" altLang="en-US" sz="1800" dirty="0">
                <a:solidFill>
                  <a:srgbClr val="FFFFFF"/>
                </a:solidFill>
                <a:latin typeface="Arial" panose="020B0604020202020204" pitchFamily="34" charset="0"/>
              </a:rPr>
              <a:t> Med 3:197-201, 1989. </a:t>
            </a:r>
          </a:p>
          <a:p>
            <a:pPr>
              <a:spcBef>
                <a:spcPct val="0"/>
              </a:spcBef>
              <a:spcAft>
                <a:spcPts val="600"/>
              </a:spcAft>
              <a:buFontTx/>
              <a:buNone/>
            </a:pPr>
            <a:r>
              <a:rPr lang="en-US" altLang="en-US" sz="1800" dirty="0">
                <a:solidFill>
                  <a:srgbClr val="FFFFFF"/>
                </a:solidFill>
                <a:latin typeface="Arial" panose="020B0604020202020204" pitchFamily="34" charset="0"/>
              </a:rPr>
              <a:t>Higginson IJ, Sen-Gupta GJA. J </a:t>
            </a:r>
            <a:r>
              <a:rPr lang="en-US" altLang="en-US" sz="1800" dirty="0" err="1">
                <a:solidFill>
                  <a:srgbClr val="FFFFFF"/>
                </a:solidFill>
                <a:latin typeface="Arial" panose="020B0604020202020204" pitchFamily="34" charset="0"/>
              </a:rPr>
              <a:t>Palliat</a:t>
            </a:r>
            <a:r>
              <a:rPr lang="en-US" altLang="en-US" sz="1800" dirty="0">
                <a:solidFill>
                  <a:srgbClr val="FFFFFF"/>
                </a:solidFill>
                <a:latin typeface="Arial" panose="020B0604020202020204" pitchFamily="34" charset="0"/>
              </a:rPr>
              <a:t> Med 3(3):287-300, 2000. </a:t>
            </a:r>
          </a:p>
          <a:p>
            <a:pPr>
              <a:spcBef>
                <a:spcPct val="0"/>
              </a:spcBef>
              <a:spcAft>
                <a:spcPts val="600"/>
              </a:spcAft>
              <a:buFontTx/>
              <a:buNone/>
            </a:pPr>
            <a:r>
              <a:rPr lang="en-US" altLang="en-US" sz="1800" dirty="0">
                <a:solidFill>
                  <a:srgbClr val="FFFFFF"/>
                </a:solidFill>
                <a:latin typeface="Arial" panose="020B0604020202020204" pitchFamily="34" charset="0"/>
              </a:rPr>
              <a:t>Hays JC, </a:t>
            </a:r>
            <a:r>
              <a:rPr lang="en-US" altLang="en-US" sz="1800" dirty="0" err="1">
                <a:solidFill>
                  <a:srgbClr val="FFFFFF"/>
                </a:solidFill>
                <a:latin typeface="Arial" panose="020B0604020202020204" pitchFamily="34" charset="0"/>
              </a:rPr>
              <a:t>Galanos</a:t>
            </a:r>
            <a:r>
              <a:rPr lang="en-US" altLang="en-US" sz="1800" dirty="0">
                <a:solidFill>
                  <a:srgbClr val="FFFFFF"/>
                </a:solidFill>
                <a:latin typeface="Arial" panose="020B0604020202020204" pitchFamily="34" charset="0"/>
              </a:rPr>
              <a:t> AN, Palmer TA, </a:t>
            </a:r>
            <a:r>
              <a:rPr lang="en-US" altLang="en-US" sz="1800" dirty="0" err="1">
                <a:solidFill>
                  <a:srgbClr val="FFFFFF"/>
                </a:solidFill>
                <a:latin typeface="Arial" panose="020B0604020202020204" pitchFamily="34" charset="0"/>
              </a:rPr>
              <a:t>McQuoid</a:t>
            </a:r>
            <a:r>
              <a:rPr lang="en-US" altLang="en-US" sz="1800" dirty="0">
                <a:solidFill>
                  <a:srgbClr val="FFFFFF"/>
                </a:solidFill>
                <a:latin typeface="Arial" panose="020B0604020202020204" pitchFamily="34" charset="0"/>
              </a:rPr>
              <a:t> DR, Flint EP. Gerontologist 41(1):123-128, 2001. </a:t>
            </a:r>
          </a:p>
          <a:p>
            <a:pPr>
              <a:spcBef>
                <a:spcPct val="0"/>
              </a:spcBef>
              <a:spcAft>
                <a:spcPts val="600"/>
              </a:spcAft>
              <a:buFontTx/>
              <a:buNone/>
            </a:pPr>
            <a:r>
              <a:rPr lang="en-US" altLang="en-US" sz="1800" dirty="0">
                <a:solidFill>
                  <a:srgbClr val="FFFFFF"/>
                </a:solidFill>
                <a:latin typeface="Arial" panose="020B0604020202020204" pitchFamily="34" charset="0"/>
              </a:rPr>
              <a:t>Tang ST. Ca </a:t>
            </a:r>
            <a:r>
              <a:rPr lang="en-US" altLang="en-US" sz="1800" dirty="0" err="1">
                <a:solidFill>
                  <a:srgbClr val="FFFFFF"/>
                </a:solidFill>
                <a:latin typeface="Arial" panose="020B0604020202020204" pitchFamily="34" charset="0"/>
              </a:rPr>
              <a:t>Nurs</a:t>
            </a:r>
            <a:r>
              <a:rPr lang="en-US" altLang="en-US" sz="1800" dirty="0">
                <a:solidFill>
                  <a:srgbClr val="FFFFFF"/>
                </a:solidFill>
                <a:latin typeface="Arial" panose="020B0604020202020204" pitchFamily="34" charset="0"/>
              </a:rPr>
              <a:t> 26(3):245-251, 2003. </a:t>
            </a:r>
          </a:p>
          <a:p>
            <a:pPr>
              <a:spcBef>
                <a:spcPct val="0"/>
              </a:spcBef>
              <a:spcAft>
                <a:spcPts val="600"/>
              </a:spcAft>
              <a:buFontTx/>
              <a:buNone/>
            </a:pPr>
            <a:r>
              <a:rPr lang="en-US" altLang="en-US" sz="1800" dirty="0">
                <a:solidFill>
                  <a:srgbClr val="FFFFFF"/>
                </a:solidFill>
                <a:latin typeface="Arial" panose="020B0604020202020204" pitchFamily="34" charset="0"/>
              </a:rPr>
              <a:t>Fried TR, van </a:t>
            </a:r>
            <a:r>
              <a:rPr lang="en-US" altLang="en-US" sz="1800" dirty="0" err="1">
                <a:solidFill>
                  <a:srgbClr val="FFFFFF"/>
                </a:solidFill>
                <a:latin typeface="Arial" panose="020B0604020202020204" pitchFamily="34" charset="0"/>
              </a:rPr>
              <a:t>Doorn</a:t>
            </a:r>
            <a:r>
              <a:rPr lang="en-US" altLang="en-US" sz="1800" dirty="0">
                <a:solidFill>
                  <a:srgbClr val="FFFFFF"/>
                </a:solidFill>
                <a:latin typeface="Arial" panose="020B0604020202020204" pitchFamily="34" charset="0"/>
              </a:rPr>
              <a:t> C, O’Leary JR, </a:t>
            </a:r>
            <a:r>
              <a:rPr lang="en-US" altLang="en-US" sz="1800" dirty="0" err="1">
                <a:solidFill>
                  <a:srgbClr val="FFFFFF"/>
                </a:solidFill>
                <a:latin typeface="Arial" panose="020B0604020202020204" pitchFamily="34" charset="0"/>
              </a:rPr>
              <a:t>Tinetti</a:t>
            </a:r>
            <a:r>
              <a:rPr lang="en-US" altLang="en-US" sz="1800" dirty="0">
                <a:solidFill>
                  <a:srgbClr val="FFFFFF"/>
                </a:solidFill>
                <a:latin typeface="Arial" panose="020B0604020202020204" pitchFamily="34" charset="0"/>
              </a:rPr>
              <a:t> ME, </a:t>
            </a:r>
            <a:r>
              <a:rPr lang="en-US" altLang="en-US" sz="1800" dirty="0" err="1">
                <a:solidFill>
                  <a:srgbClr val="FFFFFF"/>
                </a:solidFill>
                <a:latin typeface="Arial" panose="020B0604020202020204" pitchFamily="34" charset="0"/>
              </a:rPr>
              <a:t>Drickamer</a:t>
            </a:r>
            <a:r>
              <a:rPr lang="en-US" altLang="en-US" sz="1800" dirty="0">
                <a:solidFill>
                  <a:srgbClr val="FFFFFF"/>
                </a:solidFill>
                <a:latin typeface="Arial" panose="020B0604020202020204" pitchFamily="34" charset="0"/>
              </a:rPr>
              <a:t> MA. Ann </a:t>
            </a:r>
            <a:r>
              <a:rPr lang="en-US" altLang="en-US" sz="1800" dirty="0" err="1">
                <a:solidFill>
                  <a:srgbClr val="FFFFFF"/>
                </a:solidFill>
                <a:latin typeface="Arial" panose="020B0604020202020204" pitchFamily="34" charset="0"/>
              </a:rPr>
              <a:t>Int</a:t>
            </a:r>
            <a:r>
              <a:rPr lang="en-US" altLang="en-US" sz="1800" dirty="0">
                <a:solidFill>
                  <a:srgbClr val="FFFFFF"/>
                </a:solidFill>
                <a:latin typeface="Arial" panose="020B0604020202020204" pitchFamily="34" charset="0"/>
              </a:rPr>
              <a:t> Med 131(2):109-112, 1999. </a:t>
            </a:r>
          </a:p>
          <a:p>
            <a:pPr>
              <a:spcBef>
                <a:spcPct val="0"/>
              </a:spcBef>
              <a:buFontTx/>
              <a:buNone/>
            </a:pPr>
            <a:r>
              <a:rPr lang="en-US" altLang="en-US" sz="1800" dirty="0">
                <a:solidFill>
                  <a:srgbClr val="FFFFFF"/>
                </a:solidFill>
                <a:latin typeface="Arial" panose="020B0604020202020204" pitchFamily="34" charset="0"/>
              </a:rPr>
              <a:t>Hays JC, Gold DT, Flint EP, </a:t>
            </a:r>
            <a:r>
              <a:rPr lang="en-US" altLang="en-US" sz="1800" dirty="0" err="1">
                <a:solidFill>
                  <a:srgbClr val="FFFFFF"/>
                </a:solidFill>
                <a:latin typeface="Arial" panose="020B0604020202020204" pitchFamily="34" charset="0"/>
              </a:rPr>
              <a:t>Winer</a:t>
            </a:r>
            <a:r>
              <a:rPr lang="en-US" altLang="en-US" sz="1800" dirty="0">
                <a:solidFill>
                  <a:srgbClr val="FFFFFF"/>
                </a:solidFill>
                <a:latin typeface="Arial" panose="020B0604020202020204" pitchFamily="34" charset="0"/>
              </a:rPr>
              <a:t> EP. In: End of life issues: Interdisciplinary and Multidimensional Perspectives, </a:t>
            </a:r>
            <a:r>
              <a:rPr lang="en-US" altLang="en-US" sz="1800" dirty="0" err="1">
                <a:solidFill>
                  <a:srgbClr val="FFFFFF"/>
                </a:solidFill>
                <a:latin typeface="Arial" panose="020B0604020202020204" pitchFamily="34" charset="0"/>
              </a:rPr>
              <a:t>Vries</a:t>
            </a:r>
            <a:r>
              <a:rPr lang="en-US" altLang="en-US" sz="1800" dirty="0">
                <a:solidFill>
                  <a:srgbClr val="FFFFFF"/>
                </a:solidFill>
                <a:latin typeface="Arial" panose="020B0604020202020204" pitchFamily="34" charset="0"/>
              </a:rPr>
              <a:t> B (ed.), New York: Springer, 1999. </a:t>
            </a:r>
          </a:p>
        </p:txBody>
      </p:sp>
      <p:sp>
        <p:nvSpPr>
          <p:cNvPr id="3" name="Footer Placeholder 2"/>
          <p:cNvSpPr>
            <a:spLocks noGrp="1"/>
          </p:cNvSpPr>
          <p:nvPr>
            <p:ph type="ftr" sz="quarter" idx="11"/>
          </p:nvPr>
        </p:nvSpPr>
        <p:spPr/>
        <p:txBody>
          <a:bodyPr/>
          <a:lstStyle/>
          <a:p>
            <a:pPr>
              <a:defRPr/>
            </a:pPr>
            <a:r>
              <a:rPr lang="en-US"/>
              <a:t>S1316 Training</a:t>
            </a:r>
            <a:endParaRPr lang="en-US" dirty="0"/>
          </a:p>
        </p:txBody>
      </p:sp>
      <p:sp>
        <p:nvSpPr>
          <p:cNvPr id="4" name="Slide Number Placeholder 3"/>
          <p:cNvSpPr>
            <a:spLocks noGrp="1"/>
          </p:cNvSpPr>
          <p:nvPr>
            <p:ph type="sldNum" sz="quarter" idx="12"/>
          </p:nvPr>
        </p:nvSpPr>
        <p:spPr/>
        <p:txBody>
          <a:bodyPr/>
          <a:lstStyle/>
          <a:p>
            <a:fld id="{498677A1-7340-45A6-AA78-EB6ADFB8A312}" type="slidenum">
              <a:rPr lang="en-US" altLang="en-US" smtClean="0"/>
              <a:pPr/>
              <a:t>10</a:t>
            </a:fld>
            <a:endParaRPr lang="en-US" altLang="en-US"/>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
        <p:nvSpPr>
          <p:cNvPr id="8" name="Date Placeholder 1">
            <a:extLst>
              <a:ext uri="{FF2B5EF4-FFF2-40B4-BE49-F238E27FC236}">
                <a16:creationId xmlns:a16="http://schemas.microsoft.com/office/drawing/2014/main" id="{6ED1959A-9905-4F49-A934-637FFB486BB4}"/>
              </a:ext>
            </a:extLst>
          </p:cNvPr>
          <p:cNvSpPr>
            <a:spLocks noGrp="1"/>
          </p:cNvSpPr>
          <p:nvPr>
            <p:ph type="dt" sz="half" idx="10"/>
          </p:nvPr>
        </p:nvSpPr>
        <p:spPr>
          <a:xfrm>
            <a:off x="685800" y="6248400"/>
            <a:ext cx="1905000" cy="457200"/>
          </a:xfrm>
        </p:spPr>
        <p:txBody>
          <a:bodyPr/>
          <a:lstStyle/>
          <a:p>
            <a:pPr>
              <a:defRPr/>
            </a:pPr>
            <a:r>
              <a:rPr lang="en-US" dirty="0"/>
              <a:t>September 6, 2019</a:t>
            </a:r>
          </a:p>
        </p:txBody>
      </p:sp>
    </p:spTree>
    <p:extLst>
      <p:ext uri="{BB962C8B-B14F-4D97-AF65-F5344CB8AC3E}">
        <p14:creationId xmlns:p14="http://schemas.microsoft.com/office/powerpoint/2010/main" val="1210478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685800" y="990600"/>
            <a:ext cx="7772400" cy="1143000"/>
          </a:xfrm>
        </p:spPr>
        <p:txBody>
          <a:bodyPr/>
          <a:lstStyle/>
          <a:p>
            <a:r>
              <a:rPr lang="en-US" altLang="en-US"/>
              <a:t>International Conference on Malignant Bowel Obstruction (ICMBO)</a:t>
            </a:r>
          </a:p>
        </p:txBody>
      </p:sp>
      <p:sp>
        <p:nvSpPr>
          <p:cNvPr id="30723" name="Content Placeholder 2"/>
          <p:cNvSpPr>
            <a:spLocks noGrp="1"/>
          </p:cNvSpPr>
          <p:nvPr>
            <p:ph idx="1"/>
          </p:nvPr>
        </p:nvSpPr>
        <p:spPr>
          <a:xfrm>
            <a:off x="685800" y="3048000"/>
            <a:ext cx="7772400" cy="2209800"/>
          </a:xfrm>
        </p:spPr>
        <p:txBody>
          <a:bodyPr/>
          <a:lstStyle/>
          <a:p>
            <a:pPr marL="0" indent="0" algn="ctr">
              <a:buFontTx/>
              <a:buNone/>
            </a:pPr>
            <a:r>
              <a:rPr lang="en-US" altLang="en-US" sz="4400"/>
              <a:t>PI:  Robert S. Krouse, MD</a:t>
            </a:r>
          </a:p>
          <a:p>
            <a:pPr marL="0" indent="0" algn="ctr">
              <a:buFontTx/>
              <a:buNone/>
            </a:pPr>
            <a:endParaRPr lang="en-US" altLang="en-US" sz="4400"/>
          </a:p>
          <a:p>
            <a:pPr marL="0" indent="0" algn="ctr">
              <a:buFontTx/>
              <a:buNone/>
            </a:pPr>
            <a:r>
              <a:rPr lang="en-US" altLang="en-US" sz="4400"/>
              <a:t>NCI R13 </a:t>
            </a:r>
            <a:r>
              <a:rPr lang="en-US" altLang="en-US" sz="4400">
                <a:cs typeface="Times New Roman" panose="02020603050405020304" pitchFamily="18" charset="0"/>
              </a:rPr>
              <a:t>CA110771</a:t>
            </a:r>
            <a:endParaRPr lang="en-US" altLang="en-US" sz="4400"/>
          </a:p>
        </p:txBody>
      </p:sp>
      <p:sp>
        <p:nvSpPr>
          <p:cNvPr id="3" name="Footer Placeholder 2"/>
          <p:cNvSpPr>
            <a:spLocks noGrp="1"/>
          </p:cNvSpPr>
          <p:nvPr>
            <p:ph type="ftr" sz="quarter" idx="11"/>
          </p:nvPr>
        </p:nvSpPr>
        <p:spPr/>
        <p:txBody>
          <a:bodyPr/>
          <a:lstStyle/>
          <a:p>
            <a:pPr>
              <a:defRPr/>
            </a:pPr>
            <a:r>
              <a:rPr lang="en-US"/>
              <a:t>S1316 Training</a:t>
            </a:r>
            <a:endParaRPr lang="en-US" dirty="0"/>
          </a:p>
        </p:txBody>
      </p:sp>
      <p:sp>
        <p:nvSpPr>
          <p:cNvPr id="4" name="Slide Number Placeholder 3"/>
          <p:cNvSpPr>
            <a:spLocks noGrp="1"/>
          </p:cNvSpPr>
          <p:nvPr>
            <p:ph type="sldNum" sz="quarter" idx="12"/>
          </p:nvPr>
        </p:nvSpPr>
        <p:spPr/>
        <p:txBody>
          <a:bodyPr/>
          <a:lstStyle/>
          <a:p>
            <a:fld id="{498677A1-7340-45A6-AA78-EB6ADFB8A312}" type="slidenum">
              <a:rPr lang="en-US" altLang="en-US" smtClean="0"/>
              <a:pPr/>
              <a:t>11</a:t>
            </a:fld>
            <a:endParaRPr lang="en-US" altLang="en-US"/>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
        <p:nvSpPr>
          <p:cNvPr id="8" name="Date Placeholder 1">
            <a:extLst>
              <a:ext uri="{FF2B5EF4-FFF2-40B4-BE49-F238E27FC236}">
                <a16:creationId xmlns:a16="http://schemas.microsoft.com/office/drawing/2014/main" id="{DB1746B7-15D8-4249-BCE7-29FFB2D1785C}"/>
              </a:ext>
            </a:extLst>
          </p:cNvPr>
          <p:cNvSpPr>
            <a:spLocks noGrp="1"/>
          </p:cNvSpPr>
          <p:nvPr>
            <p:ph type="dt" sz="half" idx="10"/>
          </p:nvPr>
        </p:nvSpPr>
        <p:spPr>
          <a:xfrm>
            <a:off x="685800" y="6248400"/>
            <a:ext cx="1905000" cy="457200"/>
          </a:xfrm>
        </p:spPr>
        <p:txBody>
          <a:bodyPr/>
          <a:lstStyle/>
          <a:p>
            <a:pPr>
              <a:defRPr/>
            </a:pPr>
            <a:r>
              <a:rPr lang="en-US" dirty="0"/>
              <a:t>September 6, 2019</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584200" y="1150937"/>
            <a:ext cx="80010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ts val="0"/>
              </a:spcBef>
              <a:buFont typeface="Garamond" panose="02020404030301010803" pitchFamily="18" charset="0"/>
              <a:buAutoNum type="arabicPeriod"/>
            </a:pPr>
            <a:r>
              <a:rPr lang="en-US" altLang="en-US" sz="2400" b="1" dirty="0">
                <a:solidFill>
                  <a:srgbClr val="FFFFFF"/>
                </a:solidFill>
                <a:latin typeface="Arial" panose="020B0604020202020204" pitchFamily="34" charset="0"/>
                <a:cs typeface="Arial" panose="020B0604020202020204" pitchFamily="34" charset="0"/>
              </a:rPr>
              <a:t>Using MBO as a model, explore clinical, research, ethical, and cultural issues related to implementing prospective studies for patients with advanced cancer.</a:t>
            </a:r>
          </a:p>
          <a:p>
            <a:pPr>
              <a:spcBef>
                <a:spcPts val="0"/>
              </a:spcBef>
              <a:buFontTx/>
              <a:buAutoNum type="arabicPeriod"/>
            </a:pPr>
            <a:r>
              <a:rPr lang="en-US" altLang="en-US" sz="2400" b="1" dirty="0">
                <a:solidFill>
                  <a:srgbClr val="FFFFFF"/>
                </a:solidFill>
                <a:latin typeface="Arial" panose="020B0604020202020204" pitchFamily="34" charset="0"/>
                <a:cs typeface="Arial" panose="020B0604020202020204" pitchFamily="34" charset="0"/>
              </a:rPr>
              <a:t>Develop an integrated methodological framework for prospective, randomized studies of patients with advanced cancer.</a:t>
            </a:r>
          </a:p>
          <a:p>
            <a:pPr>
              <a:spcBef>
                <a:spcPts val="0"/>
              </a:spcBef>
              <a:buFontTx/>
              <a:buAutoNum type="arabicPeriod"/>
            </a:pPr>
            <a:r>
              <a:rPr lang="en-US" altLang="en-US" sz="2400" b="1" dirty="0">
                <a:solidFill>
                  <a:srgbClr val="FFFFFF"/>
                </a:solidFill>
                <a:latin typeface="Arial" panose="020B0604020202020204" pitchFamily="34" charset="0"/>
                <a:cs typeface="Arial" panose="020B0604020202020204" pitchFamily="34" charset="0"/>
              </a:rPr>
              <a:t>Design a prospective randomized trial for patients with MBO.</a:t>
            </a:r>
          </a:p>
          <a:p>
            <a:pPr>
              <a:spcBef>
                <a:spcPts val="0"/>
              </a:spcBef>
              <a:buFontTx/>
              <a:buAutoNum type="arabicPeriod" startAt="4"/>
            </a:pPr>
            <a:r>
              <a:rPr lang="en-US" altLang="en-US" sz="2400" b="1" dirty="0">
                <a:solidFill>
                  <a:srgbClr val="FFFFFF"/>
                </a:solidFill>
                <a:latin typeface="Arial" panose="020B0604020202020204" pitchFamily="34" charset="0"/>
                <a:cs typeface="Arial" panose="020B0604020202020204" pitchFamily="34" charset="0"/>
              </a:rPr>
              <a:t>Disseminate conference findings.</a:t>
            </a:r>
          </a:p>
        </p:txBody>
      </p:sp>
      <p:sp>
        <p:nvSpPr>
          <p:cNvPr id="32771" name="Text Box 2"/>
          <p:cNvSpPr txBox="1">
            <a:spLocks noChangeArrowheads="1"/>
          </p:cNvSpPr>
          <p:nvPr/>
        </p:nvSpPr>
        <p:spPr bwMode="auto">
          <a:xfrm>
            <a:off x="508000" y="381000"/>
            <a:ext cx="8001000" cy="769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4400" b="1">
                <a:solidFill>
                  <a:srgbClr val="FFFF66"/>
                </a:solidFill>
                <a:latin typeface="Arial" panose="020B0604020202020204" pitchFamily="34" charset="0"/>
                <a:cs typeface="Arial" panose="020B0604020202020204" pitchFamily="34" charset="0"/>
              </a:rPr>
              <a:t>ICMBO Objectives</a:t>
            </a:r>
          </a:p>
        </p:txBody>
      </p:sp>
      <p:sp>
        <p:nvSpPr>
          <p:cNvPr id="32772" name="Text Box 6"/>
          <p:cNvSpPr txBox="1">
            <a:spLocks noChangeArrowheads="1"/>
          </p:cNvSpPr>
          <p:nvPr/>
        </p:nvSpPr>
        <p:spPr bwMode="auto">
          <a:xfrm>
            <a:off x="6089650" y="5002079"/>
            <a:ext cx="2952750" cy="717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solidFill>
                  <a:srgbClr val="FFFF66"/>
                </a:solidFill>
                <a:latin typeface="Arial" panose="020B0604020202020204" pitchFamily="34" charset="0"/>
                <a:cs typeface="Arial" panose="020B0604020202020204" pitchFamily="34" charset="0"/>
              </a:rPr>
              <a:t>November 12-13, 2004 </a:t>
            </a:r>
          </a:p>
          <a:p>
            <a:pPr eaLnBrk="1" hangingPunct="1">
              <a:spcBef>
                <a:spcPct val="0"/>
              </a:spcBef>
              <a:buFontTx/>
              <a:buNone/>
            </a:pPr>
            <a:r>
              <a:rPr lang="en-US" altLang="en-US" sz="2000" dirty="0">
                <a:solidFill>
                  <a:srgbClr val="FFFF66"/>
                </a:solidFill>
                <a:latin typeface="Arial" panose="020B0604020202020204" pitchFamily="34" charset="0"/>
                <a:cs typeface="Arial" panose="020B0604020202020204" pitchFamily="34" charset="0"/>
              </a:rPr>
              <a:t>Pasadena, CA.</a:t>
            </a:r>
          </a:p>
        </p:txBody>
      </p:sp>
      <p:sp>
        <p:nvSpPr>
          <p:cNvPr id="3" name="Footer Placeholder 2"/>
          <p:cNvSpPr>
            <a:spLocks noGrp="1"/>
          </p:cNvSpPr>
          <p:nvPr>
            <p:ph type="ftr" sz="quarter" idx="11"/>
          </p:nvPr>
        </p:nvSpPr>
        <p:spPr/>
        <p:txBody>
          <a:bodyPr/>
          <a:lstStyle/>
          <a:p>
            <a:pPr>
              <a:defRPr/>
            </a:pPr>
            <a:r>
              <a:rPr lang="en-US"/>
              <a:t>S1316 Training</a:t>
            </a:r>
          </a:p>
        </p:txBody>
      </p:sp>
      <p:sp>
        <p:nvSpPr>
          <p:cNvPr id="4" name="Slide Number Placeholder 3"/>
          <p:cNvSpPr>
            <a:spLocks noGrp="1"/>
          </p:cNvSpPr>
          <p:nvPr>
            <p:ph type="sldNum" sz="quarter" idx="12"/>
          </p:nvPr>
        </p:nvSpPr>
        <p:spPr/>
        <p:txBody>
          <a:bodyPr/>
          <a:lstStyle/>
          <a:p>
            <a:fld id="{9AECE45F-3382-4714-BEDC-0031C8898412}" type="slidenum">
              <a:rPr lang="en-US" altLang="en-US" smtClean="0"/>
              <a:pPr/>
              <a:t>12</a:t>
            </a:fld>
            <a:endParaRPr lang="en-US" altLang="en-US"/>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
        <p:nvSpPr>
          <p:cNvPr id="9" name="Date Placeholder 1">
            <a:extLst>
              <a:ext uri="{FF2B5EF4-FFF2-40B4-BE49-F238E27FC236}">
                <a16:creationId xmlns:a16="http://schemas.microsoft.com/office/drawing/2014/main" id="{5E06BB26-68F5-4678-9B5B-CD9DB5E88D07}"/>
              </a:ext>
            </a:extLst>
          </p:cNvPr>
          <p:cNvSpPr>
            <a:spLocks noGrp="1"/>
          </p:cNvSpPr>
          <p:nvPr>
            <p:ph type="dt" sz="half" idx="10"/>
          </p:nvPr>
        </p:nvSpPr>
        <p:spPr>
          <a:xfrm>
            <a:off x="685800" y="6248400"/>
            <a:ext cx="1905000" cy="457200"/>
          </a:xfrm>
        </p:spPr>
        <p:txBody>
          <a:bodyPr/>
          <a:lstStyle/>
          <a:p>
            <a:pPr>
              <a:defRPr/>
            </a:pPr>
            <a:r>
              <a:rPr lang="en-US" dirty="0"/>
              <a:t>September 6, 2019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4"/>
          <p:cNvSpPr txBox="1">
            <a:spLocks noChangeArrowheads="1"/>
          </p:cNvSpPr>
          <p:nvPr/>
        </p:nvSpPr>
        <p:spPr bwMode="auto">
          <a:xfrm>
            <a:off x="2667000" y="152400"/>
            <a:ext cx="3416300" cy="769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4400" b="1" dirty="0">
                <a:solidFill>
                  <a:srgbClr val="FFFF66"/>
                </a:solidFill>
                <a:latin typeface="Arial" panose="020B0604020202020204" pitchFamily="34" charset="0"/>
                <a:cs typeface="Arial" panose="020B0604020202020204" pitchFamily="34" charset="0"/>
              </a:rPr>
              <a:t>Participants</a:t>
            </a:r>
          </a:p>
        </p:txBody>
      </p:sp>
      <p:sp>
        <p:nvSpPr>
          <p:cNvPr id="34819" name="Text Box 2"/>
          <p:cNvSpPr txBox="1">
            <a:spLocks noChangeArrowheads="1"/>
          </p:cNvSpPr>
          <p:nvPr/>
        </p:nvSpPr>
        <p:spPr bwMode="auto">
          <a:xfrm>
            <a:off x="98425" y="904875"/>
            <a:ext cx="4397375"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Peter </a:t>
            </a:r>
            <a:r>
              <a:rPr lang="en-US" altLang="en-US" sz="1600" b="1" dirty="0" err="1">
                <a:solidFill>
                  <a:srgbClr val="FFFFFF"/>
                </a:solidFill>
                <a:latin typeface="Arial" panose="020B0604020202020204" pitchFamily="34" charset="0"/>
                <a:cs typeface="Arial" panose="020B0604020202020204" pitchFamily="34" charset="0"/>
              </a:rPr>
              <a:t>Angelos</a:t>
            </a:r>
            <a:r>
              <a:rPr lang="en-US" altLang="en-US" sz="1600" b="1" dirty="0">
                <a:solidFill>
                  <a:srgbClr val="FFFFFF"/>
                </a:solidFill>
                <a:latin typeface="Arial" panose="020B0604020202020204" pitchFamily="34" charset="0"/>
                <a:cs typeface="Arial" panose="020B0604020202020204" pitchFamily="34" charset="0"/>
              </a:rPr>
              <a:t>, MD, PhD (</a:t>
            </a:r>
            <a:r>
              <a:rPr lang="en-US" altLang="en-US" sz="1600" b="1" dirty="0">
                <a:solidFill>
                  <a:srgbClr val="FFC000"/>
                </a:solidFill>
                <a:latin typeface="Arial" panose="020B0604020202020204" pitchFamily="34" charset="0"/>
                <a:cs typeface="Arial" panose="020B0604020202020204" pitchFamily="34" charset="0"/>
              </a:rPr>
              <a:t>Medical Ethics</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Thomas Anthony, MD (</a:t>
            </a:r>
            <a:r>
              <a:rPr lang="en-US" altLang="en-US" sz="1600" b="1" dirty="0" err="1">
                <a:solidFill>
                  <a:srgbClr val="FFC000"/>
                </a:solidFill>
                <a:latin typeface="Arial" panose="020B0604020202020204" pitchFamily="34" charset="0"/>
                <a:cs typeface="Arial" panose="020B0604020202020204" pitchFamily="34" charset="0"/>
              </a:rPr>
              <a:t>Surg</a:t>
            </a:r>
            <a:r>
              <a:rPr lang="en-US" altLang="en-US" sz="1600" b="1" dirty="0">
                <a:solidFill>
                  <a:srgbClr val="FFC000"/>
                </a:solidFill>
                <a:latin typeface="Arial" panose="020B0604020202020204" pitchFamily="34" charset="0"/>
                <a:cs typeface="Arial" panose="020B0604020202020204" pitchFamily="34" charset="0"/>
              </a:rPr>
              <a:t> </a:t>
            </a:r>
            <a:r>
              <a:rPr lang="en-US" altLang="en-US" sz="1600" b="1" dirty="0" err="1">
                <a:solidFill>
                  <a:srgbClr val="FFC000"/>
                </a:solidFill>
                <a:latin typeface="Arial" panose="020B0604020202020204" pitchFamily="34" charset="0"/>
                <a:cs typeface="Arial" panose="020B0604020202020204" pitchFamily="34" charset="0"/>
              </a:rPr>
              <a:t>Onc</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Todd Baron, MD (</a:t>
            </a:r>
            <a:r>
              <a:rPr lang="en-US" altLang="en-US" sz="1600" b="1" dirty="0">
                <a:solidFill>
                  <a:srgbClr val="FFC000"/>
                </a:solidFill>
                <a:latin typeface="Arial" panose="020B0604020202020204" pitchFamily="34" charset="0"/>
                <a:cs typeface="Arial" panose="020B0604020202020204" pitchFamily="34" charset="0"/>
              </a:rPr>
              <a:t>GI</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None/>
            </a:pPr>
            <a:r>
              <a:rPr lang="en-US" altLang="en-US" sz="1600" b="1" dirty="0">
                <a:solidFill>
                  <a:srgbClr val="FFFFFF"/>
                </a:solidFill>
                <a:effectLst>
                  <a:outerShdw blurRad="38100" dist="38100" dir="2700000" algn="tl">
                    <a:srgbClr val="000000"/>
                  </a:outerShdw>
                </a:effectLst>
                <a:latin typeface="Arial" charset="0"/>
                <a:cs typeface="Arial" charset="0"/>
              </a:rPr>
              <a:t>Ira </a:t>
            </a:r>
            <a:r>
              <a:rPr lang="en-US" altLang="en-US" sz="1600" b="1" dirty="0" err="1">
                <a:solidFill>
                  <a:srgbClr val="FFFFFF"/>
                </a:solidFill>
                <a:effectLst>
                  <a:outerShdw blurRad="38100" dist="38100" dir="2700000" algn="tl">
                    <a:srgbClr val="000000"/>
                  </a:outerShdw>
                </a:effectLst>
                <a:latin typeface="Arial" charset="0"/>
                <a:cs typeface="Arial" charset="0"/>
              </a:rPr>
              <a:t>Byock</a:t>
            </a:r>
            <a:r>
              <a:rPr lang="en-US" altLang="en-US" sz="1600" b="1" dirty="0">
                <a:solidFill>
                  <a:srgbClr val="FFFFFF"/>
                </a:solidFill>
                <a:effectLst>
                  <a:outerShdw blurRad="38100" dist="38100" dir="2700000" algn="tl">
                    <a:srgbClr val="000000"/>
                  </a:outerShdw>
                </a:effectLst>
                <a:latin typeface="Arial" charset="0"/>
                <a:cs typeface="Arial" charset="0"/>
              </a:rPr>
              <a:t> </a:t>
            </a:r>
            <a:r>
              <a:rPr lang="en-US" altLang="en-US" sz="1600" b="1" dirty="0">
                <a:effectLst>
                  <a:outerShdw blurRad="38100" dist="38100" dir="2700000" algn="tl">
                    <a:srgbClr val="000000"/>
                  </a:outerShdw>
                </a:effectLst>
                <a:latin typeface="Arial" charset="0"/>
                <a:cs typeface="Arial" charset="0"/>
              </a:rPr>
              <a:t>(</a:t>
            </a:r>
            <a:r>
              <a:rPr lang="en-US" altLang="en-US" sz="1600" b="1" dirty="0">
                <a:solidFill>
                  <a:srgbClr val="FFC000"/>
                </a:solidFill>
                <a:effectLst>
                  <a:outerShdw blurRad="38100" dist="38100" dir="2700000" algn="tl">
                    <a:srgbClr val="000000"/>
                  </a:outerShdw>
                </a:effectLst>
                <a:latin typeface="Arial" charset="0"/>
                <a:cs typeface="Arial" charset="0"/>
              </a:rPr>
              <a:t>HPM</a:t>
            </a:r>
            <a:r>
              <a:rPr lang="en-US" altLang="en-US" sz="1600" b="1" dirty="0">
                <a:effectLst>
                  <a:outerShdw blurRad="38100" dist="38100" dir="2700000" algn="tl">
                    <a:srgbClr val="000000"/>
                  </a:outerShdw>
                </a:effectLst>
                <a:latin typeface="Arial" charset="0"/>
                <a:cs typeface="Arial" charset="0"/>
              </a:rPr>
              <a:t>)</a:t>
            </a:r>
          </a:p>
          <a:p>
            <a:pPr>
              <a:spcBef>
                <a:spcPct val="0"/>
              </a:spcBef>
              <a:buNone/>
            </a:pPr>
            <a:r>
              <a:rPr lang="en-US" altLang="en-US" sz="1600" b="1" dirty="0">
                <a:solidFill>
                  <a:srgbClr val="FFFFFF"/>
                </a:solidFill>
                <a:effectLst>
                  <a:outerShdw blurRad="38100" dist="38100" dir="2700000" algn="tl">
                    <a:srgbClr val="000000"/>
                  </a:outerShdw>
                </a:effectLst>
                <a:latin typeface="Arial" charset="0"/>
                <a:cs typeface="Arial" charset="0"/>
              </a:rPr>
              <a:t>David </a:t>
            </a:r>
            <a:r>
              <a:rPr lang="en-US" altLang="en-US" sz="1600" b="1" dirty="0" err="1">
                <a:solidFill>
                  <a:srgbClr val="FFFFFF"/>
                </a:solidFill>
                <a:effectLst>
                  <a:outerShdw blurRad="38100" dist="38100" dir="2700000" algn="tl">
                    <a:srgbClr val="000000"/>
                  </a:outerShdw>
                </a:effectLst>
                <a:latin typeface="Arial" charset="0"/>
                <a:cs typeface="Arial" charset="0"/>
              </a:rPr>
              <a:t>Casarett</a:t>
            </a:r>
            <a:r>
              <a:rPr lang="en-US" altLang="en-US" sz="1600" b="1" dirty="0">
                <a:solidFill>
                  <a:srgbClr val="FFFFFF"/>
                </a:solidFill>
                <a:effectLst>
                  <a:outerShdw blurRad="38100" dist="38100" dir="2700000" algn="tl">
                    <a:srgbClr val="000000"/>
                  </a:outerShdw>
                </a:effectLst>
                <a:latin typeface="Arial" charset="0"/>
                <a:cs typeface="Arial" charset="0"/>
              </a:rPr>
              <a:t> </a:t>
            </a:r>
            <a:r>
              <a:rPr lang="en-US" altLang="en-US" sz="1600" b="1" dirty="0">
                <a:effectLst>
                  <a:outerShdw blurRad="38100" dist="38100" dir="2700000" algn="tl">
                    <a:srgbClr val="000000"/>
                  </a:outerShdw>
                </a:effectLst>
                <a:latin typeface="Arial" charset="0"/>
                <a:cs typeface="Arial" charset="0"/>
              </a:rPr>
              <a:t>(</a:t>
            </a:r>
            <a:r>
              <a:rPr lang="en-US" altLang="en-US" sz="1600" b="1" dirty="0">
                <a:solidFill>
                  <a:srgbClr val="FFC000"/>
                </a:solidFill>
                <a:effectLst>
                  <a:outerShdw blurRad="38100" dist="38100" dir="2700000" algn="tl">
                    <a:srgbClr val="000000"/>
                  </a:outerShdw>
                </a:effectLst>
                <a:latin typeface="Arial" charset="0"/>
                <a:cs typeface="Arial" charset="0"/>
              </a:rPr>
              <a:t>HPM</a:t>
            </a:r>
            <a:r>
              <a:rPr lang="en-US" altLang="en-US" sz="1600" b="1" dirty="0">
                <a:effectLst>
                  <a:outerShdw blurRad="38100" dist="38100" dir="2700000" algn="tl">
                    <a:srgbClr val="000000"/>
                  </a:outerShdw>
                </a:effectLst>
                <a:latin typeface="Arial" charset="0"/>
                <a:cs typeface="Arial"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David </a:t>
            </a:r>
            <a:r>
              <a:rPr lang="en-US" altLang="en-US" sz="1600" b="1" dirty="0" err="1">
                <a:solidFill>
                  <a:srgbClr val="FFFFFF"/>
                </a:solidFill>
                <a:latin typeface="Arial" panose="020B0604020202020204" pitchFamily="34" charset="0"/>
                <a:cs typeface="Arial" panose="020B0604020202020204" pitchFamily="34" charset="0"/>
              </a:rPr>
              <a:t>Cella</a:t>
            </a:r>
            <a:r>
              <a:rPr lang="en-US" altLang="en-US" sz="1600" b="1" dirty="0">
                <a:solidFill>
                  <a:srgbClr val="FFFFFF"/>
                </a:solidFill>
                <a:latin typeface="Arial" panose="020B0604020202020204" pitchFamily="34" charset="0"/>
                <a:cs typeface="Arial" panose="020B0604020202020204" pitchFamily="34" charset="0"/>
              </a:rPr>
              <a:t>, PhD (</a:t>
            </a:r>
            <a:r>
              <a:rPr lang="en-US" altLang="en-US" sz="1600" b="1" dirty="0">
                <a:solidFill>
                  <a:srgbClr val="FFC000"/>
                </a:solidFill>
                <a:latin typeface="Arial" panose="020B0604020202020204" pitchFamily="34" charset="0"/>
                <a:cs typeface="Arial" panose="020B0604020202020204" pitchFamily="34" charset="0"/>
              </a:rPr>
              <a:t>Social Scientist</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Dennis S. Chi, MD (</a:t>
            </a:r>
            <a:r>
              <a:rPr lang="en-US" altLang="en-US" sz="1600" b="1" dirty="0" err="1">
                <a:solidFill>
                  <a:srgbClr val="FFC000"/>
                </a:solidFill>
                <a:latin typeface="Arial" panose="020B0604020202020204" pitchFamily="34" charset="0"/>
                <a:cs typeface="Arial" panose="020B0604020202020204" pitchFamily="34" charset="0"/>
              </a:rPr>
              <a:t>Gyn</a:t>
            </a:r>
            <a:r>
              <a:rPr lang="en-US" altLang="en-US" sz="1600" b="1" dirty="0">
                <a:solidFill>
                  <a:srgbClr val="FFC000"/>
                </a:solidFill>
                <a:latin typeface="Arial" panose="020B0604020202020204" pitchFamily="34" charset="0"/>
                <a:cs typeface="Arial" panose="020B0604020202020204" pitchFamily="34" charset="0"/>
              </a:rPr>
              <a:t> </a:t>
            </a:r>
            <a:r>
              <a:rPr lang="en-US" altLang="en-US" sz="1600" b="1" dirty="0" err="1">
                <a:solidFill>
                  <a:srgbClr val="FFC000"/>
                </a:solidFill>
                <a:latin typeface="Arial" panose="020B0604020202020204" pitchFamily="34" charset="0"/>
                <a:cs typeface="Arial" panose="020B0604020202020204" pitchFamily="34" charset="0"/>
              </a:rPr>
              <a:t>Onc</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Stephen Connor, PhD (</a:t>
            </a:r>
            <a:r>
              <a:rPr lang="en-US" altLang="en-US" sz="1600" b="1" dirty="0">
                <a:solidFill>
                  <a:srgbClr val="FFC000"/>
                </a:solidFill>
                <a:latin typeface="Arial" panose="020B0604020202020204" pitchFamily="34" charset="0"/>
                <a:cs typeface="Arial" panose="020B0604020202020204" pitchFamily="34" charset="0"/>
              </a:rPr>
              <a:t>Palliative Care</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Stephen Joel Coons, PhD (</a:t>
            </a:r>
            <a:r>
              <a:rPr lang="en-US" altLang="en-US" sz="1600" b="1" dirty="0">
                <a:solidFill>
                  <a:srgbClr val="FFC000"/>
                </a:solidFill>
                <a:latin typeface="Arial" panose="020B0604020202020204" pitchFamily="34" charset="0"/>
                <a:cs typeface="Arial" panose="020B0604020202020204" pitchFamily="34" charset="0"/>
              </a:rPr>
              <a:t>QOL Research</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John Cunningham, MD (</a:t>
            </a:r>
            <a:r>
              <a:rPr lang="en-US" altLang="en-US" sz="1600" b="1" dirty="0">
                <a:solidFill>
                  <a:srgbClr val="FFC000"/>
                </a:solidFill>
                <a:latin typeface="Arial" panose="020B0604020202020204" pitchFamily="34" charset="0"/>
                <a:cs typeface="Arial" panose="020B0604020202020204" pitchFamily="34" charset="0"/>
              </a:rPr>
              <a:t>GI</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Geoffrey Dunn, MD (</a:t>
            </a:r>
            <a:r>
              <a:rPr lang="en-US" altLang="en-US" sz="1600" b="1" dirty="0">
                <a:solidFill>
                  <a:srgbClr val="FFC000"/>
                </a:solidFill>
                <a:latin typeface="Arial" panose="020B0604020202020204" pitchFamily="34" charset="0"/>
                <a:cs typeface="Arial" panose="020B0604020202020204" pitchFamily="34" charset="0"/>
              </a:rPr>
              <a:t>HPM</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Betty Ferrell, PhD (</a:t>
            </a:r>
            <a:r>
              <a:rPr lang="en-US" altLang="en-US" sz="1600" b="1" dirty="0">
                <a:solidFill>
                  <a:srgbClr val="FFC000"/>
                </a:solidFill>
                <a:latin typeface="Arial" panose="020B0604020202020204" pitchFamily="34" charset="0"/>
                <a:cs typeface="Arial" panose="020B0604020202020204" pitchFamily="34" charset="0"/>
              </a:rPr>
              <a:t>Nursing Research</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David </a:t>
            </a:r>
            <a:r>
              <a:rPr lang="en-US" altLang="en-US" sz="1600" b="1" dirty="0" err="1">
                <a:solidFill>
                  <a:srgbClr val="FFFFFF"/>
                </a:solidFill>
                <a:latin typeface="Arial" panose="020B0604020202020204" pitchFamily="34" charset="0"/>
                <a:cs typeface="Arial" panose="020B0604020202020204" pitchFamily="34" charset="0"/>
              </a:rPr>
              <a:t>Feuer</a:t>
            </a:r>
            <a:r>
              <a:rPr lang="en-US" altLang="en-US" sz="1600" b="1" dirty="0">
                <a:solidFill>
                  <a:srgbClr val="FFFFFF"/>
                </a:solidFill>
                <a:latin typeface="Arial" panose="020B0604020202020204" pitchFamily="34" charset="0"/>
                <a:cs typeface="Arial" panose="020B0604020202020204" pitchFamily="34" charset="0"/>
              </a:rPr>
              <a:t>, MD (</a:t>
            </a:r>
            <a:r>
              <a:rPr lang="en-US" altLang="en-US" sz="1600" b="1" dirty="0">
                <a:solidFill>
                  <a:srgbClr val="FFC000"/>
                </a:solidFill>
                <a:latin typeface="Arial" panose="020B0604020202020204" pitchFamily="34" charset="0"/>
                <a:cs typeface="Arial" panose="020B0604020202020204" pitchFamily="34" charset="0"/>
              </a:rPr>
              <a:t>HPM</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Patricia </a:t>
            </a:r>
            <a:r>
              <a:rPr lang="en-US" altLang="en-US" sz="1600" b="1" dirty="0" err="1">
                <a:solidFill>
                  <a:srgbClr val="FFFFFF"/>
                </a:solidFill>
                <a:latin typeface="Arial" panose="020B0604020202020204" pitchFamily="34" charset="0"/>
                <a:cs typeface="Arial" panose="020B0604020202020204" pitchFamily="34" charset="0"/>
              </a:rPr>
              <a:t>Ganz</a:t>
            </a:r>
            <a:r>
              <a:rPr lang="en-US" altLang="en-US" sz="1600" b="1" dirty="0">
                <a:solidFill>
                  <a:srgbClr val="FFFFFF"/>
                </a:solidFill>
                <a:latin typeface="Arial" panose="020B0604020202020204" pitchFamily="34" charset="0"/>
                <a:cs typeface="Arial" panose="020B0604020202020204" pitchFamily="34" charset="0"/>
              </a:rPr>
              <a:t>, MD (</a:t>
            </a:r>
            <a:r>
              <a:rPr lang="en-US" altLang="en-US" sz="1600" b="1" dirty="0">
                <a:solidFill>
                  <a:srgbClr val="FFC000"/>
                </a:solidFill>
                <a:latin typeface="Arial" panose="020B0604020202020204" pitchFamily="34" charset="0"/>
                <a:cs typeface="Arial" panose="020B0604020202020204" pitchFamily="34" charset="0"/>
              </a:rPr>
              <a:t>Med </a:t>
            </a:r>
            <a:r>
              <a:rPr lang="en-US" altLang="en-US" sz="1600" b="1" dirty="0" err="1">
                <a:solidFill>
                  <a:srgbClr val="FFC000"/>
                </a:solidFill>
                <a:latin typeface="Arial" panose="020B0604020202020204" pitchFamily="34" charset="0"/>
                <a:cs typeface="Arial" panose="020B0604020202020204" pitchFamily="34" charset="0"/>
              </a:rPr>
              <a:t>Onc</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None/>
            </a:pPr>
            <a:r>
              <a:rPr lang="en-US" altLang="en-US" sz="1600" b="1" dirty="0">
                <a:solidFill>
                  <a:srgbClr val="FFFFFF"/>
                </a:solidFill>
                <a:effectLst>
                  <a:outerShdw blurRad="38100" dist="38100" dir="2700000" algn="tl">
                    <a:srgbClr val="000000"/>
                  </a:outerShdw>
                </a:effectLst>
                <a:latin typeface="Arial" charset="0"/>
                <a:cs typeface="Arial" charset="0"/>
              </a:rPr>
              <a:t>Marcia Grant </a:t>
            </a:r>
            <a:r>
              <a:rPr lang="en-US" altLang="en-US" sz="1600" b="1" dirty="0">
                <a:effectLst>
                  <a:outerShdw blurRad="38100" dist="38100" dir="2700000" algn="tl">
                    <a:srgbClr val="000000"/>
                  </a:outerShdw>
                </a:effectLst>
                <a:latin typeface="Arial" charset="0"/>
                <a:cs typeface="Arial" charset="0"/>
              </a:rPr>
              <a:t>(</a:t>
            </a:r>
            <a:r>
              <a:rPr lang="en-US" altLang="en-US" sz="1600" b="1" dirty="0">
                <a:solidFill>
                  <a:srgbClr val="FFC000"/>
                </a:solidFill>
                <a:effectLst>
                  <a:outerShdw blurRad="38100" dist="38100" dir="2700000" algn="tl">
                    <a:srgbClr val="000000"/>
                  </a:outerShdw>
                </a:effectLst>
                <a:latin typeface="Arial" charset="0"/>
                <a:cs typeface="Arial" charset="0"/>
              </a:rPr>
              <a:t>Nursing Researcher</a:t>
            </a:r>
            <a:r>
              <a:rPr lang="en-US" altLang="en-US" sz="1600" b="1" dirty="0">
                <a:effectLst>
                  <a:outerShdw blurRad="38100" dist="38100" dir="2700000" algn="tl">
                    <a:srgbClr val="000000"/>
                  </a:outerShdw>
                </a:effectLst>
                <a:latin typeface="Arial" charset="0"/>
                <a:cs typeface="Arial"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Sylvan Green, MD (</a:t>
            </a:r>
            <a:r>
              <a:rPr lang="en-US" altLang="en-US" sz="1600" b="1" dirty="0">
                <a:solidFill>
                  <a:srgbClr val="FFC000"/>
                </a:solidFill>
                <a:latin typeface="Arial" panose="020B0604020202020204" pitchFamily="34" charset="0"/>
                <a:cs typeface="Arial" panose="020B0604020202020204" pitchFamily="34" charset="0"/>
              </a:rPr>
              <a:t>Statistician</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Marjorie Kagawa-Singer, PhD (</a:t>
            </a:r>
            <a:r>
              <a:rPr lang="en-US" altLang="en-US" sz="1600" b="1" dirty="0">
                <a:solidFill>
                  <a:srgbClr val="FFC000"/>
                </a:solidFill>
                <a:latin typeface="Arial" panose="020B0604020202020204" pitchFamily="34" charset="0"/>
                <a:cs typeface="Arial" panose="020B0604020202020204" pitchFamily="34" charset="0"/>
              </a:rPr>
              <a:t>Health Disparities Research</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Martin </a:t>
            </a:r>
            <a:r>
              <a:rPr lang="en-US" altLang="en-US" sz="1600" b="1" dirty="0" err="1">
                <a:solidFill>
                  <a:srgbClr val="FFFFFF"/>
                </a:solidFill>
                <a:latin typeface="Arial" panose="020B0604020202020204" pitchFamily="34" charset="0"/>
                <a:cs typeface="Arial" panose="020B0604020202020204" pitchFamily="34" charset="0"/>
              </a:rPr>
              <a:t>Karpeh</a:t>
            </a:r>
            <a:r>
              <a:rPr lang="en-US" altLang="en-US" sz="1600" b="1" dirty="0">
                <a:solidFill>
                  <a:srgbClr val="FFFFFF"/>
                </a:solidFill>
                <a:latin typeface="Arial" panose="020B0604020202020204" pitchFamily="34" charset="0"/>
                <a:cs typeface="Arial" panose="020B0604020202020204" pitchFamily="34" charset="0"/>
              </a:rPr>
              <a:t>, MD (</a:t>
            </a:r>
            <a:r>
              <a:rPr lang="en-US" altLang="en-US" sz="1600" b="1" dirty="0" err="1">
                <a:solidFill>
                  <a:srgbClr val="FFC000"/>
                </a:solidFill>
                <a:latin typeface="Arial" panose="020B0604020202020204" pitchFamily="34" charset="0"/>
                <a:cs typeface="Arial" panose="020B0604020202020204" pitchFamily="34" charset="0"/>
              </a:rPr>
              <a:t>Surg</a:t>
            </a:r>
            <a:r>
              <a:rPr lang="en-US" altLang="en-US" sz="1600" b="1" dirty="0">
                <a:solidFill>
                  <a:srgbClr val="FFC000"/>
                </a:solidFill>
                <a:latin typeface="Arial" panose="020B0604020202020204" pitchFamily="34" charset="0"/>
                <a:cs typeface="Arial" panose="020B0604020202020204" pitchFamily="34" charset="0"/>
              </a:rPr>
              <a:t> </a:t>
            </a:r>
            <a:r>
              <a:rPr lang="en-US" altLang="en-US" sz="1600" b="1" dirty="0" err="1">
                <a:solidFill>
                  <a:srgbClr val="FFC000"/>
                </a:solidFill>
                <a:latin typeface="Arial" panose="020B0604020202020204" pitchFamily="34" charset="0"/>
                <a:cs typeface="Arial" panose="020B0604020202020204" pitchFamily="34" charset="0"/>
              </a:rPr>
              <a:t>Onc</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Barry M. </a:t>
            </a:r>
            <a:r>
              <a:rPr lang="en-US" altLang="en-US" sz="1600" b="1" dirty="0" err="1">
                <a:solidFill>
                  <a:srgbClr val="FFFFFF"/>
                </a:solidFill>
                <a:latin typeface="Arial" panose="020B0604020202020204" pitchFamily="34" charset="0"/>
                <a:cs typeface="Arial" panose="020B0604020202020204" pitchFamily="34" charset="0"/>
              </a:rPr>
              <a:t>Kinzbrunner</a:t>
            </a:r>
            <a:r>
              <a:rPr lang="en-US" altLang="en-US" sz="1600" b="1" dirty="0">
                <a:solidFill>
                  <a:srgbClr val="FFFFFF"/>
                </a:solidFill>
                <a:latin typeface="Arial" panose="020B0604020202020204" pitchFamily="34" charset="0"/>
                <a:cs typeface="Arial" panose="020B0604020202020204" pitchFamily="34" charset="0"/>
              </a:rPr>
              <a:t>, MD (</a:t>
            </a:r>
            <a:r>
              <a:rPr lang="en-US" altLang="en-US" sz="1600" b="1" dirty="0">
                <a:solidFill>
                  <a:srgbClr val="FFC000"/>
                </a:solidFill>
                <a:latin typeface="Arial" panose="020B0604020202020204" pitchFamily="34" charset="0"/>
                <a:cs typeface="Arial" panose="020B0604020202020204" pitchFamily="34" charset="0"/>
              </a:rPr>
              <a:t>HPM</a:t>
            </a:r>
            <a:r>
              <a:rPr lang="en-US" altLang="en-US" sz="1600" b="1" dirty="0">
                <a:solidFill>
                  <a:srgbClr val="FFFFFF"/>
                </a:solidFill>
                <a:latin typeface="Arial" panose="020B0604020202020204" pitchFamily="34" charset="0"/>
                <a:cs typeface="Arial" panose="020B0604020202020204" pitchFamily="34" charset="0"/>
              </a:rPr>
              <a:t>)</a:t>
            </a:r>
          </a:p>
        </p:txBody>
      </p:sp>
      <p:sp>
        <p:nvSpPr>
          <p:cNvPr id="34820" name="Text Box 3"/>
          <p:cNvSpPr txBox="1">
            <a:spLocks noChangeArrowheads="1"/>
          </p:cNvSpPr>
          <p:nvPr/>
        </p:nvSpPr>
        <p:spPr bwMode="auto">
          <a:xfrm>
            <a:off x="4343400" y="922337"/>
            <a:ext cx="4800600"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Ann </a:t>
            </a:r>
            <a:r>
              <a:rPr lang="en-US" altLang="en-US" sz="1600" b="1" dirty="0" err="1">
                <a:solidFill>
                  <a:srgbClr val="FFFFFF"/>
                </a:solidFill>
                <a:latin typeface="Arial" panose="020B0604020202020204" pitchFamily="34" charset="0"/>
                <a:cs typeface="Arial" panose="020B0604020202020204" pitchFamily="34" charset="0"/>
              </a:rPr>
              <a:t>Kolker</a:t>
            </a:r>
            <a:r>
              <a:rPr lang="en-US" altLang="en-US" sz="1600" b="1" dirty="0">
                <a:solidFill>
                  <a:srgbClr val="FFFFFF"/>
                </a:solidFill>
                <a:latin typeface="Arial" panose="020B0604020202020204" pitchFamily="34" charset="0"/>
                <a:cs typeface="Arial" panose="020B0604020202020204" pitchFamily="34" charset="0"/>
              </a:rPr>
              <a:t> (</a:t>
            </a:r>
            <a:r>
              <a:rPr lang="en-US" altLang="en-US" sz="1600" b="1" dirty="0">
                <a:solidFill>
                  <a:srgbClr val="FFC000"/>
                </a:solidFill>
                <a:latin typeface="Arial" panose="020B0604020202020204" pitchFamily="34" charset="0"/>
                <a:cs typeface="Arial" panose="020B0604020202020204" pitchFamily="34" charset="0"/>
              </a:rPr>
              <a:t>Cancer Survivorship</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None/>
            </a:pPr>
            <a:r>
              <a:rPr lang="en-US" altLang="en-US" sz="1600" b="1" dirty="0">
                <a:solidFill>
                  <a:srgbClr val="FFFFFF"/>
                </a:solidFill>
                <a:effectLst>
                  <a:outerShdw blurRad="38100" dist="38100" dir="2700000" algn="tl">
                    <a:srgbClr val="000000"/>
                  </a:outerShdw>
                </a:effectLst>
                <a:latin typeface="Arial" charset="0"/>
                <a:cs typeface="Arial" charset="0"/>
              </a:rPr>
              <a:t>Robert Krouse </a:t>
            </a:r>
            <a:r>
              <a:rPr lang="en-US" altLang="en-US" sz="1600" b="1" dirty="0">
                <a:effectLst>
                  <a:outerShdw blurRad="38100" dist="38100" dir="2700000" algn="tl">
                    <a:srgbClr val="000000"/>
                  </a:outerShdw>
                </a:effectLst>
                <a:latin typeface="Arial" charset="0"/>
                <a:cs typeface="Arial" charset="0"/>
              </a:rPr>
              <a:t>(</a:t>
            </a:r>
            <a:r>
              <a:rPr lang="en-US" altLang="en-US" sz="1600" b="1" dirty="0">
                <a:solidFill>
                  <a:srgbClr val="FFC000"/>
                </a:solidFill>
                <a:effectLst>
                  <a:outerShdw blurRad="38100" dist="38100" dir="2700000" algn="tl">
                    <a:srgbClr val="000000"/>
                  </a:outerShdw>
                </a:effectLst>
                <a:latin typeface="Arial" charset="0"/>
                <a:cs typeface="Arial" charset="0"/>
              </a:rPr>
              <a:t>Surgical Oncologist</a:t>
            </a:r>
            <a:r>
              <a:rPr lang="en-US" altLang="en-US" sz="1600" b="1" dirty="0">
                <a:effectLst>
                  <a:outerShdw blurRad="38100" dist="38100" dir="2700000" algn="tl">
                    <a:srgbClr val="000000"/>
                  </a:outerShdw>
                </a:effectLst>
                <a:latin typeface="Arial" charset="0"/>
                <a:cs typeface="Arial"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Jean </a:t>
            </a:r>
            <a:r>
              <a:rPr lang="en-US" altLang="en-US" sz="1600" b="1" dirty="0" err="1">
                <a:solidFill>
                  <a:srgbClr val="FFFFFF"/>
                </a:solidFill>
                <a:latin typeface="Arial" panose="020B0604020202020204" pitchFamily="34" charset="0"/>
                <a:cs typeface="Arial" panose="020B0604020202020204" pitchFamily="34" charset="0"/>
              </a:rPr>
              <a:t>Kutner</a:t>
            </a:r>
            <a:r>
              <a:rPr lang="en-US" altLang="en-US" sz="1600" b="1" dirty="0">
                <a:solidFill>
                  <a:srgbClr val="FFFFFF"/>
                </a:solidFill>
                <a:latin typeface="Arial" panose="020B0604020202020204" pitchFamily="34" charset="0"/>
                <a:cs typeface="Arial" panose="020B0604020202020204" pitchFamily="34" charset="0"/>
              </a:rPr>
              <a:t>, MD (</a:t>
            </a:r>
            <a:r>
              <a:rPr lang="en-US" altLang="en-US" sz="1600" b="1" dirty="0">
                <a:solidFill>
                  <a:srgbClr val="FFC000"/>
                </a:solidFill>
                <a:latin typeface="Arial" panose="020B0604020202020204" pitchFamily="34" charset="0"/>
                <a:cs typeface="Arial" panose="020B0604020202020204" pitchFamily="34" charset="0"/>
              </a:rPr>
              <a:t>HPM</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Joseph Lipscomb, PhD (</a:t>
            </a:r>
            <a:r>
              <a:rPr lang="en-US" altLang="en-US" sz="1600" b="1" dirty="0">
                <a:solidFill>
                  <a:srgbClr val="FFC000"/>
                </a:solidFill>
                <a:latin typeface="Arial" panose="020B0604020202020204" pitchFamily="34" charset="0"/>
                <a:cs typeface="Arial" panose="020B0604020202020204" pitchFamily="34" charset="0"/>
              </a:rPr>
              <a:t>Public Health Policy</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err="1">
                <a:solidFill>
                  <a:srgbClr val="FFFFFF"/>
                </a:solidFill>
                <a:latin typeface="Arial" panose="020B0604020202020204" pitchFamily="34" charset="0"/>
                <a:cs typeface="Arial" panose="020B0604020202020204" pitchFamily="34" charset="0"/>
              </a:rPr>
              <a:t>Sebastiano</a:t>
            </a:r>
            <a:r>
              <a:rPr lang="en-US" altLang="en-US" sz="1600" b="1" dirty="0">
                <a:solidFill>
                  <a:srgbClr val="FFFFFF"/>
                </a:solidFill>
                <a:latin typeface="Arial" panose="020B0604020202020204" pitchFamily="34" charset="0"/>
                <a:cs typeface="Arial" panose="020B0604020202020204" pitchFamily="34" charset="0"/>
              </a:rPr>
              <a:t> </a:t>
            </a:r>
            <a:r>
              <a:rPr lang="en-US" altLang="en-US" sz="1600" b="1" dirty="0" err="1">
                <a:solidFill>
                  <a:srgbClr val="FFFFFF"/>
                </a:solidFill>
                <a:latin typeface="Arial" panose="020B0604020202020204" pitchFamily="34" charset="0"/>
                <a:cs typeface="Arial" panose="020B0604020202020204" pitchFamily="34" charset="0"/>
              </a:rPr>
              <a:t>Mercadante</a:t>
            </a:r>
            <a:r>
              <a:rPr lang="en-US" altLang="en-US" sz="1600" b="1" dirty="0">
                <a:solidFill>
                  <a:srgbClr val="FFFFFF"/>
                </a:solidFill>
                <a:latin typeface="Arial" panose="020B0604020202020204" pitchFamily="34" charset="0"/>
                <a:cs typeface="Arial" panose="020B0604020202020204" pitchFamily="34" charset="0"/>
              </a:rPr>
              <a:t>, MD (</a:t>
            </a:r>
            <a:r>
              <a:rPr lang="en-US" altLang="en-US" sz="1600" b="1" dirty="0">
                <a:solidFill>
                  <a:srgbClr val="FFC000"/>
                </a:solidFill>
                <a:latin typeface="Arial" panose="020B0604020202020204" pitchFamily="34" charset="0"/>
                <a:cs typeface="Arial" panose="020B0604020202020204" pitchFamily="34" charset="0"/>
              </a:rPr>
              <a:t>Anesthesiology</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Thomas Miner, MD (</a:t>
            </a:r>
            <a:r>
              <a:rPr lang="en-US" altLang="en-US" sz="1600" b="1" dirty="0" err="1">
                <a:solidFill>
                  <a:srgbClr val="FFC000"/>
                </a:solidFill>
                <a:latin typeface="Arial" panose="020B0604020202020204" pitchFamily="34" charset="0"/>
                <a:cs typeface="Arial" panose="020B0604020202020204" pitchFamily="34" charset="0"/>
              </a:rPr>
              <a:t>Surg</a:t>
            </a:r>
            <a:r>
              <a:rPr lang="en-US" altLang="en-US" sz="1600" b="1" dirty="0">
                <a:solidFill>
                  <a:srgbClr val="FFC000"/>
                </a:solidFill>
                <a:latin typeface="Arial" panose="020B0604020202020204" pitchFamily="34" charset="0"/>
                <a:cs typeface="Arial" panose="020B0604020202020204" pitchFamily="34" charset="0"/>
              </a:rPr>
              <a:t> </a:t>
            </a:r>
            <a:r>
              <a:rPr lang="en-US" altLang="en-US" sz="1600" b="1" dirty="0" err="1">
                <a:solidFill>
                  <a:srgbClr val="FFC000"/>
                </a:solidFill>
                <a:latin typeface="Arial" panose="020B0604020202020204" pitchFamily="34" charset="0"/>
                <a:cs typeface="Arial" panose="020B0604020202020204" pitchFamily="34" charset="0"/>
              </a:rPr>
              <a:t>Onc</a:t>
            </a:r>
            <a:r>
              <a:rPr lang="en-US" altLang="en-US" sz="1600" b="1" dirty="0">
                <a:solidFill>
                  <a:srgbClr val="FFFFFF"/>
                </a:solidFill>
                <a:latin typeface="Arial" panose="020B0604020202020204" pitchFamily="34" charset="0"/>
                <a:cs typeface="Arial" panose="020B0604020202020204" pitchFamily="34" charset="0"/>
              </a:rPr>
              <a:t>)	       </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Tom </a:t>
            </a:r>
            <a:r>
              <a:rPr lang="en-US" altLang="en-US" sz="1600" b="1" dirty="0" err="1">
                <a:solidFill>
                  <a:srgbClr val="FFFFFF"/>
                </a:solidFill>
                <a:latin typeface="Arial" panose="020B0604020202020204" pitchFamily="34" charset="0"/>
                <a:cs typeface="Arial" panose="020B0604020202020204" pitchFamily="34" charset="0"/>
              </a:rPr>
              <a:t>Mosich</a:t>
            </a:r>
            <a:r>
              <a:rPr lang="en-US" altLang="en-US" sz="1600" b="1" dirty="0">
                <a:solidFill>
                  <a:srgbClr val="FFFFFF"/>
                </a:solidFill>
                <a:latin typeface="Arial" panose="020B0604020202020204" pitchFamily="34" charset="0"/>
                <a:cs typeface="Arial" panose="020B0604020202020204" pitchFamily="34" charset="0"/>
              </a:rPr>
              <a:t> (</a:t>
            </a:r>
            <a:r>
              <a:rPr lang="en-US" altLang="en-US" sz="1600" b="1" dirty="0">
                <a:solidFill>
                  <a:srgbClr val="FFC000"/>
                </a:solidFill>
                <a:latin typeface="Arial" panose="020B0604020202020204" pitchFamily="34" charset="0"/>
                <a:cs typeface="Arial" panose="020B0604020202020204" pitchFamily="34" charset="0"/>
              </a:rPr>
              <a:t>Cancer Survivor</a:t>
            </a:r>
            <a:r>
              <a:rPr lang="en-US" altLang="en-US" sz="1600" b="1" dirty="0">
                <a:solidFill>
                  <a:srgbClr val="FFFFFF"/>
                </a:solidFill>
                <a:latin typeface="Arial" panose="020B0604020202020204" pitchFamily="34" charset="0"/>
                <a:cs typeface="Arial" panose="020B0604020202020204" pitchFamily="34" charset="0"/>
              </a:rPr>
              <a:t>)	                      </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Geraldine Padilla, PhD (</a:t>
            </a:r>
            <a:r>
              <a:rPr lang="en-US" altLang="en-US" sz="1600" b="1" dirty="0">
                <a:solidFill>
                  <a:srgbClr val="FFC000"/>
                </a:solidFill>
                <a:latin typeface="Arial" panose="020B0604020202020204" pitchFamily="34" charset="0"/>
                <a:cs typeface="Arial" panose="020B0604020202020204" pitchFamily="34" charset="0"/>
              </a:rPr>
              <a:t>Nursing Research</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Guadalupe Palos, LMSW, </a:t>
            </a:r>
            <a:r>
              <a:rPr lang="en-US" altLang="en-US" sz="1600" b="1" dirty="0" err="1">
                <a:solidFill>
                  <a:srgbClr val="FFFFFF"/>
                </a:solidFill>
                <a:latin typeface="Arial" panose="020B0604020202020204" pitchFamily="34" charset="0"/>
                <a:cs typeface="Arial" panose="020B0604020202020204" pitchFamily="34" charset="0"/>
              </a:rPr>
              <a:t>DrPH</a:t>
            </a:r>
            <a:r>
              <a:rPr lang="en-US" altLang="en-US" sz="1600" b="1" dirty="0">
                <a:solidFill>
                  <a:srgbClr val="FFFFFF"/>
                </a:solidFill>
                <a:latin typeface="Arial" panose="020B0604020202020204" pitchFamily="34" charset="0"/>
                <a:cs typeface="Arial" panose="020B0604020202020204" pitchFamily="34" charset="0"/>
              </a:rPr>
              <a:t> (</a:t>
            </a:r>
            <a:r>
              <a:rPr lang="en-US" altLang="en-US" sz="1600" b="1" dirty="0">
                <a:solidFill>
                  <a:srgbClr val="FFC000"/>
                </a:solidFill>
                <a:latin typeface="Arial" panose="020B0604020202020204" pitchFamily="34" charset="0"/>
                <a:cs typeface="Arial" panose="020B0604020202020204" pitchFamily="34" charset="0"/>
              </a:rPr>
              <a:t>Social Work</a:t>
            </a:r>
            <a:r>
              <a:rPr lang="en-US" altLang="en-US" sz="1600" b="1" dirty="0">
                <a:solidFill>
                  <a:srgbClr val="FFFFFF"/>
                </a:solidFill>
                <a:latin typeface="Arial" panose="020B0604020202020204" pitchFamily="34" charset="0"/>
                <a:cs typeface="Arial" panose="020B0604020202020204" pitchFamily="34" charset="0"/>
              </a:rPr>
              <a:t>)  </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Richard Payne, MD (</a:t>
            </a:r>
            <a:r>
              <a:rPr lang="en-US" altLang="en-US" sz="1600" b="1" dirty="0">
                <a:solidFill>
                  <a:srgbClr val="FFC000"/>
                </a:solidFill>
                <a:latin typeface="Arial" panose="020B0604020202020204" pitchFamily="34" charset="0"/>
                <a:cs typeface="Arial" panose="020B0604020202020204" pitchFamily="34" charset="0"/>
              </a:rPr>
              <a:t>Palliative Care</a:t>
            </a:r>
            <a:r>
              <a:rPr lang="en-US" altLang="en-US" sz="1600" b="1" dirty="0">
                <a:solidFill>
                  <a:srgbClr val="FFFFFF"/>
                </a:solidFill>
                <a:latin typeface="Arial" panose="020B0604020202020204" pitchFamily="34" charset="0"/>
                <a:cs typeface="Arial" panose="020B0604020202020204" pitchFamily="34" charset="0"/>
              </a:rPr>
              <a:t>)    </a:t>
            </a:r>
          </a:p>
          <a:p>
            <a:pPr>
              <a:spcBef>
                <a:spcPct val="0"/>
              </a:spcBef>
              <a:buNone/>
            </a:pPr>
            <a:r>
              <a:rPr lang="en-US" altLang="en-US" sz="1600" b="1" dirty="0">
                <a:solidFill>
                  <a:srgbClr val="FFFFFF"/>
                </a:solidFill>
                <a:effectLst>
                  <a:outerShdw blurRad="38100" dist="38100" dir="2700000" algn="tl">
                    <a:srgbClr val="000000"/>
                  </a:outerShdw>
                </a:effectLst>
                <a:latin typeface="Arial" charset="0"/>
                <a:cs typeface="Arial" charset="0"/>
              </a:rPr>
              <a:t>Ken Rosenfeld </a:t>
            </a:r>
            <a:r>
              <a:rPr lang="en-US" altLang="en-US" sz="1600" b="1" dirty="0">
                <a:effectLst>
                  <a:outerShdw blurRad="38100" dist="38100" dir="2700000" algn="tl">
                    <a:srgbClr val="000000"/>
                  </a:outerShdw>
                </a:effectLst>
                <a:latin typeface="Arial" charset="0"/>
                <a:cs typeface="Arial" charset="0"/>
              </a:rPr>
              <a:t>(</a:t>
            </a:r>
            <a:r>
              <a:rPr lang="en-US" altLang="en-US" sz="1600" b="1" dirty="0">
                <a:solidFill>
                  <a:srgbClr val="FFC000"/>
                </a:solidFill>
                <a:effectLst>
                  <a:outerShdw blurRad="38100" dist="38100" dir="2700000" algn="tl">
                    <a:srgbClr val="000000"/>
                  </a:outerShdw>
                </a:effectLst>
                <a:latin typeface="Arial" charset="0"/>
                <a:cs typeface="Arial" charset="0"/>
              </a:rPr>
              <a:t>HPM</a:t>
            </a:r>
            <a:r>
              <a:rPr lang="en-US" altLang="en-US" sz="1600" b="1" dirty="0">
                <a:effectLst>
                  <a:outerShdw blurRad="38100" dist="38100" dir="2700000" algn="tl">
                    <a:srgbClr val="000000"/>
                  </a:outerShdw>
                </a:effectLst>
                <a:latin typeface="Arial" charset="0"/>
                <a:cs typeface="Arial" charset="0"/>
              </a:rPr>
              <a:t>)</a:t>
            </a:r>
            <a:r>
              <a:rPr lang="en-US" altLang="en-US" sz="1600" b="1" dirty="0">
                <a:solidFill>
                  <a:srgbClr val="FFFFFF"/>
                </a:solidFill>
                <a:latin typeface="Arial" panose="020B0604020202020204" pitchFamily="34" charset="0"/>
                <a:cs typeface="Arial" panose="020B0604020202020204" pitchFamily="34" charset="0"/>
              </a:rPr>
              <a:t>         </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Susan </a:t>
            </a:r>
            <a:r>
              <a:rPr lang="en-US" altLang="en-US" sz="1600" b="1" dirty="0" err="1">
                <a:solidFill>
                  <a:srgbClr val="FFFFFF"/>
                </a:solidFill>
                <a:latin typeface="Arial" panose="020B0604020202020204" pitchFamily="34" charset="0"/>
                <a:cs typeface="Arial" panose="020B0604020202020204" pitchFamily="34" charset="0"/>
              </a:rPr>
              <a:t>Matsuko</a:t>
            </a:r>
            <a:r>
              <a:rPr lang="en-US" altLang="en-US" sz="1600" b="1" dirty="0">
                <a:solidFill>
                  <a:srgbClr val="FFFFFF"/>
                </a:solidFill>
                <a:latin typeface="Arial" panose="020B0604020202020204" pitchFamily="34" charset="0"/>
                <a:cs typeface="Arial" panose="020B0604020202020204" pitchFamily="34" charset="0"/>
              </a:rPr>
              <a:t> Shinagawa (</a:t>
            </a:r>
            <a:r>
              <a:rPr lang="en-US" altLang="en-US" sz="1600" b="1" dirty="0">
                <a:solidFill>
                  <a:srgbClr val="FFC000"/>
                </a:solidFill>
                <a:latin typeface="Arial" panose="020B0604020202020204" pitchFamily="34" charset="0"/>
                <a:cs typeface="Arial" panose="020B0604020202020204" pitchFamily="34" charset="0"/>
              </a:rPr>
              <a:t>Cancer Advocacy</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Pauline </a:t>
            </a:r>
            <a:r>
              <a:rPr lang="en-US" altLang="en-US" sz="1600" b="1" dirty="0" err="1">
                <a:solidFill>
                  <a:srgbClr val="FFFFFF"/>
                </a:solidFill>
                <a:latin typeface="Arial" panose="020B0604020202020204" pitchFamily="34" charset="0"/>
                <a:cs typeface="Arial" panose="020B0604020202020204" pitchFamily="34" charset="0"/>
              </a:rPr>
              <a:t>Sieverding</a:t>
            </a:r>
            <a:r>
              <a:rPr lang="en-US" altLang="en-US" sz="1600" b="1" dirty="0">
                <a:solidFill>
                  <a:srgbClr val="FFFFFF"/>
                </a:solidFill>
                <a:latin typeface="Arial" panose="020B0604020202020204" pitchFamily="34" charset="0"/>
                <a:cs typeface="Arial" panose="020B0604020202020204" pitchFamily="34" charset="0"/>
              </a:rPr>
              <a:t>, PhD, JD, MPA (</a:t>
            </a:r>
            <a:r>
              <a:rPr lang="en-US" altLang="en-US" sz="1600" b="1" dirty="0">
                <a:solidFill>
                  <a:srgbClr val="FFC000"/>
                </a:solidFill>
                <a:latin typeface="Arial" panose="020B0604020202020204" pitchFamily="34" charset="0"/>
                <a:cs typeface="Arial" panose="020B0604020202020204" pitchFamily="34" charset="0"/>
              </a:rPr>
              <a:t>Quality Measurement</a:t>
            </a:r>
            <a:r>
              <a:rPr lang="en-US" altLang="en-US" sz="1600" b="1" dirty="0">
                <a:solidFill>
                  <a:srgbClr val="FFFFFF"/>
                </a:solidFill>
                <a:latin typeface="Arial" panose="020B0604020202020204" pitchFamily="34" charset="0"/>
                <a:cs typeface="Arial" panose="020B0604020202020204" pitchFamily="34" charset="0"/>
              </a:rPr>
              <a:t>)</a:t>
            </a:r>
          </a:p>
          <a:p>
            <a:pPr>
              <a:spcBef>
                <a:spcPct val="0"/>
              </a:spcBef>
              <a:buNone/>
            </a:pPr>
            <a:r>
              <a:rPr lang="en-US" altLang="en-US" sz="1600" b="1" dirty="0">
                <a:solidFill>
                  <a:srgbClr val="FFFFFF"/>
                </a:solidFill>
                <a:effectLst>
                  <a:outerShdw blurRad="38100" dist="38100" dir="2700000" algn="tl">
                    <a:srgbClr val="000000"/>
                  </a:outerShdw>
                </a:effectLst>
                <a:latin typeface="Arial" charset="0"/>
                <a:cs typeface="Arial" charset="0"/>
              </a:rPr>
              <a:t>Jeff Sloan </a:t>
            </a:r>
            <a:r>
              <a:rPr lang="en-US" altLang="en-US" sz="1600" b="1" dirty="0">
                <a:effectLst>
                  <a:outerShdw blurRad="38100" dist="38100" dir="2700000" algn="tl">
                    <a:srgbClr val="000000"/>
                  </a:outerShdw>
                </a:effectLst>
                <a:latin typeface="Arial" charset="0"/>
                <a:cs typeface="Arial" charset="0"/>
              </a:rPr>
              <a:t>(</a:t>
            </a:r>
            <a:r>
              <a:rPr lang="en-US" altLang="en-US" sz="1600" b="1" dirty="0">
                <a:solidFill>
                  <a:srgbClr val="FFC000"/>
                </a:solidFill>
                <a:effectLst>
                  <a:outerShdw blurRad="38100" dist="38100" dir="2700000" algn="tl">
                    <a:srgbClr val="000000"/>
                  </a:outerShdw>
                </a:effectLst>
                <a:latin typeface="Arial" charset="0"/>
                <a:cs typeface="Arial" charset="0"/>
              </a:rPr>
              <a:t>Statistician</a:t>
            </a:r>
            <a:r>
              <a:rPr lang="en-US" altLang="en-US" sz="1600" b="1" dirty="0">
                <a:effectLst>
                  <a:outerShdw blurRad="38100" dist="38100" dir="2700000" algn="tl">
                    <a:srgbClr val="000000"/>
                  </a:outerShdw>
                </a:effectLst>
                <a:latin typeface="Arial" charset="0"/>
                <a:cs typeface="Arial" charset="0"/>
              </a:rPr>
              <a:t>)</a:t>
            </a:r>
            <a:endParaRPr lang="en-US" altLang="en-US" sz="1600" b="1" dirty="0">
              <a:solidFill>
                <a:srgbClr val="FFFFFF"/>
              </a:solidFill>
              <a:latin typeface="Arial" panose="020B0604020202020204" pitchFamily="34" charset="0"/>
              <a:cs typeface="Arial" panose="020B0604020202020204" pitchFamily="34" charset="0"/>
            </a:endParaRP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Elizabeth Smart (</a:t>
            </a:r>
            <a:r>
              <a:rPr lang="en-US" altLang="en-US" sz="1600" b="1" dirty="0">
                <a:solidFill>
                  <a:srgbClr val="FFC000"/>
                </a:solidFill>
                <a:latin typeface="Arial" panose="020B0604020202020204" pitchFamily="34" charset="0"/>
                <a:cs typeface="Arial" panose="020B0604020202020204" pitchFamily="34" charset="0"/>
              </a:rPr>
              <a:t>Cancer Survivorship</a:t>
            </a:r>
            <a:r>
              <a:rPr lang="en-US" altLang="en-US" sz="1600" b="1" dirty="0">
                <a:solidFill>
                  <a:srgbClr val="FFFFFF"/>
                </a:solidFill>
                <a:latin typeface="Arial" panose="020B0604020202020204" pitchFamily="34" charset="0"/>
                <a:cs typeface="Arial" panose="020B0604020202020204" pitchFamily="34" charset="0"/>
              </a:rPr>
              <a:t>)                           </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Ellen Stovall (</a:t>
            </a:r>
            <a:r>
              <a:rPr lang="en-US" altLang="en-US" sz="1600" b="1" dirty="0">
                <a:solidFill>
                  <a:srgbClr val="FFC000"/>
                </a:solidFill>
                <a:latin typeface="Arial" panose="020B0604020202020204" pitchFamily="34" charset="0"/>
                <a:cs typeface="Arial" panose="020B0604020202020204" pitchFamily="34" charset="0"/>
              </a:rPr>
              <a:t>Cancer Survivorship</a:t>
            </a:r>
            <a:r>
              <a:rPr lang="en-US" altLang="en-US" sz="1600" b="1" dirty="0">
                <a:solidFill>
                  <a:srgbClr val="FFFFFF"/>
                </a:solidFill>
                <a:latin typeface="Arial" panose="020B0604020202020204" pitchFamily="34" charset="0"/>
                <a:cs typeface="Arial" panose="020B0604020202020204" pitchFamily="34" charset="0"/>
              </a:rPr>
              <a:t>)                                  </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Julie </a:t>
            </a:r>
            <a:r>
              <a:rPr lang="en-US" altLang="en-US" sz="1600" b="1" dirty="0" err="1">
                <a:solidFill>
                  <a:srgbClr val="FFFFFF"/>
                </a:solidFill>
                <a:latin typeface="Arial" panose="020B0604020202020204" pitchFamily="34" charset="0"/>
                <a:cs typeface="Arial" panose="020B0604020202020204" pitchFamily="34" charset="0"/>
              </a:rPr>
              <a:t>Swaney</a:t>
            </a:r>
            <a:r>
              <a:rPr lang="en-US" altLang="en-US" sz="1600" b="1" dirty="0">
                <a:solidFill>
                  <a:srgbClr val="FFFFFF"/>
                </a:solidFill>
                <a:latin typeface="Arial" panose="020B0604020202020204" pitchFamily="34" charset="0"/>
                <a:cs typeface="Arial" panose="020B0604020202020204" pitchFamily="34" charset="0"/>
              </a:rPr>
              <a:t>, </a:t>
            </a:r>
            <a:r>
              <a:rPr lang="en-US" altLang="en-US" sz="1600" b="1" dirty="0" err="1">
                <a:solidFill>
                  <a:srgbClr val="FFFFFF"/>
                </a:solidFill>
                <a:latin typeface="Arial" panose="020B0604020202020204" pitchFamily="34" charset="0"/>
                <a:cs typeface="Arial" panose="020B0604020202020204" pitchFamily="34" charset="0"/>
              </a:rPr>
              <a:t>Mdiv</a:t>
            </a:r>
            <a:r>
              <a:rPr lang="en-US" altLang="en-US" sz="1600" b="1" dirty="0">
                <a:solidFill>
                  <a:srgbClr val="FFFFFF"/>
                </a:solidFill>
                <a:latin typeface="Arial" panose="020B0604020202020204" pitchFamily="34" charset="0"/>
                <a:cs typeface="Arial" panose="020B0604020202020204" pitchFamily="34" charset="0"/>
              </a:rPr>
              <a:t> (</a:t>
            </a:r>
            <a:r>
              <a:rPr lang="en-US" altLang="en-US" sz="1600" b="1" dirty="0">
                <a:solidFill>
                  <a:srgbClr val="FFC000"/>
                </a:solidFill>
                <a:latin typeface="Arial" panose="020B0604020202020204" pitchFamily="34" charset="0"/>
                <a:cs typeface="Arial" panose="020B0604020202020204" pitchFamily="34" charset="0"/>
              </a:rPr>
              <a:t>Spiritual Advocacy</a:t>
            </a:r>
            <a:r>
              <a:rPr lang="en-US" altLang="en-US" sz="1600" b="1" dirty="0">
                <a:solidFill>
                  <a:srgbClr val="FFFFFF"/>
                </a:solidFill>
                <a:latin typeface="Arial" panose="020B0604020202020204" pitchFamily="34" charset="0"/>
                <a:cs typeface="Arial" panose="020B0604020202020204" pitchFamily="34" charset="0"/>
              </a:rPr>
              <a:t>)         </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Lawrence </a:t>
            </a:r>
            <a:r>
              <a:rPr lang="en-US" altLang="en-US" sz="1600" b="1" dirty="0" err="1">
                <a:solidFill>
                  <a:srgbClr val="FFFFFF"/>
                </a:solidFill>
                <a:latin typeface="Arial" panose="020B0604020202020204" pitchFamily="34" charset="0"/>
                <a:cs typeface="Arial" panose="020B0604020202020204" pitchFamily="34" charset="0"/>
              </a:rPr>
              <a:t>Wagman</a:t>
            </a:r>
            <a:r>
              <a:rPr lang="en-US" altLang="en-US" sz="1600" b="1" dirty="0">
                <a:solidFill>
                  <a:srgbClr val="FFFFFF"/>
                </a:solidFill>
                <a:latin typeface="Arial" panose="020B0604020202020204" pitchFamily="34" charset="0"/>
                <a:cs typeface="Arial" panose="020B0604020202020204" pitchFamily="34" charset="0"/>
              </a:rPr>
              <a:t>, MD (</a:t>
            </a:r>
            <a:r>
              <a:rPr lang="en-US" altLang="en-US" sz="1600" b="1" dirty="0" err="1">
                <a:solidFill>
                  <a:srgbClr val="FFC000"/>
                </a:solidFill>
                <a:latin typeface="Arial" panose="020B0604020202020204" pitchFamily="34" charset="0"/>
                <a:cs typeface="Arial" panose="020B0604020202020204" pitchFamily="34" charset="0"/>
              </a:rPr>
              <a:t>Surg</a:t>
            </a:r>
            <a:r>
              <a:rPr lang="en-US" altLang="en-US" sz="1600" b="1" dirty="0">
                <a:solidFill>
                  <a:srgbClr val="FFC000"/>
                </a:solidFill>
                <a:latin typeface="Arial" panose="020B0604020202020204" pitchFamily="34" charset="0"/>
                <a:cs typeface="Arial" panose="020B0604020202020204" pitchFamily="34" charset="0"/>
              </a:rPr>
              <a:t> </a:t>
            </a:r>
            <a:r>
              <a:rPr lang="en-US" altLang="en-US" sz="1600" b="1" dirty="0" err="1">
                <a:solidFill>
                  <a:srgbClr val="FFC000"/>
                </a:solidFill>
                <a:latin typeface="Arial" panose="020B0604020202020204" pitchFamily="34" charset="0"/>
                <a:cs typeface="Arial" panose="020B0604020202020204" pitchFamily="34" charset="0"/>
              </a:rPr>
              <a:t>Onc</a:t>
            </a:r>
            <a:r>
              <a:rPr lang="en-US" altLang="en-US" sz="1600" b="1" dirty="0">
                <a:solidFill>
                  <a:srgbClr val="FFFFFF"/>
                </a:solidFill>
                <a:latin typeface="Arial" panose="020B0604020202020204" pitchFamily="34" charset="0"/>
                <a:cs typeface="Arial" panose="020B0604020202020204" pitchFamily="34" charset="0"/>
              </a:rPr>
              <a:t>)               </a:t>
            </a:r>
          </a:p>
          <a:p>
            <a:pPr>
              <a:spcBef>
                <a:spcPct val="0"/>
              </a:spcBef>
              <a:buFontTx/>
              <a:buNone/>
            </a:pPr>
            <a:r>
              <a:rPr lang="en-US" altLang="en-US" sz="1600" b="1" dirty="0">
                <a:solidFill>
                  <a:srgbClr val="FFFFFF"/>
                </a:solidFill>
                <a:latin typeface="Arial" panose="020B0604020202020204" pitchFamily="34" charset="0"/>
                <a:cs typeface="Arial" panose="020B0604020202020204" pitchFamily="34" charset="0"/>
              </a:rPr>
              <a:t>Giles Whalen, MD (</a:t>
            </a:r>
            <a:r>
              <a:rPr lang="en-US" altLang="en-US" sz="1600" b="1" dirty="0" err="1">
                <a:solidFill>
                  <a:srgbClr val="FFC000"/>
                </a:solidFill>
                <a:latin typeface="Arial" panose="020B0604020202020204" pitchFamily="34" charset="0"/>
                <a:cs typeface="Arial" panose="020B0604020202020204" pitchFamily="34" charset="0"/>
              </a:rPr>
              <a:t>Surg</a:t>
            </a:r>
            <a:r>
              <a:rPr lang="en-US" altLang="en-US" sz="1600" b="1" dirty="0">
                <a:solidFill>
                  <a:srgbClr val="FFC000"/>
                </a:solidFill>
                <a:latin typeface="Arial" panose="020B0604020202020204" pitchFamily="34" charset="0"/>
                <a:cs typeface="Arial" panose="020B0604020202020204" pitchFamily="34" charset="0"/>
              </a:rPr>
              <a:t> </a:t>
            </a:r>
            <a:r>
              <a:rPr lang="en-US" altLang="en-US" sz="1600" b="1" dirty="0" err="1">
                <a:solidFill>
                  <a:srgbClr val="FFC000"/>
                </a:solidFill>
                <a:latin typeface="Arial" panose="020B0604020202020204" pitchFamily="34" charset="0"/>
                <a:cs typeface="Arial" panose="020B0604020202020204" pitchFamily="34" charset="0"/>
              </a:rPr>
              <a:t>Onc</a:t>
            </a:r>
            <a:r>
              <a:rPr lang="en-US" altLang="en-US" sz="1600" b="1" dirty="0">
                <a:solidFill>
                  <a:srgbClr val="FFFFFF"/>
                </a:solidFill>
                <a:latin typeface="Arial" panose="020B0604020202020204" pitchFamily="34" charset="0"/>
                <a:cs typeface="Arial" panose="020B0604020202020204" pitchFamily="34" charset="0"/>
              </a:rPr>
              <a:t>)</a:t>
            </a:r>
          </a:p>
        </p:txBody>
      </p:sp>
      <p:sp>
        <p:nvSpPr>
          <p:cNvPr id="3" name="Footer Placeholder 2"/>
          <p:cNvSpPr>
            <a:spLocks noGrp="1"/>
          </p:cNvSpPr>
          <p:nvPr>
            <p:ph type="ftr" sz="quarter" idx="11"/>
          </p:nvPr>
        </p:nvSpPr>
        <p:spPr/>
        <p:txBody>
          <a:bodyPr/>
          <a:lstStyle/>
          <a:p>
            <a:pPr>
              <a:defRPr/>
            </a:pPr>
            <a:r>
              <a:rPr lang="en-US"/>
              <a:t>S1316 Training</a:t>
            </a:r>
          </a:p>
        </p:txBody>
      </p:sp>
      <p:sp>
        <p:nvSpPr>
          <p:cNvPr id="4" name="Slide Number Placeholder 3"/>
          <p:cNvSpPr>
            <a:spLocks noGrp="1"/>
          </p:cNvSpPr>
          <p:nvPr>
            <p:ph type="sldNum" sz="quarter" idx="12"/>
          </p:nvPr>
        </p:nvSpPr>
        <p:spPr/>
        <p:txBody>
          <a:bodyPr/>
          <a:lstStyle/>
          <a:p>
            <a:fld id="{9AECE45F-3382-4714-BEDC-0031C8898412}" type="slidenum">
              <a:rPr lang="en-US" altLang="en-US" smtClean="0"/>
              <a:pPr/>
              <a:t>13</a:t>
            </a:fld>
            <a:endParaRPr lang="en-US" altLang="en-US"/>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2768" y="5939094"/>
            <a:ext cx="1299003" cy="718781"/>
          </a:xfrm>
          <a:prstGeom prst="rect">
            <a:avLst/>
          </a:prstGeom>
        </p:spPr>
      </p:pic>
      <p:sp>
        <p:nvSpPr>
          <p:cNvPr id="9" name="Date Placeholder 1">
            <a:extLst>
              <a:ext uri="{FF2B5EF4-FFF2-40B4-BE49-F238E27FC236}">
                <a16:creationId xmlns:a16="http://schemas.microsoft.com/office/drawing/2014/main" id="{B9416A3D-DAE1-4CB5-B996-E52D05AB7E7F}"/>
              </a:ext>
            </a:extLst>
          </p:cNvPr>
          <p:cNvSpPr>
            <a:spLocks noGrp="1"/>
          </p:cNvSpPr>
          <p:nvPr>
            <p:ph type="dt" sz="half" idx="10"/>
          </p:nvPr>
        </p:nvSpPr>
        <p:spPr>
          <a:xfrm>
            <a:off x="685800" y="6248400"/>
            <a:ext cx="1905000" cy="457200"/>
          </a:xfrm>
        </p:spPr>
        <p:txBody>
          <a:bodyPr/>
          <a:lstStyle/>
          <a:p>
            <a:pPr>
              <a:defRPr/>
            </a:pPr>
            <a:r>
              <a:rPr lang="en-US" dirty="0"/>
              <a:t>September 6, 2019</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866" name="Group 1"/>
          <p:cNvGrpSpPr>
            <a:grpSpLocks/>
          </p:cNvGrpSpPr>
          <p:nvPr/>
        </p:nvGrpSpPr>
        <p:grpSpPr bwMode="auto">
          <a:xfrm>
            <a:off x="2362200" y="457200"/>
            <a:ext cx="4495800" cy="5867400"/>
            <a:chOff x="2362200" y="914400"/>
            <a:chExt cx="4495800" cy="5867400"/>
          </a:xfrm>
        </p:grpSpPr>
        <p:sp>
          <p:nvSpPr>
            <p:cNvPr id="3" name="Rectangle 2"/>
            <p:cNvSpPr/>
            <p:nvPr/>
          </p:nvSpPr>
          <p:spPr>
            <a:xfrm>
              <a:off x="2362200" y="914400"/>
              <a:ext cx="4495800" cy="58674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pic>
          <p:nvPicPr>
            <p:cNvPr id="3686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57463" y="1066800"/>
              <a:ext cx="4148137" cy="558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393700" y="685800"/>
            <a:ext cx="8382000" cy="1143000"/>
          </a:xfrm>
        </p:spPr>
        <p:txBody>
          <a:bodyPr/>
          <a:lstStyle/>
          <a:p>
            <a:pPr eaLnBrk="1" hangingPunct="1"/>
            <a:r>
              <a:rPr lang="en-US" altLang="en-US" sz="4000" dirty="0">
                <a:solidFill>
                  <a:srgbClr val="FFFF66"/>
                </a:solidFill>
                <a:latin typeface="Arial" panose="020B0604020202020204" pitchFamily="34" charset="0"/>
                <a:cs typeface="Arial" panose="020B0604020202020204" pitchFamily="34" charset="0"/>
              </a:rPr>
              <a:t>Definition of Malignant Bowel Obstruction </a:t>
            </a:r>
            <a:endParaRPr lang="en-GB" altLang="en-US" sz="4000" dirty="0">
              <a:solidFill>
                <a:srgbClr val="FFFF66"/>
              </a:solidFill>
              <a:latin typeface="Arial" panose="020B0604020202020204" pitchFamily="34" charset="0"/>
              <a:cs typeface="Arial" panose="020B0604020202020204" pitchFamily="34" charset="0"/>
            </a:endParaRPr>
          </a:p>
        </p:txBody>
      </p:sp>
      <p:sp>
        <p:nvSpPr>
          <p:cNvPr id="45059" name="Rectangle 3"/>
          <p:cNvSpPr>
            <a:spLocks noGrp="1" noChangeArrowheads="1"/>
          </p:cNvSpPr>
          <p:nvPr>
            <p:ph type="body" idx="1"/>
          </p:nvPr>
        </p:nvSpPr>
        <p:spPr>
          <a:xfrm>
            <a:off x="381000" y="2057400"/>
            <a:ext cx="8382000" cy="4114800"/>
          </a:xfrm>
        </p:spPr>
        <p:txBody>
          <a:bodyPr/>
          <a:lstStyle/>
          <a:p>
            <a:pPr eaLnBrk="1" hangingPunct="1">
              <a:spcBef>
                <a:spcPts val="0"/>
              </a:spcBef>
              <a:spcAft>
                <a:spcPts val="0"/>
              </a:spcAft>
            </a:pPr>
            <a:r>
              <a:rPr lang="en-US" altLang="en-US" sz="2800" dirty="0">
                <a:latin typeface="Arial" panose="020B0604020202020204" pitchFamily="34" charset="0"/>
                <a:cs typeface="Arial" panose="020B0604020202020204" pitchFamily="34" charset="0"/>
              </a:rPr>
              <a:t>Clinical evidence of a bowel obstruction (via history/physical/radiographic examination)</a:t>
            </a:r>
          </a:p>
          <a:p>
            <a:pPr eaLnBrk="1" hangingPunct="1">
              <a:spcBef>
                <a:spcPts val="0"/>
              </a:spcBef>
              <a:spcAft>
                <a:spcPts val="0"/>
              </a:spcAft>
            </a:pPr>
            <a:r>
              <a:rPr lang="en-US" altLang="en-US" sz="2800" dirty="0">
                <a:latin typeface="Arial" panose="020B0604020202020204" pitchFamily="34" charset="0"/>
                <a:cs typeface="Arial" panose="020B0604020202020204" pitchFamily="34" charset="0"/>
              </a:rPr>
              <a:t>Bowel obstruction below the ligament of </a:t>
            </a:r>
            <a:r>
              <a:rPr lang="en-US" altLang="en-US" sz="2800" dirty="0" err="1">
                <a:latin typeface="Arial" panose="020B0604020202020204" pitchFamily="34" charset="0"/>
                <a:cs typeface="Arial" panose="020B0604020202020204" pitchFamily="34" charset="0"/>
              </a:rPr>
              <a:t>Treitz</a:t>
            </a:r>
            <a:endParaRPr lang="en-US" altLang="en-US" sz="2800" dirty="0">
              <a:latin typeface="Arial" panose="020B0604020202020204" pitchFamily="34" charset="0"/>
              <a:cs typeface="Arial" panose="020B0604020202020204" pitchFamily="34" charset="0"/>
            </a:endParaRPr>
          </a:p>
          <a:p>
            <a:pPr eaLnBrk="1" hangingPunct="1">
              <a:spcBef>
                <a:spcPts val="0"/>
              </a:spcBef>
              <a:spcAft>
                <a:spcPts val="0"/>
              </a:spcAft>
            </a:pPr>
            <a:r>
              <a:rPr lang="en-US" altLang="en-US" sz="2800" dirty="0">
                <a:latin typeface="Arial" panose="020B0604020202020204" pitchFamily="34" charset="0"/>
                <a:cs typeface="Arial" panose="020B0604020202020204" pitchFamily="34" charset="0"/>
              </a:rPr>
              <a:t>Intra abdominal primary cancer with incurable disease</a:t>
            </a:r>
          </a:p>
          <a:p>
            <a:pPr eaLnBrk="1" hangingPunct="1">
              <a:spcBef>
                <a:spcPts val="0"/>
              </a:spcBef>
              <a:spcAft>
                <a:spcPts val="0"/>
              </a:spcAft>
            </a:pPr>
            <a:r>
              <a:rPr lang="en-US" altLang="en-US" sz="2800" dirty="0">
                <a:latin typeface="Arial" panose="020B0604020202020204" pitchFamily="34" charset="0"/>
                <a:cs typeface="Arial" panose="020B0604020202020204" pitchFamily="34" charset="0"/>
              </a:rPr>
              <a:t>Non-intra abdominal primary cancer with clear evidence of intra-peritoneal disease</a:t>
            </a:r>
            <a:endParaRPr lang="en-GB" altLang="en-US" sz="2800" dirty="0">
              <a:latin typeface="Arial" panose="020B0604020202020204" pitchFamily="34" charset="0"/>
              <a:cs typeface="Arial" panose="020B0604020202020204" pitchFamily="34" charset="0"/>
            </a:endParaRPr>
          </a:p>
        </p:txBody>
      </p:sp>
      <p:sp>
        <p:nvSpPr>
          <p:cNvPr id="45060" name="Text Box 4"/>
          <p:cNvSpPr txBox="1">
            <a:spLocks noChangeArrowheads="1"/>
          </p:cNvSpPr>
          <p:nvPr/>
        </p:nvSpPr>
        <p:spPr bwMode="auto">
          <a:xfrm>
            <a:off x="4334933" y="5286375"/>
            <a:ext cx="4589463"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latin typeface="Arial" panose="020B0604020202020204" pitchFamily="34" charset="0"/>
                <a:cs typeface="Arial" panose="020B0604020202020204" pitchFamily="34" charset="0"/>
              </a:rPr>
              <a:t>Anthony, T. J Pain </a:t>
            </a:r>
            <a:r>
              <a:rPr lang="en-US" altLang="en-US" sz="2000" dirty="0" err="1">
                <a:latin typeface="Arial" panose="020B0604020202020204" pitchFamily="34" charset="0"/>
                <a:cs typeface="Arial" panose="020B0604020202020204" pitchFamily="34" charset="0"/>
              </a:rPr>
              <a:t>Symp</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Manag</a:t>
            </a:r>
            <a:r>
              <a:rPr lang="en-US" altLang="en-US" sz="2000" dirty="0">
                <a:latin typeface="Arial" panose="020B0604020202020204" pitchFamily="34" charset="0"/>
                <a:cs typeface="Arial" panose="020B0604020202020204" pitchFamily="34" charset="0"/>
              </a:rPr>
              <a:t>, 2007.</a:t>
            </a:r>
          </a:p>
        </p:txBody>
      </p:sp>
      <p:sp>
        <p:nvSpPr>
          <p:cNvPr id="3" name="Footer Placeholder 2"/>
          <p:cNvSpPr>
            <a:spLocks noGrp="1"/>
          </p:cNvSpPr>
          <p:nvPr>
            <p:ph type="ftr" sz="quarter" idx="11"/>
          </p:nvPr>
        </p:nvSpPr>
        <p:spPr/>
        <p:txBody>
          <a:bodyPr/>
          <a:lstStyle/>
          <a:p>
            <a:pPr>
              <a:defRPr/>
            </a:pPr>
            <a:r>
              <a:rPr lang="en-US"/>
              <a:t>S1316 Training</a:t>
            </a:r>
            <a:endParaRPr lang="en-US" dirty="0"/>
          </a:p>
        </p:txBody>
      </p:sp>
      <p:sp>
        <p:nvSpPr>
          <p:cNvPr id="4" name="Slide Number Placeholder 3"/>
          <p:cNvSpPr>
            <a:spLocks noGrp="1"/>
          </p:cNvSpPr>
          <p:nvPr>
            <p:ph type="sldNum" sz="quarter" idx="12"/>
          </p:nvPr>
        </p:nvSpPr>
        <p:spPr/>
        <p:txBody>
          <a:bodyPr/>
          <a:lstStyle/>
          <a:p>
            <a:fld id="{498677A1-7340-45A6-AA78-EB6ADFB8A312}" type="slidenum">
              <a:rPr lang="en-US" altLang="en-US" smtClean="0"/>
              <a:pPr/>
              <a:t>15</a:t>
            </a:fld>
            <a:endParaRPr lang="en-US" altLang="en-US"/>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
        <p:nvSpPr>
          <p:cNvPr id="9" name="Date Placeholder 1">
            <a:extLst>
              <a:ext uri="{FF2B5EF4-FFF2-40B4-BE49-F238E27FC236}">
                <a16:creationId xmlns:a16="http://schemas.microsoft.com/office/drawing/2014/main" id="{CFD30457-5FE4-475F-87E1-9A8FE09696B9}"/>
              </a:ext>
            </a:extLst>
          </p:cNvPr>
          <p:cNvSpPr>
            <a:spLocks noGrp="1"/>
          </p:cNvSpPr>
          <p:nvPr>
            <p:ph type="dt" sz="half" idx="10"/>
          </p:nvPr>
        </p:nvSpPr>
        <p:spPr>
          <a:xfrm>
            <a:off x="685800" y="6248400"/>
            <a:ext cx="1905000" cy="457200"/>
          </a:xfrm>
        </p:spPr>
        <p:txBody>
          <a:bodyPr/>
          <a:lstStyle/>
          <a:p>
            <a:pPr>
              <a:defRPr/>
            </a:pPr>
            <a:r>
              <a:rPr lang="en-US" dirty="0"/>
              <a:t>September 6, 2019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50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P spid="4506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304800" y="457200"/>
            <a:ext cx="8458200" cy="838200"/>
          </a:xfrm>
        </p:spPr>
        <p:txBody>
          <a:bodyPr/>
          <a:lstStyle/>
          <a:p>
            <a:r>
              <a:rPr lang="en-US" altLang="en-US" sz="2400" dirty="0">
                <a:latin typeface="Arial" panose="020B0604020202020204" pitchFamily="34" charset="0"/>
                <a:cs typeface="Arial" panose="020B0604020202020204" pitchFamily="34" charset="0"/>
              </a:rPr>
              <a:t>S1316 - </a:t>
            </a:r>
            <a:r>
              <a:rPr lang="en-US" sz="2400" dirty="0">
                <a:latin typeface="Arial" panose="020B0604020202020204" pitchFamily="34" charset="0"/>
                <a:cs typeface="Arial" panose="020B0604020202020204" pitchFamily="34" charset="0"/>
              </a:rPr>
              <a:t>Prospective Comparative Effectiveness                                                 Trial for Malignant Bowel Obstruction </a:t>
            </a:r>
            <a:br>
              <a:rPr lang="en-US" sz="2400" dirty="0">
                <a:latin typeface="Arial" panose="020B0604020202020204" pitchFamily="34" charset="0"/>
                <a:cs typeface="Arial" panose="020B0604020202020204" pitchFamily="34" charset="0"/>
              </a:rPr>
            </a:br>
            <a:br>
              <a:rPr lang="en-US" altLang="en-US" sz="2400" dirty="0">
                <a:latin typeface="Arial" panose="020B0604020202020204" pitchFamily="34" charset="0"/>
                <a:cs typeface="Arial" panose="020B0604020202020204" pitchFamily="34" charset="0"/>
              </a:rPr>
            </a:br>
            <a:r>
              <a:rPr lang="en-US" altLang="en-US" sz="2400" dirty="0">
                <a:latin typeface="Arial" panose="020B0604020202020204" pitchFamily="34" charset="0"/>
                <a:cs typeface="Arial" panose="020B0604020202020204" pitchFamily="34" charset="0"/>
              </a:rPr>
              <a:t>Schema</a:t>
            </a:r>
          </a:p>
        </p:txBody>
      </p:sp>
      <p:grpSp>
        <p:nvGrpSpPr>
          <p:cNvPr id="8196" name="Group 4"/>
          <p:cNvGrpSpPr>
            <a:grpSpLocks/>
          </p:cNvGrpSpPr>
          <p:nvPr/>
        </p:nvGrpSpPr>
        <p:grpSpPr bwMode="auto">
          <a:xfrm>
            <a:off x="609600" y="1295400"/>
            <a:ext cx="8001000" cy="4303713"/>
            <a:chOff x="800100" y="762001"/>
            <a:chExt cx="7656634" cy="3858674"/>
          </a:xfrm>
        </p:grpSpPr>
        <p:sp>
          <p:nvSpPr>
            <p:cNvPr id="8198" name="TextBox 1"/>
            <p:cNvSpPr txBox="1">
              <a:spLocks noChangeArrowheads="1"/>
            </p:cNvSpPr>
            <p:nvPr/>
          </p:nvSpPr>
          <p:spPr bwMode="auto">
            <a:xfrm>
              <a:off x="800100" y="2196655"/>
              <a:ext cx="1562100" cy="1076151"/>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800" b="0" i="0" u="none" strike="noStrike" kern="1200" cap="none" spc="0" normalizeH="0" baseline="0" noProof="0" dirty="0">
                  <a:ln>
                    <a:noFill/>
                  </a:ln>
                  <a:solidFill>
                    <a:srgbClr val="FFFFCC"/>
                  </a:solidFill>
                  <a:effectLst/>
                  <a:uLnTx/>
                  <a:uFillTx/>
                  <a:latin typeface="Arial" charset="0"/>
                  <a:ea typeface="+mn-ea"/>
                  <a:cs typeface="Arial" charset="0"/>
                </a:rPr>
                <a:t>Meets all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800" b="0" i="0" u="none" strike="noStrike" kern="1200" cap="none" spc="0" normalizeH="0" baseline="0" noProof="0" dirty="0">
                  <a:ln>
                    <a:noFill/>
                  </a:ln>
                  <a:solidFill>
                    <a:srgbClr val="FFFFCC"/>
                  </a:solidFill>
                  <a:effectLst/>
                  <a:uLnTx/>
                  <a:uFillTx/>
                  <a:latin typeface="Arial" charset="0"/>
                  <a:ea typeface="+mn-ea"/>
                  <a:cs typeface="Arial" charset="0"/>
                </a:rPr>
                <a:t>eligibility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800" b="0" i="0" u="none" strike="noStrike" kern="1200" cap="none" spc="0" normalizeH="0" baseline="0" noProof="0" dirty="0">
                  <a:ln>
                    <a:noFill/>
                  </a:ln>
                  <a:solidFill>
                    <a:srgbClr val="FFFFCC"/>
                  </a:solidFill>
                  <a:effectLst/>
                  <a:uLnTx/>
                  <a:uFillTx/>
                  <a:latin typeface="Arial" charset="0"/>
                  <a:ea typeface="+mn-ea"/>
                  <a:cs typeface="Arial" charset="0"/>
                </a:rPr>
                <a:t>requirements (N=220)</a:t>
              </a:r>
            </a:p>
          </p:txBody>
        </p:sp>
        <p:sp>
          <p:nvSpPr>
            <p:cNvPr id="8199" name="TextBox 2"/>
            <p:cNvSpPr txBox="1">
              <a:spLocks noChangeArrowheads="1"/>
            </p:cNvSpPr>
            <p:nvPr/>
          </p:nvSpPr>
          <p:spPr bwMode="auto">
            <a:xfrm>
              <a:off x="3276600" y="1447800"/>
              <a:ext cx="1638300" cy="827808"/>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800" b="0" i="0" u="none" strike="noStrike" kern="1200" cap="none" spc="0" normalizeH="0" baseline="0" noProof="0" dirty="0">
                  <a:ln>
                    <a:noFill/>
                  </a:ln>
                  <a:solidFill>
                    <a:srgbClr val="FFFFCC"/>
                  </a:solidFill>
                  <a:effectLst/>
                  <a:uLnTx/>
                  <a:uFillTx/>
                  <a:latin typeface="Arial" charset="0"/>
                  <a:ea typeface="+mn-ea"/>
                  <a:cs typeface="Arial" charset="0"/>
                </a:rPr>
                <a:t>Consents to randomization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800" b="0" i="0" u="none" strike="noStrike" kern="1200" cap="none" spc="0" normalizeH="0" baseline="0" noProof="0" dirty="0">
                  <a:ln>
                    <a:noFill/>
                  </a:ln>
                  <a:solidFill>
                    <a:srgbClr val="FFFFCC"/>
                  </a:solidFill>
                  <a:effectLst/>
                  <a:uLnTx/>
                  <a:uFillTx/>
                  <a:latin typeface="Arial" charset="0"/>
                  <a:ea typeface="+mn-ea"/>
                  <a:cs typeface="Arial" charset="0"/>
                </a:rPr>
                <a:t>(N=</a:t>
              </a:r>
              <a:r>
                <a:rPr lang="en-US" altLang="en-US" sz="1800" dirty="0">
                  <a:solidFill>
                    <a:srgbClr val="FFFFCC"/>
                  </a:solidFill>
                  <a:cs typeface="Arial" charset="0"/>
                </a:rPr>
                <a:t>55</a:t>
              </a:r>
              <a:r>
                <a:rPr kumimoji="0" lang="en-US" altLang="en-US" sz="1800" b="0" i="0" u="none" strike="noStrike" kern="1200" cap="none" spc="0" normalizeH="0" baseline="0" noProof="0" dirty="0">
                  <a:ln>
                    <a:noFill/>
                  </a:ln>
                  <a:solidFill>
                    <a:srgbClr val="FFFFCC"/>
                  </a:solidFill>
                  <a:effectLst/>
                  <a:uLnTx/>
                  <a:uFillTx/>
                  <a:latin typeface="Arial" charset="0"/>
                  <a:ea typeface="+mn-ea"/>
                  <a:cs typeface="Arial" charset="0"/>
                </a:rPr>
                <a:t>)</a:t>
              </a:r>
            </a:p>
          </p:txBody>
        </p:sp>
        <p:sp>
          <p:nvSpPr>
            <p:cNvPr id="8200" name="TextBox 3"/>
            <p:cNvSpPr txBox="1">
              <a:spLocks noChangeArrowheads="1"/>
            </p:cNvSpPr>
            <p:nvPr/>
          </p:nvSpPr>
          <p:spPr bwMode="auto">
            <a:xfrm>
              <a:off x="2987710" y="3289725"/>
              <a:ext cx="2333450" cy="82785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800" b="0" i="0" u="none" strike="noStrike" kern="1200" cap="none" spc="0" normalizeH="0" baseline="0" noProof="0" dirty="0">
                  <a:ln>
                    <a:noFill/>
                  </a:ln>
                  <a:solidFill>
                    <a:srgbClr val="FFFFCC"/>
                  </a:solidFill>
                  <a:effectLst/>
                  <a:uLnTx/>
                  <a:uFillTx/>
                  <a:latin typeface="Arial" charset="0"/>
                  <a:ea typeface="+mn-ea"/>
                  <a:cs typeface="Arial" charset="0"/>
                </a:rPr>
                <a:t>Consents to non-randomized treatment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800" b="0" i="0" u="none" strike="noStrike" kern="1200" cap="none" spc="0" normalizeH="0" baseline="0" noProof="0" dirty="0">
                  <a:ln>
                    <a:noFill/>
                  </a:ln>
                  <a:solidFill>
                    <a:srgbClr val="FFFFCC"/>
                  </a:solidFill>
                  <a:effectLst/>
                  <a:uLnTx/>
                  <a:uFillTx/>
                  <a:latin typeface="Arial" charset="0"/>
                  <a:ea typeface="+mn-ea"/>
                  <a:cs typeface="Arial" charset="0"/>
                </a:rPr>
                <a:t>(N=165)</a:t>
              </a:r>
            </a:p>
          </p:txBody>
        </p:sp>
        <p:sp>
          <p:nvSpPr>
            <p:cNvPr id="8201" name="TextBox 4"/>
            <p:cNvSpPr txBox="1">
              <a:spLocks noChangeArrowheads="1"/>
            </p:cNvSpPr>
            <p:nvPr/>
          </p:nvSpPr>
          <p:spPr bwMode="auto">
            <a:xfrm>
              <a:off x="5977443" y="762001"/>
              <a:ext cx="2479291" cy="33114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FFFFCC"/>
                  </a:solidFill>
                  <a:effectLst/>
                  <a:uLnTx/>
                  <a:uFillTx/>
                  <a:latin typeface="Arial" charset="0"/>
                  <a:ea typeface="+mn-ea"/>
                  <a:cs typeface="Arial" charset="0"/>
                </a:rPr>
                <a:t>Surgery (50%) (Arm 1)</a:t>
              </a:r>
            </a:p>
          </p:txBody>
        </p:sp>
        <p:sp>
          <p:nvSpPr>
            <p:cNvPr id="8202" name="TextBox 5"/>
            <p:cNvSpPr txBox="1">
              <a:spLocks noChangeArrowheads="1"/>
            </p:cNvSpPr>
            <p:nvPr/>
          </p:nvSpPr>
          <p:spPr bwMode="auto">
            <a:xfrm>
              <a:off x="5977443" y="1905000"/>
              <a:ext cx="2479291" cy="82785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800" b="0" i="0" u="none" strike="noStrike" kern="1200" cap="none" spc="0" normalizeH="0" baseline="0" noProof="0" dirty="0">
                  <a:ln>
                    <a:noFill/>
                  </a:ln>
                  <a:solidFill>
                    <a:srgbClr val="FFFFCC"/>
                  </a:solidFill>
                  <a:effectLst/>
                  <a:uLnTx/>
                  <a:uFillTx/>
                  <a:latin typeface="Arial" charset="0"/>
                  <a:ea typeface="+mn-ea"/>
                  <a:cs typeface="Arial" charset="0"/>
                </a:rPr>
                <a:t>Non-surgical management (50%) (Arm 2)*</a:t>
              </a:r>
            </a:p>
          </p:txBody>
        </p:sp>
        <p:sp>
          <p:nvSpPr>
            <p:cNvPr id="8203" name="TextBox 6"/>
            <p:cNvSpPr txBox="1">
              <a:spLocks noChangeArrowheads="1"/>
            </p:cNvSpPr>
            <p:nvPr/>
          </p:nvSpPr>
          <p:spPr bwMode="auto">
            <a:xfrm>
              <a:off x="5977443" y="3153091"/>
              <a:ext cx="2479291" cy="331123"/>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FFFFCC"/>
                  </a:solidFill>
                  <a:effectLst/>
                  <a:uLnTx/>
                  <a:uFillTx/>
                  <a:latin typeface="Arial" charset="0"/>
                  <a:ea typeface="+mn-ea"/>
                  <a:cs typeface="Arial" charset="0"/>
                </a:rPr>
                <a:t>Surgery (Arm 3)</a:t>
              </a:r>
            </a:p>
          </p:txBody>
        </p:sp>
        <p:sp>
          <p:nvSpPr>
            <p:cNvPr id="8204" name="TextBox 7"/>
            <p:cNvSpPr txBox="1">
              <a:spLocks noChangeArrowheads="1"/>
            </p:cNvSpPr>
            <p:nvPr/>
          </p:nvSpPr>
          <p:spPr bwMode="auto">
            <a:xfrm>
              <a:off x="5977443" y="4041209"/>
              <a:ext cx="2479291" cy="579466"/>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800" b="0" i="0" u="none" strike="noStrike" kern="1200" cap="none" spc="0" normalizeH="0" baseline="0" noProof="0" dirty="0">
                  <a:ln>
                    <a:noFill/>
                  </a:ln>
                  <a:solidFill>
                    <a:srgbClr val="FFFFCC"/>
                  </a:solidFill>
                  <a:effectLst/>
                  <a:uLnTx/>
                  <a:uFillTx/>
                  <a:latin typeface="Arial" charset="0"/>
                  <a:ea typeface="+mn-ea"/>
                  <a:cs typeface="Arial" charset="0"/>
                </a:rPr>
                <a:t>Non-surgical management (Arm 4)*</a:t>
              </a:r>
            </a:p>
          </p:txBody>
        </p:sp>
        <p:cxnSp>
          <p:nvCxnSpPr>
            <p:cNvPr id="13" name="Straight Arrow Connector 12"/>
            <p:cNvCxnSpPr>
              <a:stCxn id="8198" idx="3"/>
              <a:endCxn id="8199" idx="1"/>
            </p:cNvCxnSpPr>
            <p:nvPr/>
          </p:nvCxnSpPr>
          <p:spPr>
            <a:xfrm flipV="1">
              <a:off x="2361810" y="1862243"/>
              <a:ext cx="914542" cy="87250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8199" idx="3"/>
              <a:endCxn id="8201" idx="1"/>
            </p:cNvCxnSpPr>
            <p:nvPr/>
          </p:nvCxnSpPr>
          <p:spPr>
            <a:xfrm flipV="1">
              <a:off x="4915541" y="927108"/>
              <a:ext cx="1061902" cy="93513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8199" idx="3"/>
              <a:endCxn id="8202" idx="1"/>
            </p:cNvCxnSpPr>
            <p:nvPr/>
          </p:nvCxnSpPr>
          <p:spPr>
            <a:xfrm>
              <a:off x="4915541" y="1862243"/>
              <a:ext cx="1061902" cy="45689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8198" idx="3"/>
              <a:endCxn id="8200" idx="1"/>
            </p:cNvCxnSpPr>
            <p:nvPr/>
          </p:nvCxnSpPr>
          <p:spPr>
            <a:xfrm>
              <a:off x="2361810" y="2734750"/>
              <a:ext cx="625899" cy="96929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8200" idx="3"/>
              <a:endCxn id="8203" idx="1"/>
            </p:cNvCxnSpPr>
            <p:nvPr/>
          </p:nvCxnSpPr>
          <p:spPr>
            <a:xfrm flipV="1">
              <a:off x="5321160" y="3318319"/>
              <a:ext cx="656283" cy="38572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8200" idx="3"/>
              <a:endCxn id="8204" idx="1"/>
            </p:cNvCxnSpPr>
            <p:nvPr/>
          </p:nvCxnSpPr>
          <p:spPr>
            <a:xfrm>
              <a:off x="5321160" y="3704044"/>
              <a:ext cx="656283" cy="62626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38" name="TextBox 37"/>
          <p:cNvSpPr txBox="1"/>
          <p:nvPr/>
        </p:nvSpPr>
        <p:spPr>
          <a:xfrm>
            <a:off x="228600" y="5715000"/>
            <a:ext cx="571500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Times New Roman"/>
                <a:ea typeface="+mn-ea"/>
                <a:cs typeface="+mn-cs"/>
              </a:rPr>
              <a:t>Primary Outcome: </a:t>
            </a:r>
            <a:r>
              <a:rPr kumimoji="0" lang="en-US" sz="1600" b="0" i="0" u="none" strike="noStrike" kern="0" cap="none" spc="0" normalizeH="0" baseline="0" noProof="0" dirty="0">
                <a:ln>
                  <a:noFill/>
                </a:ln>
                <a:solidFill>
                  <a:srgbClr val="FFFFFF"/>
                </a:solidFill>
                <a:effectLst/>
                <a:uLnTx/>
                <a:uFillTx/>
                <a:latin typeface="Times New Roman"/>
                <a:ea typeface="+mn-ea"/>
                <a:cs typeface="Arial" pitchFamily="34" charset="0"/>
              </a:rPr>
              <a:t>“Good days” = days out of the hospital and alive in the first 91 days (13 weeks) after registration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FFFFCC"/>
              </a:solidFill>
              <a:effectLst/>
              <a:uLnTx/>
              <a:uFillTx/>
              <a:latin typeface="Times New Roman"/>
              <a:ea typeface="+mn-ea"/>
              <a:cs typeface="+mn-cs"/>
            </a:endParaRPr>
          </a:p>
        </p:txBody>
      </p:sp>
      <p:sp>
        <p:nvSpPr>
          <p:cNvPr id="2" name="TextBox 1"/>
          <p:cNvSpPr txBox="1"/>
          <p:nvPr/>
        </p:nvSpPr>
        <p:spPr>
          <a:xfrm>
            <a:off x="6019800" y="5791200"/>
            <a:ext cx="289560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Times New Roman"/>
                <a:ea typeface="+mn-ea"/>
                <a:cs typeface="+mn-cs"/>
              </a:rPr>
              <a:t>*</a:t>
            </a:r>
            <a:r>
              <a:rPr kumimoji="0" lang="en-US" sz="1800" b="0" i="1" u="none" strike="noStrike" kern="1200" cap="none" spc="0" normalizeH="0" baseline="0" noProof="0" dirty="0">
                <a:ln>
                  <a:noFill/>
                </a:ln>
                <a:solidFill>
                  <a:srgbClr val="FFFFFF"/>
                </a:solidFill>
                <a:effectLst/>
                <a:uLnTx/>
                <a:uFillTx/>
                <a:latin typeface="Times New Roman"/>
                <a:ea typeface="+mn-ea"/>
                <a:cs typeface="+mn-cs"/>
              </a:rPr>
              <a:t>Recommend</a:t>
            </a:r>
            <a:r>
              <a:rPr kumimoji="0" lang="en-US" sz="1800" b="0" i="0" u="none" strike="noStrike" kern="1200" cap="none" spc="0" normalizeH="0" baseline="0" noProof="0" dirty="0">
                <a:ln>
                  <a:noFill/>
                </a:ln>
                <a:solidFill>
                  <a:srgbClr val="FFFFFF"/>
                </a:solidFill>
                <a:effectLst/>
                <a:uLnTx/>
                <a:uFillTx/>
                <a:latin typeface="Times New Roman"/>
                <a:ea typeface="+mn-ea"/>
                <a:cs typeface="+mn-cs"/>
              </a:rPr>
              <a:t> a trial of somatostatin analog</a:t>
            </a:r>
          </a:p>
        </p:txBody>
      </p:sp>
      <p:grpSp>
        <p:nvGrpSpPr>
          <p:cNvPr id="10" name="Group 9">
            <a:extLst>
              <a:ext uri="{FF2B5EF4-FFF2-40B4-BE49-F238E27FC236}">
                <a16:creationId xmlns:a16="http://schemas.microsoft.com/office/drawing/2014/main" id="{8B49830C-D0F2-481D-BD32-9E375FA8C6C7}"/>
              </a:ext>
            </a:extLst>
          </p:cNvPr>
          <p:cNvGrpSpPr/>
          <p:nvPr/>
        </p:nvGrpSpPr>
        <p:grpSpPr>
          <a:xfrm>
            <a:off x="6324600" y="4800600"/>
            <a:ext cx="1981200" cy="914400"/>
            <a:chOff x="6248400" y="4800600"/>
            <a:chExt cx="1981200" cy="914400"/>
          </a:xfrm>
        </p:grpSpPr>
        <p:cxnSp>
          <p:nvCxnSpPr>
            <p:cNvPr id="4" name="Straight Connector 3">
              <a:extLst>
                <a:ext uri="{FF2B5EF4-FFF2-40B4-BE49-F238E27FC236}">
                  <a16:creationId xmlns:a16="http://schemas.microsoft.com/office/drawing/2014/main" id="{46C7223D-41EB-4904-A964-4ED79F616F8C}"/>
                </a:ext>
              </a:extLst>
            </p:cNvPr>
            <p:cNvCxnSpPr/>
            <p:nvPr/>
          </p:nvCxnSpPr>
          <p:spPr bwMode="auto">
            <a:xfrm flipH="1">
              <a:off x="6400800" y="4800600"/>
              <a:ext cx="1828800" cy="914400"/>
            </a:xfrm>
            <a:prstGeom prst="line">
              <a:avLst/>
            </a:prstGeom>
            <a:solidFill>
              <a:schemeClr val="accent1"/>
            </a:solidFill>
            <a:ln w="25400" cap="flat" cmpd="sng" algn="ctr">
              <a:solidFill>
                <a:schemeClr val="tx1"/>
              </a:solidFill>
              <a:prstDash val="solid"/>
              <a:round/>
              <a:headEnd type="none" w="med" len="med"/>
              <a:tailEnd type="none" w="med" len="med"/>
            </a:ln>
            <a:effectLst/>
          </p:spPr>
        </p:cxnSp>
        <p:cxnSp>
          <p:nvCxnSpPr>
            <p:cNvPr id="21" name="Straight Connector 20">
              <a:extLst>
                <a:ext uri="{FF2B5EF4-FFF2-40B4-BE49-F238E27FC236}">
                  <a16:creationId xmlns:a16="http://schemas.microsoft.com/office/drawing/2014/main" id="{E7DA376B-475A-45DE-9DD6-AF598B314BD9}"/>
                </a:ext>
              </a:extLst>
            </p:cNvPr>
            <p:cNvCxnSpPr>
              <a:cxnSpLocks/>
            </p:cNvCxnSpPr>
            <p:nvPr/>
          </p:nvCxnSpPr>
          <p:spPr bwMode="auto">
            <a:xfrm>
              <a:off x="6248400" y="4800600"/>
              <a:ext cx="1828800" cy="914400"/>
            </a:xfrm>
            <a:prstGeom prst="line">
              <a:avLst/>
            </a:prstGeom>
            <a:solidFill>
              <a:schemeClr val="accent1"/>
            </a:solidFill>
            <a:ln w="25400" cap="flat" cmpd="sng" algn="ctr">
              <a:solidFill>
                <a:schemeClr val="tx1"/>
              </a:solidFill>
              <a:prstDash val="solid"/>
              <a:round/>
              <a:headEnd type="none" w="med" len="med"/>
              <a:tailEnd type="none" w="med" len="med"/>
            </a:ln>
            <a:effectLst/>
          </p:spPr>
        </p:cxnSp>
      </p:grpSp>
      <p:grpSp>
        <p:nvGrpSpPr>
          <p:cNvPr id="22" name="Group 21">
            <a:extLst>
              <a:ext uri="{FF2B5EF4-FFF2-40B4-BE49-F238E27FC236}">
                <a16:creationId xmlns:a16="http://schemas.microsoft.com/office/drawing/2014/main" id="{33D05B36-8549-40C3-A0F3-3A4D2F86C578}"/>
              </a:ext>
            </a:extLst>
          </p:cNvPr>
          <p:cNvGrpSpPr/>
          <p:nvPr/>
        </p:nvGrpSpPr>
        <p:grpSpPr>
          <a:xfrm>
            <a:off x="6324600" y="3733800"/>
            <a:ext cx="1981200" cy="914400"/>
            <a:chOff x="6248400" y="4800600"/>
            <a:chExt cx="1981200" cy="914400"/>
          </a:xfrm>
        </p:grpSpPr>
        <p:cxnSp>
          <p:nvCxnSpPr>
            <p:cNvPr id="23" name="Straight Connector 22">
              <a:extLst>
                <a:ext uri="{FF2B5EF4-FFF2-40B4-BE49-F238E27FC236}">
                  <a16:creationId xmlns:a16="http://schemas.microsoft.com/office/drawing/2014/main" id="{0499EA81-1E53-40CB-B233-737357BC14E5}"/>
                </a:ext>
              </a:extLst>
            </p:cNvPr>
            <p:cNvCxnSpPr/>
            <p:nvPr/>
          </p:nvCxnSpPr>
          <p:spPr bwMode="auto">
            <a:xfrm flipH="1">
              <a:off x="6400800" y="4800600"/>
              <a:ext cx="1828800" cy="914400"/>
            </a:xfrm>
            <a:prstGeom prst="line">
              <a:avLst/>
            </a:prstGeom>
            <a:solidFill>
              <a:schemeClr val="accent1"/>
            </a:solidFill>
            <a:ln w="25400" cap="flat" cmpd="sng" algn="ctr">
              <a:solidFill>
                <a:schemeClr val="tx1"/>
              </a:solidFill>
              <a:prstDash val="solid"/>
              <a:round/>
              <a:headEnd type="none" w="med" len="med"/>
              <a:tailEnd type="none" w="med" len="med"/>
            </a:ln>
            <a:effectLst/>
          </p:spPr>
        </p:cxnSp>
        <p:cxnSp>
          <p:nvCxnSpPr>
            <p:cNvPr id="24" name="Straight Connector 23">
              <a:extLst>
                <a:ext uri="{FF2B5EF4-FFF2-40B4-BE49-F238E27FC236}">
                  <a16:creationId xmlns:a16="http://schemas.microsoft.com/office/drawing/2014/main" id="{109ABC4B-DCD7-45F7-B1BC-61B64DEA7480}"/>
                </a:ext>
              </a:extLst>
            </p:cNvPr>
            <p:cNvCxnSpPr>
              <a:cxnSpLocks/>
            </p:cNvCxnSpPr>
            <p:nvPr/>
          </p:nvCxnSpPr>
          <p:spPr bwMode="auto">
            <a:xfrm>
              <a:off x="6248400" y="4800600"/>
              <a:ext cx="1828800" cy="914400"/>
            </a:xfrm>
            <a:prstGeom prst="line">
              <a:avLst/>
            </a:prstGeom>
            <a:solidFill>
              <a:schemeClr val="accent1"/>
            </a:solidFill>
            <a:ln w="25400" cap="flat" cmpd="sng" algn="ctr">
              <a:solidFill>
                <a:schemeClr val="tx1"/>
              </a:solidFill>
              <a:prstDash val="solid"/>
              <a:round/>
              <a:headEnd type="none" w="med" len="med"/>
              <a:tailEnd type="none" w="med" len="med"/>
            </a:ln>
            <a:effectLst/>
          </p:spPr>
        </p:cxnSp>
      </p:grpSp>
    </p:spTree>
    <p:extLst>
      <p:ext uri="{BB962C8B-B14F-4D97-AF65-F5344CB8AC3E}">
        <p14:creationId xmlns:p14="http://schemas.microsoft.com/office/powerpoint/2010/main" val="112023367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Box 10"/>
          <p:cNvSpPr txBox="1">
            <a:spLocks noChangeArrowheads="1"/>
          </p:cNvSpPr>
          <p:nvPr/>
        </p:nvSpPr>
        <p:spPr bwMode="auto">
          <a:xfrm>
            <a:off x="53975" y="679450"/>
            <a:ext cx="9013825"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3400">
                <a:solidFill>
                  <a:srgbClr val="FFFF66"/>
                </a:solidFill>
                <a:latin typeface="Arial" panose="020B0604020202020204" pitchFamily="34" charset="0"/>
              </a:rPr>
              <a:t>MBO Grant Submissions and Presentations</a:t>
            </a:r>
          </a:p>
        </p:txBody>
      </p:sp>
      <p:sp>
        <p:nvSpPr>
          <p:cNvPr id="9" name="TextBox 8"/>
          <p:cNvSpPr txBox="1"/>
          <p:nvPr/>
        </p:nvSpPr>
        <p:spPr>
          <a:xfrm rot="18574852">
            <a:off x="-77309" y="5033546"/>
            <a:ext cx="2038380" cy="338554"/>
          </a:xfrm>
          <a:prstGeom prst="rect">
            <a:avLst/>
          </a:prstGeom>
          <a:noFill/>
          <a:scene3d>
            <a:camera prst="orthographicFront">
              <a:rot lat="0" lon="0" rev="300000"/>
            </a:camera>
            <a:lightRig rig="threePt" dir="t"/>
          </a:scene3d>
          <a:sp3d/>
        </p:spPr>
        <p:txBody>
          <a:bodyPr>
            <a:spAutoFit/>
            <a:flatTx/>
          </a:bodyPr>
          <a:lstStyle/>
          <a:p>
            <a:pPr>
              <a:defRPr/>
            </a:pPr>
            <a:r>
              <a:rPr lang="en-US" sz="1600" dirty="0">
                <a:solidFill>
                  <a:srgbClr val="FF0000"/>
                </a:solidFill>
                <a:latin typeface="Arial" panose="020B0604020202020204" pitchFamily="34" charset="0"/>
                <a:cs typeface="Arial" panose="020B0604020202020204" pitchFamily="34" charset="0"/>
              </a:rPr>
              <a:t>ACOSOG</a:t>
            </a:r>
            <a:r>
              <a:rPr lang="en-US" sz="1600" dirty="0">
                <a:solidFill>
                  <a:srgbClr val="FF0000"/>
                </a:solidFill>
              </a:rPr>
              <a:t> </a:t>
            </a:r>
            <a:r>
              <a:rPr lang="en-US" sz="1600" dirty="0">
                <a:solidFill>
                  <a:srgbClr val="FF0000"/>
                </a:solidFill>
                <a:latin typeface="Arial" panose="020B0604020202020204" pitchFamily="34" charset="0"/>
                <a:cs typeface="Arial" panose="020B0604020202020204" pitchFamily="34" charset="0"/>
              </a:rPr>
              <a:t>April</a:t>
            </a:r>
            <a:r>
              <a:rPr lang="en-US" sz="1600" dirty="0">
                <a:solidFill>
                  <a:srgbClr val="FF0000"/>
                </a:solidFill>
              </a:rPr>
              <a:t> 2002</a:t>
            </a:r>
          </a:p>
        </p:txBody>
      </p:sp>
      <p:grpSp>
        <p:nvGrpSpPr>
          <p:cNvPr id="43014" name="Group 37897"/>
          <p:cNvGrpSpPr>
            <a:grpSpLocks/>
          </p:cNvGrpSpPr>
          <p:nvPr/>
        </p:nvGrpSpPr>
        <p:grpSpPr bwMode="auto">
          <a:xfrm>
            <a:off x="0" y="6015038"/>
            <a:ext cx="8061325" cy="704850"/>
            <a:chOff x="-303" y="6015335"/>
            <a:chExt cx="8061247" cy="704755"/>
          </a:xfrm>
        </p:grpSpPr>
        <p:cxnSp>
          <p:nvCxnSpPr>
            <p:cNvPr id="4" name="Straight Connector 3"/>
            <p:cNvCxnSpPr/>
            <p:nvPr/>
          </p:nvCxnSpPr>
          <p:spPr>
            <a:xfrm>
              <a:off x="396568" y="6243904"/>
              <a:ext cx="7664376"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grpSp>
          <p:nvGrpSpPr>
            <p:cNvPr id="43104" name="Group 37887"/>
            <p:cNvGrpSpPr>
              <a:grpSpLocks/>
            </p:cNvGrpSpPr>
            <p:nvPr/>
          </p:nvGrpSpPr>
          <p:grpSpPr bwMode="auto">
            <a:xfrm>
              <a:off x="-303" y="6015335"/>
              <a:ext cx="792884" cy="704755"/>
              <a:chOff x="-303" y="6015335"/>
              <a:chExt cx="792884" cy="704755"/>
            </a:xfrm>
          </p:grpSpPr>
          <p:cxnSp>
            <p:nvCxnSpPr>
              <p:cNvPr id="8" name="Straight Connector 7"/>
              <p:cNvCxnSpPr/>
              <p:nvPr/>
            </p:nvCxnSpPr>
            <p:spPr>
              <a:xfrm>
                <a:off x="380693" y="6015335"/>
                <a:ext cx="0" cy="228569"/>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43106" name="TextBox 10"/>
              <p:cNvSpPr txBox="1">
                <a:spLocks noChangeArrowheads="1"/>
              </p:cNvSpPr>
              <p:nvPr/>
            </p:nvSpPr>
            <p:spPr bwMode="auto">
              <a:xfrm>
                <a:off x="-303" y="6320135"/>
                <a:ext cx="792884" cy="399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a:latin typeface="Arial" panose="020B0604020202020204" pitchFamily="34" charset="0"/>
                    <a:cs typeface="Arial" panose="020B0604020202020204" pitchFamily="34" charset="0"/>
                  </a:rPr>
                  <a:t>2002</a:t>
                </a:r>
              </a:p>
            </p:txBody>
          </p:sp>
        </p:grpSp>
      </p:grpSp>
      <p:grpSp>
        <p:nvGrpSpPr>
          <p:cNvPr id="43015" name="Group 37888"/>
          <p:cNvGrpSpPr>
            <a:grpSpLocks/>
          </p:cNvGrpSpPr>
          <p:nvPr/>
        </p:nvGrpSpPr>
        <p:grpSpPr bwMode="auto">
          <a:xfrm>
            <a:off x="1295400" y="6015038"/>
            <a:ext cx="830263" cy="704850"/>
            <a:chOff x="1135312" y="6015335"/>
            <a:chExt cx="830958" cy="704755"/>
          </a:xfrm>
        </p:grpSpPr>
        <p:sp>
          <p:nvSpPr>
            <p:cNvPr id="43101" name="TextBox 14"/>
            <p:cNvSpPr txBox="1">
              <a:spLocks noChangeArrowheads="1"/>
            </p:cNvSpPr>
            <p:nvPr/>
          </p:nvSpPr>
          <p:spPr bwMode="auto">
            <a:xfrm>
              <a:off x="1135312" y="6320135"/>
              <a:ext cx="830958" cy="399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a:latin typeface="Arial" panose="020B0604020202020204" pitchFamily="34" charset="0"/>
                  <a:cs typeface="Arial" panose="020B0604020202020204" pitchFamily="34" charset="0"/>
                </a:rPr>
                <a:t>2004</a:t>
              </a:r>
            </a:p>
          </p:txBody>
        </p:sp>
        <p:cxnSp>
          <p:nvCxnSpPr>
            <p:cNvPr id="16" name="Straight Connector 15"/>
            <p:cNvCxnSpPr/>
            <p:nvPr/>
          </p:nvCxnSpPr>
          <p:spPr>
            <a:xfrm>
              <a:off x="1516631" y="6015335"/>
              <a:ext cx="0" cy="228569"/>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grpSp>
      <p:sp>
        <p:nvSpPr>
          <p:cNvPr id="17" name="TextBox 16"/>
          <p:cNvSpPr txBox="1"/>
          <p:nvPr/>
        </p:nvSpPr>
        <p:spPr>
          <a:xfrm rot="18607543">
            <a:off x="1089373" y="4688995"/>
            <a:ext cx="3151407" cy="338554"/>
          </a:xfrm>
          <a:prstGeom prst="rect">
            <a:avLst/>
          </a:prstGeom>
          <a:noFill/>
          <a:scene3d>
            <a:camera prst="orthographicFront">
              <a:rot lat="0" lon="0" rev="300000"/>
            </a:camera>
            <a:lightRig rig="threePt" dir="t"/>
          </a:scene3d>
          <a:sp3d/>
        </p:spPr>
        <p:txBody>
          <a:bodyPr>
            <a:spAutoFit/>
            <a:flatTx/>
          </a:bodyPr>
          <a:lstStyle/>
          <a:p>
            <a:pPr>
              <a:defRPr/>
            </a:pPr>
            <a:r>
              <a:rPr lang="en-US" sz="1600" dirty="0">
                <a:solidFill>
                  <a:srgbClr val="FF0000"/>
                </a:solidFill>
                <a:latin typeface="Arial" panose="020B0604020202020204" pitchFamily="34" charset="0"/>
                <a:cs typeface="Arial" panose="020B0604020202020204" pitchFamily="34" charset="0"/>
              </a:rPr>
              <a:t>ACOSOG QOL </a:t>
            </a:r>
            <a:r>
              <a:rPr lang="en-US" sz="1600" dirty="0" err="1">
                <a:solidFill>
                  <a:srgbClr val="FF0000"/>
                </a:solidFill>
                <a:latin typeface="Arial" panose="020B0604020202020204" pitchFamily="34" charset="0"/>
                <a:cs typeface="Arial" panose="020B0604020202020204" pitchFamily="34" charset="0"/>
              </a:rPr>
              <a:t>Comm</a:t>
            </a:r>
            <a:r>
              <a:rPr lang="en-US" sz="1600" dirty="0">
                <a:solidFill>
                  <a:srgbClr val="FF0000"/>
                </a:solidFill>
                <a:latin typeface="Arial" panose="020B0604020202020204" pitchFamily="34" charset="0"/>
                <a:cs typeface="Arial" panose="020B0604020202020204" pitchFamily="34" charset="0"/>
              </a:rPr>
              <a:t> 1/8/04</a:t>
            </a:r>
          </a:p>
        </p:txBody>
      </p:sp>
      <p:sp>
        <p:nvSpPr>
          <p:cNvPr id="18" name="TextBox 17"/>
          <p:cNvSpPr txBox="1"/>
          <p:nvPr/>
        </p:nvSpPr>
        <p:spPr>
          <a:xfrm rot="18649408">
            <a:off x="1707871" y="4177175"/>
            <a:ext cx="4501290" cy="338554"/>
          </a:xfrm>
          <a:prstGeom prst="rect">
            <a:avLst/>
          </a:prstGeom>
          <a:noFill/>
          <a:scene3d>
            <a:camera prst="orthographicFront">
              <a:rot lat="0" lon="0" rev="300000"/>
            </a:camera>
            <a:lightRig rig="threePt" dir="t"/>
          </a:scene3d>
          <a:sp3d/>
        </p:spPr>
        <p:txBody>
          <a:bodyPr>
            <a:spAutoFit/>
            <a:flatTx/>
          </a:bodyPr>
          <a:lstStyle/>
          <a:p>
            <a:pPr>
              <a:defRPr/>
            </a:pPr>
            <a:r>
              <a:rPr lang="en-US" sz="1600" dirty="0">
                <a:solidFill>
                  <a:srgbClr val="FF0000"/>
                </a:solidFill>
                <a:latin typeface="Arial" panose="020B0604020202020204" pitchFamily="34" charset="0"/>
                <a:cs typeface="Arial" panose="020B0604020202020204" pitchFamily="34" charset="0"/>
              </a:rPr>
              <a:t>ACOSOG GI </a:t>
            </a:r>
            <a:r>
              <a:rPr lang="en-US" sz="1600" dirty="0" err="1">
                <a:solidFill>
                  <a:srgbClr val="FF0000"/>
                </a:solidFill>
                <a:latin typeface="Arial" panose="020B0604020202020204" pitchFamily="34" charset="0"/>
                <a:cs typeface="Arial" panose="020B0604020202020204" pitchFamily="34" charset="0"/>
              </a:rPr>
              <a:t>Comm</a:t>
            </a:r>
            <a:r>
              <a:rPr lang="en-US" sz="1600" dirty="0">
                <a:solidFill>
                  <a:srgbClr val="FF0000"/>
                </a:solidFill>
                <a:latin typeface="Arial" panose="020B0604020202020204" pitchFamily="34" charset="0"/>
                <a:cs typeface="Arial" panose="020B0604020202020204" pitchFamily="34" charset="0"/>
              </a:rPr>
              <a:t> 1/14/05</a:t>
            </a:r>
          </a:p>
        </p:txBody>
      </p:sp>
      <p:grpSp>
        <p:nvGrpSpPr>
          <p:cNvPr id="43022" name="Group 37892"/>
          <p:cNvGrpSpPr>
            <a:grpSpLocks/>
          </p:cNvGrpSpPr>
          <p:nvPr/>
        </p:nvGrpSpPr>
        <p:grpSpPr bwMode="auto">
          <a:xfrm>
            <a:off x="1949450" y="6015038"/>
            <a:ext cx="793750" cy="704850"/>
            <a:chOff x="1949536" y="6015335"/>
            <a:chExt cx="792884" cy="704755"/>
          </a:xfrm>
        </p:grpSpPr>
        <p:sp>
          <p:nvSpPr>
            <p:cNvPr id="43099" name="TextBox 18"/>
            <p:cNvSpPr txBox="1">
              <a:spLocks noChangeArrowheads="1"/>
            </p:cNvSpPr>
            <p:nvPr/>
          </p:nvSpPr>
          <p:spPr bwMode="auto">
            <a:xfrm>
              <a:off x="1949536" y="6320135"/>
              <a:ext cx="792884" cy="399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a:latin typeface="Arial" panose="020B0604020202020204" pitchFamily="34" charset="0"/>
                  <a:cs typeface="Arial" panose="020B0604020202020204" pitchFamily="34" charset="0"/>
                </a:rPr>
                <a:t>2005</a:t>
              </a:r>
            </a:p>
          </p:txBody>
        </p:sp>
        <p:cxnSp>
          <p:nvCxnSpPr>
            <p:cNvPr id="20" name="Straight Connector 19"/>
            <p:cNvCxnSpPr/>
            <p:nvPr/>
          </p:nvCxnSpPr>
          <p:spPr>
            <a:xfrm>
              <a:off x="2285719" y="6015335"/>
              <a:ext cx="0" cy="228569"/>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grpSp>
      <p:sp>
        <p:nvSpPr>
          <p:cNvPr id="21" name="TextBox 20"/>
          <p:cNvSpPr txBox="1"/>
          <p:nvPr/>
        </p:nvSpPr>
        <p:spPr>
          <a:xfrm rot="18556082">
            <a:off x="1871192" y="4799630"/>
            <a:ext cx="2834992" cy="338554"/>
          </a:xfrm>
          <a:prstGeom prst="rect">
            <a:avLst/>
          </a:prstGeom>
          <a:noFill/>
          <a:scene3d>
            <a:camera prst="orthographicFront">
              <a:rot lat="0" lon="0" rev="300000"/>
            </a:camera>
            <a:lightRig rig="threePt" dir="t"/>
          </a:scene3d>
          <a:sp3d/>
        </p:spPr>
        <p:txBody>
          <a:bodyPr>
            <a:spAutoFit/>
            <a:flatTx/>
          </a:bodyPr>
          <a:lstStyle/>
          <a:p>
            <a:pPr>
              <a:defRPr/>
            </a:pPr>
            <a:r>
              <a:rPr lang="en-US" sz="1600" dirty="0">
                <a:solidFill>
                  <a:srgbClr val="FF0000"/>
                </a:solidFill>
                <a:latin typeface="Arial" panose="020B0604020202020204" pitchFamily="34" charset="0"/>
                <a:cs typeface="Arial" panose="020B0604020202020204" pitchFamily="34" charset="0"/>
              </a:rPr>
              <a:t>CALGB GI </a:t>
            </a:r>
            <a:r>
              <a:rPr lang="en-US" sz="1600" dirty="0" err="1">
                <a:solidFill>
                  <a:srgbClr val="FF0000"/>
                </a:solidFill>
                <a:latin typeface="Arial" panose="020B0604020202020204" pitchFamily="34" charset="0"/>
                <a:cs typeface="Arial" panose="020B0604020202020204" pitchFamily="34" charset="0"/>
              </a:rPr>
              <a:t>Comm</a:t>
            </a:r>
            <a:r>
              <a:rPr lang="en-US" sz="1600" dirty="0">
                <a:solidFill>
                  <a:srgbClr val="FF0000"/>
                </a:solidFill>
                <a:latin typeface="Arial" panose="020B0604020202020204" pitchFamily="34" charset="0"/>
                <a:cs typeface="Arial" panose="020B0604020202020204" pitchFamily="34" charset="0"/>
              </a:rPr>
              <a:t> 6/18/05</a:t>
            </a:r>
          </a:p>
        </p:txBody>
      </p:sp>
      <p:sp>
        <p:nvSpPr>
          <p:cNvPr id="22" name="TextBox 21"/>
          <p:cNvSpPr txBox="1"/>
          <p:nvPr/>
        </p:nvSpPr>
        <p:spPr>
          <a:xfrm rot="18544870">
            <a:off x="1858704" y="4679235"/>
            <a:ext cx="2988191" cy="338554"/>
          </a:xfrm>
          <a:prstGeom prst="rect">
            <a:avLst/>
          </a:prstGeom>
          <a:noFill/>
          <a:scene3d>
            <a:camera prst="orthographicFront">
              <a:rot lat="0" lon="0" rev="300000"/>
            </a:camera>
            <a:lightRig rig="threePt" dir="t"/>
          </a:scene3d>
          <a:sp3d/>
        </p:spPr>
        <p:txBody>
          <a:bodyPr>
            <a:spAutoFit/>
            <a:flatTx/>
          </a:bodyPr>
          <a:lstStyle/>
          <a:p>
            <a:pPr>
              <a:defRPr/>
            </a:pPr>
            <a:r>
              <a:rPr lang="en-US" sz="1600" dirty="0">
                <a:solidFill>
                  <a:srgbClr val="FF0000"/>
                </a:solidFill>
                <a:latin typeface="Arial" panose="020B0604020202020204" pitchFamily="34" charset="0"/>
                <a:cs typeface="Arial" panose="020B0604020202020204" pitchFamily="34" charset="0"/>
              </a:rPr>
              <a:t>ACOSOG GI </a:t>
            </a:r>
            <a:r>
              <a:rPr lang="en-US" sz="1600" dirty="0" err="1">
                <a:solidFill>
                  <a:srgbClr val="FF0000"/>
                </a:solidFill>
                <a:latin typeface="Arial" panose="020B0604020202020204" pitchFamily="34" charset="0"/>
                <a:cs typeface="Arial" panose="020B0604020202020204" pitchFamily="34" charset="0"/>
              </a:rPr>
              <a:t>Comm</a:t>
            </a:r>
            <a:r>
              <a:rPr lang="en-US" sz="1600" dirty="0">
                <a:solidFill>
                  <a:srgbClr val="FF0000"/>
                </a:solidFill>
                <a:latin typeface="Arial" panose="020B0604020202020204" pitchFamily="34" charset="0"/>
                <a:cs typeface="Arial" panose="020B0604020202020204" pitchFamily="34" charset="0"/>
              </a:rPr>
              <a:t> 6/23/05</a:t>
            </a:r>
          </a:p>
        </p:txBody>
      </p:sp>
      <p:sp>
        <p:nvSpPr>
          <p:cNvPr id="23" name="TextBox 22"/>
          <p:cNvSpPr txBox="1"/>
          <p:nvPr/>
        </p:nvSpPr>
        <p:spPr>
          <a:xfrm rot="18657782">
            <a:off x="1546442" y="4195089"/>
            <a:ext cx="4421108" cy="338554"/>
          </a:xfrm>
          <a:prstGeom prst="rect">
            <a:avLst/>
          </a:prstGeom>
          <a:noFill/>
          <a:scene3d>
            <a:camera prst="orthographicFront">
              <a:rot lat="0" lon="0" rev="300000"/>
            </a:camera>
            <a:lightRig rig="threePt" dir="t"/>
          </a:scene3d>
          <a:sp3d/>
        </p:spPr>
        <p:txBody>
          <a:bodyPr>
            <a:spAutoFit/>
            <a:flatTx/>
          </a:bodyPr>
          <a:lstStyle/>
          <a:p>
            <a:pPr>
              <a:defRPr/>
            </a:pPr>
            <a:r>
              <a:rPr lang="en-US" sz="1600" dirty="0">
                <a:solidFill>
                  <a:srgbClr val="FF0000"/>
                </a:solidFill>
                <a:latin typeface="Arial" panose="020B0604020202020204" pitchFamily="34" charset="0"/>
                <a:cs typeface="Arial" panose="020B0604020202020204" pitchFamily="34" charset="0"/>
              </a:rPr>
              <a:t>CALGB GI </a:t>
            </a:r>
            <a:r>
              <a:rPr lang="en-US" sz="1600" dirty="0" err="1">
                <a:solidFill>
                  <a:srgbClr val="FF0000"/>
                </a:solidFill>
                <a:latin typeface="Arial" panose="020B0604020202020204" pitchFamily="34" charset="0"/>
                <a:cs typeface="Arial" panose="020B0604020202020204" pitchFamily="34" charset="0"/>
              </a:rPr>
              <a:t>Comm</a:t>
            </a:r>
            <a:r>
              <a:rPr lang="en-US" sz="1600" dirty="0">
                <a:solidFill>
                  <a:srgbClr val="FF0000"/>
                </a:solidFill>
                <a:latin typeface="Arial" panose="020B0604020202020204" pitchFamily="34" charset="0"/>
                <a:cs typeface="Arial" panose="020B0604020202020204" pitchFamily="34" charset="0"/>
              </a:rPr>
              <a:t> Surgical </a:t>
            </a:r>
            <a:r>
              <a:rPr lang="en-US" sz="1600" dirty="0" err="1">
                <a:solidFill>
                  <a:srgbClr val="FF0000"/>
                </a:solidFill>
                <a:latin typeface="Arial" panose="020B0604020202020204" pitchFamily="34" charset="0"/>
                <a:cs typeface="Arial" panose="020B0604020202020204" pitchFamily="34" charset="0"/>
              </a:rPr>
              <a:t>Subcomm</a:t>
            </a:r>
            <a:r>
              <a:rPr lang="en-US" sz="1600" dirty="0">
                <a:solidFill>
                  <a:srgbClr val="FF0000"/>
                </a:solidFill>
                <a:latin typeface="Arial" panose="020B0604020202020204" pitchFamily="34" charset="0"/>
                <a:cs typeface="Arial" panose="020B0604020202020204" pitchFamily="34" charset="0"/>
              </a:rPr>
              <a:t>  3/4/05</a:t>
            </a:r>
          </a:p>
        </p:txBody>
      </p:sp>
      <p:sp>
        <p:nvSpPr>
          <p:cNvPr id="24" name="TextBox 23"/>
          <p:cNvSpPr txBox="1"/>
          <p:nvPr/>
        </p:nvSpPr>
        <p:spPr>
          <a:xfrm rot="18542308">
            <a:off x="2116992" y="4879063"/>
            <a:ext cx="2480180" cy="338554"/>
          </a:xfrm>
          <a:prstGeom prst="rect">
            <a:avLst/>
          </a:prstGeom>
          <a:noFill/>
          <a:scene3d>
            <a:camera prst="orthographicFront">
              <a:rot lat="0" lon="0" rev="300000"/>
            </a:camera>
            <a:lightRig rig="threePt" dir="t"/>
          </a:scene3d>
          <a:sp3d/>
        </p:spPr>
        <p:txBody>
          <a:bodyPr>
            <a:spAutoFit/>
            <a:flatTx/>
          </a:bodyPr>
          <a:lstStyle/>
          <a:p>
            <a:pPr>
              <a:defRPr/>
            </a:pPr>
            <a:r>
              <a:rPr lang="en-US" sz="1600" dirty="0">
                <a:solidFill>
                  <a:srgbClr val="FF0000"/>
                </a:solidFill>
                <a:latin typeface="Arial" panose="020B0604020202020204" pitchFamily="34" charset="0"/>
                <a:cs typeface="Arial" panose="020B0604020202020204" pitchFamily="34" charset="0"/>
              </a:rPr>
              <a:t>GOG CPC </a:t>
            </a:r>
            <a:r>
              <a:rPr lang="en-US" sz="1600" dirty="0" err="1">
                <a:solidFill>
                  <a:srgbClr val="FF0000"/>
                </a:solidFill>
                <a:latin typeface="Arial" panose="020B0604020202020204" pitchFamily="34" charset="0"/>
                <a:cs typeface="Arial" panose="020B0604020202020204" pitchFamily="34" charset="0"/>
              </a:rPr>
              <a:t>Comm</a:t>
            </a:r>
            <a:r>
              <a:rPr lang="en-US" sz="1600" dirty="0">
                <a:solidFill>
                  <a:srgbClr val="FF0000"/>
                </a:solidFill>
                <a:latin typeface="Arial" panose="020B0604020202020204" pitchFamily="34" charset="0"/>
                <a:cs typeface="Arial" panose="020B0604020202020204" pitchFamily="34" charset="0"/>
              </a:rPr>
              <a:t> 7/8/05</a:t>
            </a:r>
          </a:p>
        </p:txBody>
      </p:sp>
      <p:sp>
        <p:nvSpPr>
          <p:cNvPr id="25" name="TextBox 24"/>
          <p:cNvSpPr txBox="1"/>
          <p:nvPr/>
        </p:nvSpPr>
        <p:spPr>
          <a:xfrm rot="18504065">
            <a:off x="1960680" y="4181891"/>
            <a:ext cx="4281799" cy="338554"/>
          </a:xfrm>
          <a:prstGeom prst="rect">
            <a:avLst/>
          </a:prstGeom>
          <a:noFill/>
          <a:scene3d>
            <a:camera prst="orthographicFront">
              <a:rot lat="0" lon="0" rev="300000"/>
            </a:camera>
            <a:lightRig rig="threePt" dir="t"/>
          </a:scene3d>
          <a:sp3d/>
        </p:spPr>
        <p:txBody>
          <a:bodyPr>
            <a:spAutoFit/>
            <a:flatTx/>
          </a:bodyPr>
          <a:lstStyle/>
          <a:p>
            <a:pPr>
              <a:defRPr/>
            </a:pPr>
            <a:r>
              <a:rPr lang="en-US" sz="1600" dirty="0">
                <a:solidFill>
                  <a:srgbClr val="FF0000"/>
                </a:solidFill>
                <a:latin typeface="Arial" panose="020B0604020202020204" pitchFamily="34" charset="0"/>
                <a:cs typeface="Arial" panose="020B0604020202020204" pitchFamily="34" charset="0"/>
              </a:rPr>
              <a:t>NCCTG GI, QOL, Surgery </a:t>
            </a:r>
            <a:r>
              <a:rPr lang="en-US" sz="1600" dirty="0" err="1">
                <a:solidFill>
                  <a:srgbClr val="FF0000"/>
                </a:solidFill>
                <a:latin typeface="Arial" panose="020B0604020202020204" pitchFamily="34" charset="0"/>
                <a:cs typeface="Arial" panose="020B0604020202020204" pitchFamily="34" charset="0"/>
              </a:rPr>
              <a:t>Comm</a:t>
            </a:r>
            <a:r>
              <a:rPr lang="en-US" sz="1600" dirty="0">
                <a:solidFill>
                  <a:srgbClr val="FF0000"/>
                </a:solidFill>
                <a:latin typeface="Arial" panose="020B0604020202020204" pitchFamily="34" charset="0"/>
                <a:cs typeface="Arial" panose="020B0604020202020204" pitchFamily="34" charset="0"/>
              </a:rPr>
              <a:t> 9/21-22/05</a:t>
            </a:r>
          </a:p>
        </p:txBody>
      </p:sp>
      <p:sp>
        <p:nvSpPr>
          <p:cNvPr id="26" name="TextBox 25"/>
          <p:cNvSpPr txBox="1"/>
          <p:nvPr/>
        </p:nvSpPr>
        <p:spPr>
          <a:xfrm rot="18499285">
            <a:off x="1980954" y="4207531"/>
            <a:ext cx="4163567" cy="338554"/>
          </a:xfrm>
          <a:prstGeom prst="rect">
            <a:avLst/>
          </a:prstGeom>
          <a:noFill/>
          <a:scene3d>
            <a:camera prst="orthographicFront">
              <a:rot lat="0" lon="0" rev="300000"/>
            </a:camera>
            <a:lightRig rig="threePt" dir="t"/>
          </a:scene3d>
          <a:sp3d/>
        </p:spPr>
        <p:txBody>
          <a:bodyPr>
            <a:spAutoFit/>
            <a:flatTx/>
          </a:bodyPr>
          <a:lstStyle/>
          <a:p>
            <a:pPr>
              <a:defRPr/>
            </a:pPr>
            <a:r>
              <a:rPr lang="en-US" sz="1600" dirty="0">
                <a:solidFill>
                  <a:srgbClr val="FF0000"/>
                </a:solidFill>
                <a:latin typeface="Arial" panose="020B0604020202020204" pitchFamily="34" charset="0"/>
                <a:cs typeface="Arial" panose="020B0604020202020204" pitchFamily="34" charset="0"/>
              </a:rPr>
              <a:t>SWOG Surgery, GI </a:t>
            </a:r>
            <a:r>
              <a:rPr lang="en-US" sz="1600" dirty="0" err="1">
                <a:solidFill>
                  <a:srgbClr val="FF0000"/>
                </a:solidFill>
                <a:latin typeface="Arial" panose="020B0604020202020204" pitchFamily="34" charset="0"/>
                <a:cs typeface="Arial" panose="020B0604020202020204" pitchFamily="34" charset="0"/>
              </a:rPr>
              <a:t>Comm</a:t>
            </a:r>
            <a:r>
              <a:rPr lang="en-US" sz="1600" dirty="0">
                <a:solidFill>
                  <a:srgbClr val="FF0000"/>
                </a:solidFill>
                <a:latin typeface="Arial" panose="020B0604020202020204" pitchFamily="34" charset="0"/>
                <a:cs typeface="Arial" panose="020B0604020202020204" pitchFamily="34" charset="0"/>
              </a:rPr>
              <a:t> 9/30/05-10/02/05</a:t>
            </a:r>
          </a:p>
        </p:txBody>
      </p:sp>
      <p:grpSp>
        <p:nvGrpSpPr>
          <p:cNvPr id="43041" name="Group 37893"/>
          <p:cNvGrpSpPr>
            <a:grpSpLocks/>
          </p:cNvGrpSpPr>
          <p:nvPr/>
        </p:nvGrpSpPr>
        <p:grpSpPr bwMode="auto">
          <a:xfrm>
            <a:off x="2819400" y="6015038"/>
            <a:ext cx="793750" cy="704850"/>
            <a:chOff x="3860676" y="6015335"/>
            <a:chExt cx="792884" cy="704755"/>
          </a:xfrm>
        </p:grpSpPr>
        <p:sp>
          <p:nvSpPr>
            <p:cNvPr id="43097" name="TextBox 26"/>
            <p:cNvSpPr txBox="1">
              <a:spLocks noChangeArrowheads="1"/>
            </p:cNvSpPr>
            <p:nvPr/>
          </p:nvSpPr>
          <p:spPr bwMode="auto">
            <a:xfrm>
              <a:off x="3860676" y="6320135"/>
              <a:ext cx="792884" cy="399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a:latin typeface="Arial" panose="020B0604020202020204" pitchFamily="34" charset="0"/>
                  <a:cs typeface="Arial" panose="020B0604020202020204" pitchFamily="34" charset="0"/>
                </a:rPr>
                <a:t>2006</a:t>
              </a:r>
            </a:p>
          </p:txBody>
        </p:sp>
        <p:cxnSp>
          <p:nvCxnSpPr>
            <p:cNvPr id="28" name="Straight Connector 27"/>
            <p:cNvCxnSpPr/>
            <p:nvPr/>
          </p:nvCxnSpPr>
          <p:spPr>
            <a:xfrm>
              <a:off x="4196859" y="6015335"/>
              <a:ext cx="0" cy="228569"/>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grpSp>
      <p:sp>
        <p:nvSpPr>
          <p:cNvPr id="29" name="TextBox 28"/>
          <p:cNvSpPr txBox="1"/>
          <p:nvPr/>
        </p:nvSpPr>
        <p:spPr>
          <a:xfrm rot="18548695">
            <a:off x="2495795" y="4694899"/>
            <a:ext cx="3294073" cy="338554"/>
          </a:xfrm>
          <a:prstGeom prst="rect">
            <a:avLst/>
          </a:prstGeom>
          <a:noFill/>
          <a:scene3d>
            <a:camera prst="orthographicFront">
              <a:rot lat="0" lon="0" rev="300000"/>
            </a:camera>
            <a:lightRig rig="threePt" dir="t"/>
          </a:scene3d>
          <a:sp3d/>
        </p:spPr>
        <p:txBody>
          <a:bodyPr>
            <a:spAutoFit/>
            <a:flatTx/>
          </a:bodyPr>
          <a:lstStyle/>
          <a:p>
            <a:pPr>
              <a:defRPr/>
            </a:pPr>
            <a:r>
              <a:rPr lang="en-US" sz="1600" dirty="0">
                <a:solidFill>
                  <a:srgbClr val="FF0000"/>
                </a:solidFill>
                <a:latin typeface="Arial" panose="020B0604020202020204" pitchFamily="34" charset="0"/>
                <a:cs typeface="Arial" panose="020B0604020202020204" pitchFamily="34" charset="0"/>
              </a:rPr>
              <a:t>GOG QOL , CPC </a:t>
            </a:r>
            <a:r>
              <a:rPr lang="en-US" sz="1600" dirty="0" err="1">
                <a:solidFill>
                  <a:srgbClr val="FF0000"/>
                </a:solidFill>
                <a:latin typeface="Arial" panose="020B0604020202020204" pitchFamily="34" charset="0"/>
                <a:cs typeface="Arial" panose="020B0604020202020204" pitchFamily="34" charset="0"/>
              </a:rPr>
              <a:t>Comm</a:t>
            </a:r>
            <a:r>
              <a:rPr lang="en-US" sz="1600" dirty="0">
                <a:solidFill>
                  <a:srgbClr val="FF0000"/>
                </a:solidFill>
                <a:latin typeface="Arial" panose="020B0604020202020204" pitchFamily="34" charset="0"/>
                <a:cs typeface="Arial" panose="020B0604020202020204" pitchFamily="34" charset="0"/>
              </a:rPr>
              <a:t> 1/20/06</a:t>
            </a:r>
          </a:p>
        </p:txBody>
      </p:sp>
      <p:sp>
        <p:nvSpPr>
          <p:cNvPr id="30" name="TextBox 29"/>
          <p:cNvSpPr txBox="1"/>
          <p:nvPr/>
        </p:nvSpPr>
        <p:spPr>
          <a:xfrm rot="18544059">
            <a:off x="3220296" y="4882630"/>
            <a:ext cx="2664045" cy="338554"/>
          </a:xfrm>
          <a:prstGeom prst="rect">
            <a:avLst/>
          </a:prstGeom>
          <a:noFill/>
          <a:scene3d>
            <a:camera prst="orthographicFront">
              <a:rot lat="0" lon="0" rev="300000"/>
            </a:camera>
            <a:lightRig rig="threePt" dir="t"/>
          </a:scene3d>
          <a:sp3d/>
        </p:spPr>
        <p:txBody>
          <a:bodyPr>
            <a:spAutoFit/>
            <a:flatTx/>
          </a:bodyPr>
          <a:lstStyle/>
          <a:p>
            <a:pPr>
              <a:defRPr/>
            </a:pPr>
            <a:r>
              <a:rPr lang="en-US" sz="1600" dirty="0">
                <a:solidFill>
                  <a:srgbClr val="FF0000"/>
                </a:solidFill>
                <a:latin typeface="Arial" panose="020B0604020202020204" pitchFamily="34" charset="0"/>
                <a:cs typeface="Arial" panose="020B0604020202020204" pitchFamily="34" charset="0"/>
              </a:rPr>
              <a:t>GOG CPC </a:t>
            </a:r>
            <a:r>
              <a:rPr lang="en-US" sz="1600" dirty="0" err="1">
                <a:solidFill>
                  <a:srgbClr val="FF0000"/>
                </a:solidFill>
                <a:latin typeface="Arial" panose="020B0604020202020204" pitchFamily="34" charset="0"/>
                <a:cs typeface="Arial" panose="020B0604020202020204" pitchFamily="34" charset="0"/>
              </a:rPr>
              <a:t>Comm</a:t>
            </a:r>
            <a:r>
              <a:rPr lang="en-US" sz="1600" dirty="0">
                <a:solidFill>
                  <a:srgbClr val="FF0000"/>
                </a:solidFill>
                <a:latin typeface="Arial" panose="020B0604020202020204" pitchFamily="34" charset="0"/>
                <a:cs typeface="Arial" panose="020B0604020202020204" pitchFamily="34" charset="0"/>
              </a:rPr>
              <a:t> 7/14/06</a:t>
            </a:r>
          </a:p>
        </p:txBody>
      </p:sp>
      <p:sp>
        <p:nvSpPr>
          <p:cNvPr id="32" name="TextBox 31"/>
          <p:cNvSpPr txBox="1"/>
          <p:nvPr/>
        </p:nvSpPr>
        <p:spPr>
          <a:xfrm rot="18491322">
            <a:off x="2687864" y="4303393"/>
            <a:ext cx="4180704" cy="338554"/>
          </a:xfrm>
          <a:prstGeom prst="rect">
            <a:avLst/>
          </a:prstGeom>
          <a:noFill/>
          <a:scene3d>
            <a:camera prst="orthographicFront">
              <a:rot lat="0" lon="0" rev="300000"/>
            </a:camera>
            <a:lightRig rig="threePt" dir="t"/>
          </a:scene3d>
          <a:sp3d/>
        </p:spPr>
        <p:txBody>
          <a:bodyPr>
            <a:spAutoFit/>
            <a:flatTx/>
          </a:bodyPr>
          <a:lstStyle/>
          <a:p>
            <a:pPr>
              <a:defRPr/>
            </a:pPr>
            <a:r>
              <a:rPr lang="en-US" sz="1600" dirty="0">
                <a:solidFill>
                  <a:srgbClr val="FF0000"/>
                </a:solidFill>
                <a:latin typeface="Arial" panose="020B0604020202020204" pitchFamily="34" charset="0"/>
                <a:cs typeface="Arial" panose="020B0604020202020204" pitchFamily="34" charset="0"/>
              </a:rPr>
              <a:t>VA CSP Planning </a:t>
            </a:r>
            <a:r>
              <a:rPr lang="en-US" sz="1600" dirty="0" err="1">
                <a:solidFill>
                  <a:srgbClr val="FF0000"/>
                </a:solidFill>
                <a:latin typeface="Arial" panose="020B0604020202020204" pitchFamily="34" charset="0"/>
                <a:cs typeface="Arial" panose="020B0604020202020204" pitchFamily="34" charset="0"/>
              </a:rPr>
              <a:t>Mtg</a:t>
            </a:r>
            <a:r>
              <a:rPr lang="en-US" sz="1600" dirty="0">
                <a:solidFill>
                  <a:srgbClr val="FF0000"/>
                </a:solidFill>
                <a:latin typeface="Arial" panose="020B0604020202020204" pitchFamily="34" charset="0"/>
                <a:cs typeface="Arial" panose="020B0604020202020204" pitchFamily="34" charset="0"/>
              </a:rPr>
              <a:t> 6/6/06</a:t>
            </a:r>
          </a:p>
        </p:txBody>
      </p:sp>
      <p:grpSp>
        <p:nvGrpSpPr>
          <p:cNvPr id="43051" name="Group 37894"/>
          <p:cNvGrpSpPr>
            <a:grpSpLocks/>
          </p:cNvGrpSpPr>
          <p:nvPr/>
        </p:nvGrpSpPr>
        <p:grpSpPr bwMode="auto">
          <a:xfrm>
            <a:off x="5029200" y="6015038"/>
            <a:ext cx="825500" cy="690562"/>
            <a:chOff x="4863233" y="6015335"/>
            <a:chExt cx="827009" cy="690472"/>
          </a:xfrm>
        </p:grpSpPr>
        <p:sp>
          <p:nvSpPr>
            <p:cNvPr id="43095" name="TextBox 30"/>
            <p:cNvSpPr txBox="1">
              <a:spLocks noChangeArrowheads="1"/>
            </p:cNvSpPr>
            <p:nvPr/>
          </p:nvSpPr>
          <p:spPr bwMode="auto">
            <a:xfrm>
              <a:off x="4863233" y="6305852"/>
              <a:ext cx="827009" cy="399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a:latin typeface="Arial" panose="020B0604020202020204" pitchFamily="34" charset="0"/>
                  <a:cs typeface="Arial" panose="020B0604020202020204" pitchFamily="34" charset="0"/>
                </a:rPr>
                <a:t>2010</a:t>
              </a:r>
            </a:p>
          </p:txBody>
        </p:sp>
        <p:cxnSp>
          <p:nvCxnSpPr>
            <p:cNvPr id="35" name="Straight Connector 34"/>
            <p:cNvCxnSpPr/>
            <p:nvPr/>
          </p:nvCxnSpPr>
          <p:spPr>
            <a:xfrm>
              <a:off x="5249701" y="6015335"/>
              <a:ext cx="0" cy="22857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grpSp>
      <p:grpSp>
        <p:nvGrpSpPr>
          <p:cNvPr id="43052" name="Group 37895"/>
          <p:cNvGrpSpPr>
            <a:grpSpLocks/>
          </p:cNvGrpSpPr>
          <p:nvPr/>
        </p:nvGrpSpPr>
        <p:grpSpPr bwMode="auto">
          <a:xfrm>
            <a:off x="6372225" y="6015038"/>
            <a:ext cx="866775" cy="690562"/>
            <a:chOff x="5610211" y="6015335"/>
            <a:chExt cx="867564" cy="690472"/>
          </a:xfrm>
        </p:grpSpPr>
        <p:sp>
          <p:nvSpPr>
            <p:cNvPr id="43093" name="TextBox 32"/>
            <p:cNvSpPr txBox="1">
              <a:spLocks noChangeArrowheads="1"/>
            </p:cNvSpPr>
            <p:nvPr/>
          </p:nvSpPr>
          <p:spPr bwMode="auto">
            <a:xfrm>
              <a:off x="5610211" y="6305852"/>
              <a:ext cx="867564" cy="399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a:latin typeface="Arial" panose="020B0604020202020204" pitchFamily="34" charset="0"/>
                  <a:cs typeface="Arial" panose="020B0604020202020204" pitchFamily="34" charset="0"/>
                </a:rPr>
                <a:t>2012</a:t>
              </a:r>
            </a:p>
          </p:txBody>
        </p:sp>
        <p:cxnSp>
          <p:nvCxnSpPr>
            <p:cNvPr id="36" name="Straight Connector 35"/>
            <p:cNvCxnSpPr/>
            <p:nvPr/>
          </p:nvCxnSpPr>
          <p:spPr>
            <a:xfrm>
              <a:off x="5970902" y="6015335"/>
              <a:ext cx="0" cy="22857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grpSp>
      <p:grpSp>
        <p:nvGrpSpPr>
          <p:cNvPr id="43053" name="Group 37896"/>
          <p:cNvGrpSpPr>
            <a:grpSpLocks/>
          </p:cNvGrpSpPr>
          <p:nvPr/>
        </p:nvGrpSpPr>
        <p:grpSpPr bwMode="auto">
          <a:xfrm>
            <a:off x="7054850" y="6015038"/>
            <a:ext cx="793750" cy="690562"/>
            <a:chOff x="6547256" y="6015335"/>
            <a:chExt cx="792884" cy="690472"/>
          </a:xfrm>
        </p:grpSpPr>
        <p:sp>
          <p:nvSpPr>
            <p:cNvPr id="43091" name="TextBox 33"/>
            <p:cNvSpPr txBox="1">
              <a:spLocks noChangeArrowheads="1"/>
            </p:cNvSpPr>
            <p:nvPr/>
          </p:nvSpPr>
          <p:spPr bwMode="auto">
            <a:xfrm>
              <a:off x="6547256" y="6305852"/>
              <a:ext cx="792884" cy="399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a:latin typeface="Arial" panose="020B0604020202020204" pitchFamily="34" charset="0"/>
                  <a:cs typeface="Arial" panose="020B0604020202020204" pitchFamily="34" charset="0"/>
                </a:rPr>
                <a:t>2013</a:t>
              </a:r>
            </a:p>
          </p:txBody>
        </p:sp>
        <p:cxnSp>
          <p:nvCxnSpPr>
            <p:cNvPr id="37" name="Straight Connector 36"/>
            <p:cNvCxnSpPr/>
            <p:nvPr/>
          </p:nvCxnSpPr>
          <p:spPr>
            <a:xfrm>
              <a:off x="6907226" y="6015335"/>
              <a:ext cx="0" cy="22857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grpSp>
      <p:grpSp>
        <p:nvGrpSpPr>
          <p:cNvPr id="43054" name="Group 11"/>
          <p:cNvGrpSpPr>
            <a:grpSpLocks/>
          </p:cNvGrpSpPr>
          <p:nvPr/>
        </p:nvGrpSpPr>
        <p:grpSpPr bwMode="auto">
          <a:xfrm>
            <a:off x="7391400" y="2895600"/>
            <a:ext cx="765175" cy="3560763"/>
            <a:chOff x="7512340" y="2976450"/>
            <a:chExt cx="764818" cy="3561273"/>
          </a:xfrm>
        </p:grpSpPr>
        <p:sp>
          <p:nvSpPr>
            <p:cNvPr id="41" name="TextBox 40"/>
            <p:cNvSpPr txBox="1"/>
            <p:nvPr/>
          </p:nvSpPr>
          <p:spPr>
            <a:xfrm rot="18543241">
              <a:off x="6173918" y="4765784"/>
              <a:ext cx="3015398" cy="338554"/>
            </a:xfrm>
            <a:prstGeom prst="rect">
              <a:avLst/>
            </a:prstGeom>
            <a:noFill/>
            <a:scene3d>
              <a:camera prst="orthographicFront">
                <a:rot lat="0" lon="0" rev="300000"/>
              </a:camera>
              <a:lightRig rig="threePt" dir="t"/>
            </a:scene3d>
            <a:sp3d/>
          </p:spPr>
          <p:txBody>
            <a:bodyPr>
              <a:spAutoFit/>
              <a:flatTx/>
            </a:bodyPr>
            <a:lstStyle/>
            <a:p>
              <a:pPr>
                <a:defRPr/>
              </a:pPr>
              <a:r>
                <a:rPr lang="en-US" sz="1600" dirty="0">
                  <a:solidFill>
                    <a:srgbClr val="FF0000"/>
                  </a:solidFill>
                  <a:latin typeface="Arial" panose="020B0604020202020204" pitchFamily="34" charset="0"/>
                  <a:cs typeface="Arial" panose="020B0604020202020204" pitchFamily="34" charset="0"/>
                </a:rPr>
                <a:t>SWOG Surgery </a:t>
              </a:r>
              <a:r>
                <a:rPr lang="en-US" sz="1600" dirty="0" err="1">
                  <a:solidFill>
                    <a:srgbClr val="FF0000"/>
                  </a:solidFill>
                  <a:latin typeface="Arial" panose="020B0604020202020204" pitchFamily="34" charset="0"/>
                  <a:cs typeface="Arial" panose="020B0604020202020204" pitchFamily="34" charset="0"/>
                </a:rPr>
                <a:t>Comm</a:t>
              </a:r>
              <a:r>
                <a:rPr lang="en-US" sz="1600" dirty="0">
                  <a:solidFill>
                    <a:srgbClr val="FF0000"/>
                  </a:solidFill>
                  <a:latin typeface="Arial" panose="020B0604020202020204" pitchFamily="34" charset="0"/>
                  <a:cs typeface="Arial" panose="020B0604020202020204" pitchFamily="34" charset="0"/>
                </a:rPr>
                <a:t> 4/11/12</a:t>
              </a:r>
            </a:p>
          </p:txBody>
        </p:sp>
        <p:sp>
          <p:nvSpPr>
            <p:cNvPr id="42" name="TextBox 41"/>
            <p:cNvSpPr txBox="1"/>
            <p:nvPr/>
          </p:nvSpPr>
          <p:spPr>
            <a:xfrm rot="18574010">
              <a:off x="6327244" y="4587810"/>
              <a:ext cx="3561273" cy="338554"/>
            </a:xfrm>
            <a:prstGeom prst="rect">
              <a:avLst/>
            </a:prstGeom>
            <a:noFill/>
            <a:scene3d>
              <a:camera prst="orthographicFront"/>
              <a:lightRig rig="threePt" dir="t"/>
            </a:scene3d>
            <a:sp3d/>
          </p:spPr>
          <p:txBody>
            <a:bodyPr>
              <a:spAutoFit/>
              <a:flatTx/>
            </a:bodyPr>
            <a:lstStyle/>
            <a:p>
              <a:pPr>
                <a:defRPr/>
              </a:pPr>
              <a:r>
                <a:rPr lang="en-US" sz="1600" dirty="0">
                  <a:solidFill>
                    <a:srgbClr val="FF0000"/>
                  </a:solidFill>
                  <a:latin typeface="Arial" panose="020B0604020202020204" pitchFamily="34" charset="0"/>
                  <a:cs typeface="Arial" panose="020B0604020202020204" pitchFamily="34" charset="0"/>
                </a:rPr>
                <a:t>SWOG Survivorship </a:t>
              </a:r>
              <a:r>
                <a:rPr lang="en-US" sz="1600" dirty="0" err="1">
                  <a:solidFill>
                    <a:srgbClr val="FF0000"/>
                  </a:solidFill>
                  <a:latin typeface="Arial" panose="020B0604020202020204" pitchFamily="34" charset="0"/>
                  <a:cs typeface="Arial" panose="020B0604020202020204" pitchFamily="34" charset="0"/>
                </a:rPr>
                <a:t>Comm</a:t>
              </a:r>
              <a:r>
                <a:rPr lang="en-US" sz="1600" dirty="0">
                  <a:solidFill>
                    <a:srgbClr val="FF0000"/>
                  </a:solidFill>
                  <a:latin typeface="Arial" panose="020B0604020202020204" pitchFamily="34" charset="0"/>
                  <a:cs typeface="Arial" panose="020B0604020202020204" pitchFamily="34" charset="0"/>
                </a:rPr>
                <a:t> 10/17/12</a:t>
              </a:r>
            </a:p>
          </p:txBody>
        </p:sp>
      </p:grpSp>
      <p:cxnSp>
        <p:nvCxnSpPr>
          <p:cNvPr id="45" name="Straight Connector 44"/>
          <p:cNvCxnSpPr/>
          <p:nvPr/>
        </p:nvCxnSpPr>
        <p:spPr bwMode="auto">
          <a:xfrm>
            <a:off x="811213" y="6242050"/>
            <a:ext cx="7640637"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grpSp>
        <p:nvGrpSpPr>
          <p:cNvPr id="43056" name="Group 4"/>
          <p:cNvGrpSpPr>
            <a:grpSpLocks/>
          </p:cNvGrpSpPr>
          <p:nvPr/>
        </p:nvGrpSpPr>
        <p:grpSpPr bwMode="auto">
          <a:xfrm>
            <a:off x="655638" y="6013450"/>
            <a:ext cx="792162" cy="704850"/>
            <a:chOff x="457200" y="6012834"/>
            <a:chExt cx="792892" cy="704850"/>
          </a:xfrm>
        </p:grpSpPr>
        <p:cxnSp>
          <p:nvCxnSpPr>
            <p:cNvPr id="47" name="Straight Connector 46"/>
            <p:cNvCxnSpPr/>
            <p:nvPr/>
          </p:nvCxnSpPr>
          <p:spPr bwMode="auto">
            <a:xfrm>
              <a:off x="811538" y="6012834"/>
              <a:ext cx="0" cy="22860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43084" name="TextBox 10"/>
            <p:cNvSpPr txBox="1">
              <a:spLocks noChangeArrowheads="1"/>
            </p:cNvSpPr>
            <p:nvPr/>
          </p:nvSpPr>
          <p:spPr bwMode="auto">
            <a:xfrm>
              <a:off x="457200" y="6317675"/>
              <a:ext cx="792892" cy="400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a:latin typeface="Arial" panose="020B0604020202020204" pitchFamily="34" charset="0"/>
                  <a:cs typeface="Arial" panose="020B0604020202020204" pitchFamily="34" charset="0"/>
                </a:rPr>
                <a:t>2003</a:t>
              </a:r>
            </a:p>
          </p:txBody>
        </p:sp>
      </p:grpSp>
      <p:grpSp>
        <p:nvGrpSpPr>
          <p:cNvPr id="43057" name="Group 9"/>
          <p:cNvGrpSpPr>
            <a:grpSpLocks/>
          </p:cNvGrpSpPr>
          <p:nvPr/>
        </p:nvGrpSpPr>
        <p:grpSpPr bwMode="auto">
          <a:xfrm>
            <a:off x="4351338" y="6019800"/>
            <a:ext cx="830262" cy="685800"/>
            <a:chOff x="3457145" y="2209800"/>
            <a:chExt cx="830202" cy="685861"/>
          </a:xfrm>
        </p:grpSpPr>
        <p:sp>
          <p:nvSpPr>
            <p:cNvPr id="43081" name="TextBox 14"/>
            <p:cNvSpPr txBox="1">
              <a:spLocks noChangeArrowheads="1"/>
            </p:cNvSpPr>
            <p:nvPr/>
          </p:nvSpPr>
          <p:spPr bwMode="auto">
            <a:xfrm>
              <a:off x="3457145" y="2495551"/>
              <a:ext cx="83020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a:latin typeface="Arial" panose="020B0604020202020204" pitchFamily="34" charset="0"/>
                  <a:cs typeface="Arial" panose="020B0604020202020204" pitchFamily="34" charset="0"/>
                </a:rPr>
                <a:t>2008</a:t>
              </a:r>
            </a:p>
          </p:txBody>
        </p:sp>
        <p:cxnSp>
          <p:nvCxnSpPr>
            <p:cNvPr id="59" name="Straight Connector 58"/>
            <p:cNvCxnSpPr/>
            <p:nvPr/>
          </p:nvCxnSpPr>
          <p:spPr bwMode="auto">
            <a:xfrm>
              <a:off x="3873040" y="2209800"/>
              <a:ext cx="0" cy="22862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grpSp>
      <p:grpSp>
        <p:nvGrpSpPr>
          <p:cNvPr id="43058" name="Group 11"/>
          <p:cNvGrpSpPr>
            <a:grpSpLocks/>
          </p:cNvGrpSpPr>
          <p:nvPr/>
        </p:nvGrpSpPr>
        <p:grpSpPr bwMode="auto">
          <a:xfrm>
            <a:off x="5722938" y="6002338"/>
            <a:ext cx="830262" cy="703262"/>
            <a:chOff x="5772611" y="2209800"/>
            <a:chExt cx="830202" cy="703562"/>
          </a:xfrm>
        </p:grpSpPr>
        <p:sp>
          <p:nvSpPr>
            <p:cNvPr id="43079" name="TextBox 14"/>
            <p:cNvSpPr txBox="1">
              <a:spLocks noChangeArrowheads="1"/>
            </p:cNvSpPr>
            <p:nvPr/>
          </p:nvSpPr>
          <p:spPr bwMode="auto">
            <a:xfrm>
              <a:off x="5772611" y="2513252"/>
              <a:ext cx="83020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a:latin typeface="Arial" panose="020B0604020202020204" pitchFamily="34" charset="0"/>
                  <a:cs typeface="Arial" panose="020B0604020202020204" pitchFamily="34" charset="0"/>
                </a:rPr>
                <a:t>2011</a:t>
              </a:r>
            </a:p>
          </p:txBody>
        </p:sp>
        <p:cxnSp>
          <p:nvCxnSpPr>
            <p:cNvPr id="61" name="Straight Connector 60"/>
            <p:cNvCxnSpPr/>
            <p:nvPr/>
          </p:nvCxnSpPr>
          <p:spPr bwMode="auto">
            <a:xfrm>
              <a:off x="6145646" y="2209800"/>
              <a:ext cx="0" cy="228698"/>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grpSp>
      <p:sp>
        <p:nvSpPr>
          <p:cNvPr id="43059" name="TextBox 1"/>
          <p:cNvSpPr txBox="1">
            <a:spLocks noChangeArrowheads="1"/>
          </p:cNvSpPr>
          <p:nvPr/>
        </p:nvSpPr>
        <p:spPr bwMode="auto">
          <a:xfrm rot="-3050797">
            <a:off x="517526" y="4895850"/>
            <a:ext cx="2659062"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a:solidFill>
                  <a:srgbClr val="FFFFFF"/>
                </a:solidFill>
                <a:latin typeface="Arial" panose="020B0604020202020204" pitchFamily="34" charset="0"/>
              </a:rPr>
              <a:t>R13 CA110771 12/15/03</a:t>
            </a:r>
            <a:endParaRPr lang="en-US" altLang="en-US" sz="1600">
              <a:solidFill>
                <a:srgbClr val="FFFFFF"/>
              </a:solidFill>
            </a:endParaRPr>
          </a:p>
        </p:txBody>
      </p:sp>
      <p:sp>
        <p:nvSpPr>
          <p:cNvPr id="43060" name="TextBox 13"/>
          <p:cNvSpPr txBox="1">
            <a:spLocks noChangeArrowheads="1"/>
          </p:cNvSpPr>
          <p:nvPr/>
        </p:nvSpPr>
        <p:spPr bwMode="auto">
          <a:xfrm rot="-3082086">
            <a:off x="2358232" y="5115719"/>
            <a:ext cx="20002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a:solidFill>
                  <a:srgbClr val="FFFFFF"/>
                </a:solidFill>
                <a:latin typeface="Arial" panose="020B0604020202020204" pitchFamily="34" charset="0"/>
                <a:cs typeface="Arial" panose="020B0604020202020204" pitchFamily="34" charset="0"/>
              </a:rPr>
              <a:t>Novartis 12/21/05</a:t>
            </a:r>
          </a:p>
        </p:txBody>
      </p:sp>
      <p:sp>
        <p:nvSpPr>
          <p:cNvPr id="43061" name="TextBox 70"/>
          <p:cNvSpPr txBox="1">
            <a:spLocks noChangeArrowheads="1"/>
          </p:cNvSpPr>
          <p:nvPr/>
        </p:nvSpPr>
        <p:spPr bwMode="auto">
          <a:xfrm rot="-3082086">
            <a:off x="2543176" y="4648200"/>
            <a:ext cx="33909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a:solidFill>
                  <a:srgbClr val="FFFFFF"/>
                </a:solidFill>
                <a:latin typeface="Arial" panose="020B0604020202020204" pitchFamily="34" charset="0"/>
                <a:cs typeface="Arial" panose="020B0604020202020204" pitchFamily="34" charset="0"/>
              </a:rPr>
              <a:t>VA Coop. Studies 2/1/06</a:t>
            </a:r>
          </a:p>
        </p:txBody>
      </p:sp>
      <p:sp>
        <p:nvSpPr>
          <p:cNvPr id="43062" name="TextBox 71"/>
          <p:cNvSpPr txBox="1">
            <a:spLocks noChangeArrowheads="1"/>
          </p:cNvSpPr>
          <p:nvPr/>
        </p:nvSpPr>
        <p:spPr bwMode="auto">
          <a:xfrm rot="-3082086">
            <a:off x="2918619" y="4258469"/>
            <a:ext cx="42354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a:solidFill>
                  <a:srgbClr val="FFFFFF"/>
                </a:solidFill>
                <a:latin typeface="Arial" panose="020B0604020202020204" pitchFamily="34" charset="0"/>
                <a:cs typeface="Arial" panose="020B0604020202020204" pitchFamily="34" charset="0"/>
              </a:rPr>
              <a:t>Am Ca Soc 10/13/06</a:t>
            </a:r>
          </a:p>
        </p:txBody>
      </p:sp>
      <p:sp>
        <p:nvSpPr>
          <p:cNvPr id="43063" name="TextBox 72"/>
          <p:cNvSpPr txBox="1">
            <a:spLocks noChangeArrowheads="1"/>
          </p:cNvSpPr>
          <p:nvPr/>
        </p:nvSpPr>
        <p:spPr bwMode="auto">
          <a:xfrm rot="-3082086">
            <a:off x="3128963" y="4068763"/>
            <a:ext cx="47339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a:solidFill>
                  <a:srgbClr val="FFFFFF"/>
                </a:solidFill>
                <a:latin typeface="Arial" panose="020B0604020202020204" pitchFamily="34" charset="0"/>
                <a:cs typeface="Arial" panose="020B0604020202020204" pitchFamily="34" charset="0"/>
              </a:rPr>
              <a:t>AAHPM/NPCRC 1/16/07</a:t>
            </a:r>
          </a:p>
        </p:txBody>
      </p:sp>
      <p:sp>
        <p:nvSpPr>
          <p:cNvPr id="43064" name="TextBox 73"/>
          <p:cNvSpPr txBox="1">
            <a:spLocks noChangeArrowheads="1"/>
          </p:cNvSpPr>
          <p:nvPr/>
        </p:nvSpPr>
        <p:spPr bwMode="auto">
          <a:xfrm rot="-3082086">
            <a:off x="4291013" y="4914900"/>
            <a:ext cx="260191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a:solidFill>
                  <a:srgbClr val="FFFFFF"/>
                </a:solidFill>
                <a:latin typeface="Arial" panose="020B0604020202020204" pitchFamily="34" charset="0"/>
                <a:cs typeface="Arial" panose="020B0604020202020204" pitchFamily="34" charset="0"/>
              </a:rPr>
              <a:t>AAHPM/NPCRC 1/15/08</a:t>
            </a:r>
          </a:p>
        </p:txBody>
      </p:sp>
      <p:grpSp>
        <p:nvGrpSpPr>
          <p:cNvPr id="43065" name="Group 10"/>
          <p:cNvGrpSpPr>
            <a:grpSpLocks/>
          </p:cNvGrpSpPr>
          <p:nvPr/>
        </p:nvGrpSpPr>
        <p:grpSpPr bwMode="auto">
          <a:xfrm>
            <a:off x="6303963" y="2895600"/>
            <a:ext cx="649287" cy="3573463"/>
            <a:chOff x="6305004" y="2983540"/>
            <a:chExt cx="648438" cy="3573024"/>
          </a:xfrm>
        </p:grpSpPr>
        <p:sp>
          <p:nvSpPr>
            <p:cNvPr id="40" name="TextBox 39"/>
            <p:cNvSpPr txBox="1"/>
            <p:nvPr/>
          </p:nvSpPr>
          <p:spPr>
            <a:xfrm rot="18460132">
              <a:off x="4997653" y="4600775"/>
              <a:ext cx="3573024" cy="338554"/>
            </a:xfrm>
            <a:prstGeom prst="rect">
              <a:avLst/>
            </a:prstGeom>
            <a:noFill/>
            <a:scene3d>
              <a:camera prst="orthographicFront">
                <a:rot lat="0" lon="0" rev="300000"/>
              </a:camera>
              <a:lightRig rig="threePt" dir="t"/>
            </a:scene3d>
            <a:sp3d/>
          </p:spPr>
          <p:txBody>
            <a:bodyPr>
              <a:spAutoFit/>
              <a:flatTx/>
            </a:bodyPr>
            <a:lstStyle/>
            <a:p>
              <a:pPr>
                <a:defRPr/>
              </a:pPr>
              <a:r>
                <a:rPr lang="en-US" sz="1600" dirty="0">
                  <a:solidFill>
                    <a:srgbClr val="FF0000"/>
                  </a:solidFill>
                  <a:latin typeface="Arial" panose="020B0604020202020204" pitchFamily="34" charset="0"/>
                  <a:cs typeface="Arial" panose="020B0604020202020204" pitchFamily="34" charset="0"/>
                </a:rPr>
                <a:t>SWOG Survivorship </a:t>
              </a:r>
              <a:r>
                <a:rPr lang="en-US" sz="1600" dirty="0" err="1">
                  <a:solidFill>
                    <a:srgbClr val="FF0000"/>
                  </a:solidFill>
                  <a:latin typeface="Arial" panose="020B0604020202020204" pitchFamily="34" charset="0"/>
                  <a:cs typeface="Arial" panose="020B0604020202020204" pitchFamily="34" charset="0"/>
                </a:rPr>
                <a:t>Comm</a:t>
              </a:r>
              <a:r>
                <a:rPr lang="en-US" sz="1600" dirty="0">
                  <a:solidFill>
                    <a:srgbClr val="FF0000"/>
                  </a:solidFill>
                  <a:latin typeface="Arial" panose="020B0604020202020204" pitchFamily="34" charset="0"/>
                  <a:cs typeface="Arial" panose="020B0604020202020204" pitchFamily="34" charset="0"/>
                </a:rPr>
                <a:t> 10/19/10</a:t>
              </a:r>
            </a:p>
          </p:txBody>
        </p:sp>
        <p:sp>
          <p:nvSpPr>
            <p:cNvPr id="43078" name="TextBox 74"/>
            <p:cNvSpPr txBox="1">
              <a:spLocks noChangeArrowheads="1"/>
            </p:cNvSpPr>
            <p:nvPr/>
          </p:nvSpPr>
          <p:spPr bwMode="auto">
            <a:xfrm rot="-3082086">
              <a:off x="5216592" y="4957478"/>
              <a:ext cx="251537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a:solidFill>
                    <a:srgbClr val="FFFFFF"/>
                  </a:solidFill>
                  <a:latin typeface="Arial" panose="020B0604020202020204" pitchFamily="34" charset="0"/>
                  <a:cs typeface="Arial" panose="020B0604020202020204" pitchFamily="34" charset="0"/>
                </a:rPr>
                <a:t>NIH/NCI R01 10/5/10</a:t>
              </a:r>
            </a:p>
          </p:txBody>
        </p:sp>
      </p:grpSp>
      <p:sp>
        <p:nvSpPr>
          <p:cNvPr id="43066" name="TextBox 75"/>
          <p:cNvSpPr txBox="1">
            <a:spLocks noChangeArrowheads="1"/>
          </p:cNvSpPr>
          <p:nvPr/>
        </p:nvSpPr>
        <p:spPr bwMode="auto">
          <a:xfrm rot="-3082086">
            <a:off x="5711032" y="5115719"/>
            <a:ext cx="20002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a:solidFill>
                  <a:srgbClr val="FFFFFF"/>
                </a:solidFill>
                <a:latin typeface="Arial" panose="020B0604020202020204" pitchFamily="34" charset="0"/>
                <a:cs typeface="Arial" panose="020B0604020202020204" pitchFamily="34" charset="0"/>
              </a:rPr>
              <a:t>AHRQ R01 10/5/11</a:t>
            </a:r>
          </a:p>
        </p:txBody>
      </p:sp>
      <p:grpSp>
        <p:nvGrpSpPr>
          <p:cNvPr id="43067" name="Group 12"/>
          <p:cNvGrpSpPr>
            <a:grpSpLocks/>
          </p:cNvGrpSpPr>
          <p:nvPr/>
        </p:nvGrpSpPr>
        <p:grpSpPr bwMode="auto">
          <a:xfrm>
            <a:off x="7989888" y="3673475"/>
            <a:ext cx="857250" cy="2767013"/>
            <a:chOff x="7989799" y="3673666"/>
            <a:chExt cx="857310" cy="2767557"/>
          </a:xfrm>
        </p:grpSpPr>
        <p:sp>
          <p:nvSpPr>
            <p:cNvPr id="43" name="TextBox 42"/>
            <p:cNvSpPr txBox="1"/>
            <p:nvPr/>
          </p:nvSpPr>
          <p:spPr>
            <a:xfrm rot="18498096">
              <a:off x="7170943" y="4765057"/>
              <a:ext cx="2767557" cy="584775"/>
            </a:xfrm>
            <a:prstGeom prst="rect">
              <a:avLst/>
            </a:prstGeom>
            <a:noFill/>
            <a:scene3d>
              <a:camera prst="orthographicFront">
                <a:rot lat="0" lon="0" rev="300000"/>
              </a:camera>
              <a:lightRig rig="threePt" dir="t"/>
            </a:scene3d>
            <a:sp3d/>
          </p:spPr>
          <p:txBody>
            <a:bodyPr>
              <a:spAutoFit/>
              <a:flatTx/>
            </a:bodyPr>
            <a:lstStyle/>
            <a:p>
              <a:pPr>
                <a:defRPr/>
              </a:pPr>
              <a:r>
                <a:rPr lang="en-US" sz="1600" dirty="0">
                  <a:solidFill>
                    <a:srgbClr val="FF0000"/>
                  </a:solidFill>
                  <a:latin typeface="Arial" panose="020B0604020202020204" pitchFamily="34" charset="0"/>
                  <a:cs typeface="Arial" panose="020B0604020202020204" pitchFamily="34" charset="0"/>
                </a:rPr>
                <a:t>SWOG Patient Advocate </a:t>
              </a:r>
              <a:r>
                <a:rPr lang="en-US" sz="1600" dirty="0" err="1">
                  <a:solidFill>
                    <a:srgbClr val="FF0000"/>
                  </a:solidFill>
                  <a:latin typeface="Arial" panose="020B0604020202020204" pitchFamily="34" charset="0"/>
                  <a:cs typeface="Arial" panose="020B0604020202020204" pitchFamily="34" charset="0"/>
                </a:rPr>
                <a:t>Comm</a:t>
              </a:r>
              <a:r>
                <a:rPr lang="en-US" sz="1600" dirty="0">
                  <a:solidFill>
                    <a:srgbClr val="FF0000"/>
                  </a:solidFill>
                  <a:latin typeface="Arial" panose="020B0604020202020204" pitchFamily="34" charset="0"/>
                  <a:cs typeface="Arial" panose="020B0604020202020204" pitchFamily="34" charset="0"/>
                </a:rPr>
                <a:t> 5/2/13</a:t>
              </a:r>
            </a:p>
          </p:txBody>
        </p:sp>
        <p:sp>
          <p:nvSpPr>
            <p:cNvPr id="43074" name="TextBox 76"/>
            <p:cNvSpPr txBox="1">
              <a:spLocks noChangeArrowheads="1"/>
            </p:cNvSpPr>
            <p:nvPr/>
          </p:nvSpPr>
          <p:spPr bwMode="auto">
            <a:xfrm rot="-3082086">
              <a:off x="7158743" y="5104250"/>
              <a:ext cx="20002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600">
                  <a:solidFill>
                    <a:srgbClr val="FFFFFF"/>
                  </a:solidFill>
                  <a:latin typeface="Arial" panose="020B0604020202020204" pitchFamily="34" charset="0"/>
                  <a:cs typeface="Arial" panose="020B0604020202020204" pitchFamily="34" charset="0"/>
                </a:rPr>
                <a:t>AHRQ R01 3/25/13</a:t>
              </a:r>
            </a:p>
          </p:txBody>
        </p:sp>
      </p:grpSp>
      <p:grpSp>
        <p:nvGrpSpPr>
          <p:cNvPr id="43068" name="Group 9"/>
          <p:cNvGrpSpPr>
            <a:grpSpLocks/>
          </p:cNvGrpSpPr>
          <p:nvPr/>
        </p:nvGrpSpPr>
        <p:grpSpPr bwMode="auto">
          <a:xfrm>
            <a:off x="3665538" y="6000750"/>
            <a:ext cx="830262" cy="704850"/>
            <a:chOff x="3429000" y="6019800"/>
            <a:chExt cx="830263" cy="704876"/>
          </a:xfrm>
        </p:grpSpPr>
        <p:sp>
          <p:nvSpPr>
            <p:cNvPr id="43069" name="TextBox 14"/>
            <p:cNvSpPr txBox="1">
              <a:spLocks noChangeArrowheads="1"/>
            </p:cNvSpPr>
            <p:nvPr/>
          </p:nvSpPr>
          <p:spPr bwMode="auto">
            <a:xfrm>
              <a:off x="3429000" y="6324600"/>
              <a:ext cx="830263" cy="400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a:latin typeface="Arial" panose="020B0604020202020204" pitchFamily="34" charset="0"/>
                  <a:cs typeface="Arial" panose="020B0604020202020204" pitchFamily="34" charset="0"/>
                </a:rPr>
                <a:t>2007</a:t>
              </a:r>
            </a:p>
          </p:txBody>
        </p:sp>
        <p:cxnSp>
          <p:nvCxnSpPr>
            <p:cNvPr id="82" name="Straight Connector 81"/>
            <p:cNvCxnSpPr/>
            <p:nvPr/>
          </p:nvCxnSpPr>
          <p:spPr bwMode="auto">
            <a:xfrm>
              <a:off x="3810000" y="6019800"/>
              <a:ext cx="0" cy="228608"/>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en-US">
                <a:solidFill>
                  <a:srgbClr val="FFFF66"/>
                </a:solidFill>
                <a:latin typeface="Arial" panose="020B0604020202020204" pitchFamily="34" charset="0"/>
                <a:cs typeface="Arial" panose="020B0604020202020204" pitchFamily="34" charset="0"/>
              </a:rPr>
              <a:t>Major Study Concerns</a:t>
            </a:r>
          </a:p>
        </p:txBody>
      </p:sp>
      <p:sp>
        <p:nvSpPr>
          <p:cNvPr id="44035" name="Rectangle 3"/>
          <p:cNvSpPr>
            <a:spLocks noGrp="1" noChangeArrowheads="1"/>
          </p:cNvSpPr>
          <p:nvPr>
            <p:ph type="body" idx="1"/>
          </p:nvPr>
        </p:nvSpPr>
        <p:spPr>
          <a:xfrm>
            <a:off x="685800" y="1752600"/>
            <a:ext cx="7772400" cy="4114800"/>
          </a:xfrm>
        </p:spPr>
        <p:txBody>
          <a:bodyPr/>
          <a:lstStyle/>
          <a:p>
            <a:pPr eaLnBrk="1" hangingPunct="1">
              <a:lnSpc>
                <a:spcPct val="90000"/>
              </a:lnSpc>
              <a:spcAft>
                <a:spcPct val="20000"/>
              </a:spcAft>
            </a:pPr>
            <a:r>
              <a:rPr lang="en-US" altLang="en-US" sz="6000" dirty="0">
                <a:latin typeface="Arial" panose="020B0604020202020204" pitchFamily="34" charset="0"/>
                <a:cs typeface="Arial" panose="020B0604020202020204" pitchFamily="34" charset="0"/>
              </a:rPr>
              <a:t>Accrual </a:t>
            </a:r>
          </a:p>
          <a:p>
            <a:pPr eaLnBrk="1" hangingPunct="1">
              <a:lnSpc>
                <a:spcPct val="90000"/>
              </a:lnSpc>
              <a:spcAft>
                <a:spcPct val="20000"/>
              </a:spcAft>
            </a:pPr>
            <a:r>
              <a:rPr lang="en-US" altLang="en-US" sz="2800" dirty="0">
                <a:latin typeface="Arial" panose="020B0604020202020204" pitchFamily="34" charset="0"/>
                <a:cs typeface="Arial" panose="020B0604020202020204" pitchFamily="34" charset="0"/>
              </a:rPr>
              <a:t>Primary outcome measure</a:t>
            </a:r>
          </a:p>
          <a:p>
            <a:pPr eaLnBrk="1" hangingPunct="1">
              <a:lnSpc>
                <a:spcPct val="90000"/>
              </a:lnSpc>
              <a:spcAft>
                <a:spcPct val="10000"/>
              </a:spcAft>
            </a:pPr>
            <a:r>
              <a:rPr lang="en-US" altLang="en-US" sz="2800" dirty="0">
                <a:latin typeface="Arial" panose="020B0604020202020204" pitchFamily="34" charset="0"/>
                <a:cs typeface="Arial" panose="020B0604020202020204" pitchFamily="34" charset="0"/>
              </a:rPr>
              <a:t>Patient heterogeneity</a:t>
            </a:r>
          </a:p>
          <a:p>
            <a:pPr lvl="1" eaLnBrk="1" hangingPunct="1">
              <a:lnSpc>
                <a:spcPct val="90000"/>
              </a:lnSpc>
              <a:spcAft>
                <a:spcPct val="10000"/>
              </a:spcAft>
            </a:pPr>
            <a:r>
              <a:rPr lang="en-US" altLang="en-US" sz="2400" dirty="0">
                <a:latin typeface="Arial" panose="020B0604020202020204" pitchFamily="34" charset="0"/>
                <a:cs typeface="Arial" panose="020B0604020202020204" pitchFamily="34" charset="0"/>
              </a:rPr>
              <a:t>Diagnosis (Ovarian, CRC, other)</a:t>
            </a:r>
          </a:p>
          <a:p>
            <a:pPr lvl="1" eaLnBrk="1" hangingPunct="1">
              <a:lnSpc>
                <a:spcPct val="90000"/>
              </a:lnSpc>
              <a:spcAft>
                <a:spcPct val="10000"/>
              </a:spcAft>
            </a:pPr>
            <a:r>
              <a:rPr lang="en-US" altLang="en-US" sz="2400" dirty="0">
                <a:latin typeface="Arial" panose="020B0604020202020204" pitchFamily="34" charset="0"/>
                <a:cs typeface="Arial" panose="020B0604020202020204" pitchFamily="34" charset="0"/>
              </a:rPr>
              <a:t>Disease status (ascites, </a:t>
            </a:r>
            <a:r>
              <a:rPr lang="en-US" altLang="en-US" sz="2400" dirty="0" err="1">
                <a:latin typeface="Arial" panose="020B0604020202020204" pitchFamily="34" charset="0"/>
                <a:cs typeface="Arial" panose="020B0604020202020204" pitchFamily="34" charset="0"/>
              </a:rPr>
              <a:t>carcinomatosis</a:t>
            </a:r>
            <a:r>
              <a:rPr lang="en-US" altLang="en-US" sz="2400" dirty="0">
                <a:latin typeface="Arial" panose="020B0604020202020204" pitchFamily="34" charset="0"/>
                <a:cs typeface="Arial" panose="020B0604020202020204" pitchFamily="34" charset="0"/>
              </a:rPr>
              <a:t>, CT evidence)</a:t>
            </a:r>
          </a:p>
          <a:p>
            <a:pPr eaLnBrk="1" hangingPunct="1">
              <a:lnSpc>
                <a:spcPct val="90000"/>
              </a:lnSpc>
              <a:spcAft>
                <a:spcPct val="20000"/>
              </a:spcAft>
            </a:pPr>
            <a:endParaRPr lang="en-US" altLang="en-US" sz="2800" dirty="0"/>
          </a:p>
          <a:p>
            <a:pPr eaLnBrk="1" hangingPunct="1">
              <a:lnSpc>
                <a:spcPct val="90000"/>
              </a:lnSpc>
              <a:spcAft>
                <a:spcPct val="20000"/>
              </a:spcAft>
            </a:pPr>
            <a:endParaRPr lang="en-US" altLang="en-US" sz="2800" dirty="0"/>
          </a:p>
        </p:txBody>
      </p:sp>
      <p:sp>
        <p:nvSpPr>
          <p:cNvPr id="3" name="Footer Placeholder 2"/>
          <p:cNvSpPr>
            <a:spLocks noGrp="1"/>
          </p:cNvSpPr>
          <p:nvPr>
            <p:ph type="ftr" sz="quarter" idx="11"/>
          </p:nvPr>
        </p:nvSpPr>
        <p:spPr/>
        <p:txBody>
          <a:bodyPr/>
          <a:lstStyle/>
          <a:p>
            <a:pPr>
              <a:defRPr/>
            </a:pPr>
            <a:r>
              <a:rPr lang="en-US"/>
              <a:t>S1316 Training</a:t>
            </a:r>
            <a:endParaRPr lang="en-US" dirty="0"/>
          </a:p>
        </p:txBody>
      </p:sp>
      <p:sp>
        <p:nvSpPr>
          <p:cNvPr id="4" name="Slide Number Placeholder 3"/>
          <p:cNvSpPr>
            <a:spLocks noGrp="1"/>
          </p:cNvSpPr>
          <p:nvPr>
            <p:ph type="sldNum" sz="quarter" idx="12"/>
          </p:nvPr>
        </p:nvSpPr>
        <p:spPr/>
        <p:txBody>
          <a:bodyPr/>
          <a:lstStyle/>
          <a:p>
            <a:fld id="{498677A1-7340-45A6-AA78-EB6ADFB8A312}" type="slidenum">
              <a:rPr lang="en-US" altLang="en-US" smtClean="0"/>
              <a:pPr/>
              <a:t>18</a:t>
            </a:fld>
            <a:endParaRPr lang="en-US" altLang="en-US"/>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
        <p:nvSpPr>
          <p:cNvPr id="8" name="Date Placeholder 1">
            <a:extLst>
              <a:ext uri="{FF2B5EF4-FFF2-40B4-BE49-F238E27FC236}">
                <a16:creationId xmlns:a16="http://schemas.microsoft.com/office/drawing/2014/main" id="{16E75D76-9255-4F1F-A75D-8B9F3E5829F4}"/>
              </a:ext>
            </a:extLst>
          </p:cNvPr>
          <p:cNvSpPr>
            <a:spLocks noGrp="1"/>
          </p:cNvSpPr>
          <p:nvPr>
            <p:ph type="dt" sz="half" idx="10"/>
          </p:nvPr>
        </p:nvSpPr>
        <p:spPr>
          <a:xfrm>
            <a:off x="685800" y="6248400"/>
            <a:ext cx="1905000" cy="457200"/>
          </a:xfrm>
        </p:spPr>
        <p:txBody>
          <a:bodyPr/>
          <a:lstStyle/>
          <a:p>
            <a:pPr>
              <a:defRPr/>
            </a:pPr>
            <a:r>
              <a:rPr lang="en-US" dirty="0"/>
              <a:t>September 6, 2019</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txBox="1">
            <a:spLocks/>
          </p:cNvSpPr>
          <p:nvPr/>
        </p:nvSpPr>
        <p:spPr bwMode="auto">
          <a:xfrm>
            <a:off x="304800" y="457200"/>
            <a:ext cx="8458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dirty="0">
                <a:solidFill>
                  <a:srgbClr val="FFFF00"/>
                </a:solidFill>
                <a:latin typeface="Arial" panose="020B0604020202020204" pitchFamily="34" charset="0"/>
              </a:rPr>
              <a:t>S1316 – (The MBO Study) </a:t>
            </a:r>
            <a:br>
              <a:rPr lang="en-US" altLang="en-US" sz="4400" dirty="0">
                <a:solidFill>
                  <a:srgbClr val="FFFF00"/>
                </a:solidFill>
                <a:latin typeface="Arial" panose="020B0604020202020204" pitchFamily="34" charset="0"/>
              </a:rPr>
            </a:br>
            <a:r>
              <a:rPr lang="en-US" altLang="en-US" sz="2800" dirty="0">
                <a:solidFill>
                  <a:srgbClr val="FFFF00"/>
                </a:solidFill>
                <a:latin typeface="Arial" panose="020B0604020202020204" pitchFamily="34" charset="0"/>
              </a:rPr>
              <a:t>Prospective Comparative Effectiveness Trial for Malignant Bowel Obstruction</a:t>
            </a:r>
          </a:p>
        </p:txBody>
      </p:sp>
      <p:sp>
        <p:nvSpPr>
          <p:cNvPr id="7" name="Content Placeholder 2"/>
          <p:cNvSpPr txBox="1">
            <a:spLocks/>
          </p:cNvSpPr>
          <p:nvPr/>
        </p:nvSpPr>
        <p:spPr bwMode="auto">
          <a:xfrm>
            <a:off x="457200" y="1981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1" hangingPunct="1">
              <a:spcAft>
                <a:spcPts val="600"/>
              </a:spcAft>
              <a:defRPr/>
            </a:pPr>
            <a:r>
              <a:rPr lang="en-US" sz="2000" b="1" dirty="0">
                <a:solidFill>
                  <a:srgbClr val="FFFFFF"/>
                </a:solidFill>
                <a:effectLst>
                  <a:outerShdw blurRad="38100" dist="38100" dir="2700000" algn="tl">
                    <a:srgbClr val="000000">
                      <a:alpha val="43137"/>
                    </a:srgbClr>
                  </a:outerShdw>
                </a:effectLst>
                <a:latin typeface="Arial"/>
              </a:rPr>
              <a:t>SWOG Study Chairs:</a:t>
            </a:r>
          </a:p>
          <a:p>
            <a:pPr marL="365760" indent="0" eaLnBrk="1" hangingPunct="1">
              <a:spcAft>
                <a:spcPts val="600"/>
              </a:spcAft>
              <a:buFontTx/>
              <a:buNone/>
              <a:defRPr/>
            </a:pPr>
            <a:r>
              <a:rPr lang="en-US" sz="2000" b="1" dirty="0">
                <a:solidFill>
                  <a:srgbClr val="FFFFFF"/>
                </a:solidFill>
                <a:effectLst>
                  <a:outerShdw blurRad="38100" dist="38100" dir="2700000" algn="tl">
                    <a:srgbClr val="000000">
                      <a:alpha val="43137"/>
                    </a:srgbClr>
                  </a:outerShdw>
                </a:effectLst>
                <a:latin typeface="Arial"/>
              </a:rPr>
              <a:t>Robert S. Krouse, M.D., University of Pennsylvania, Surgical Oncology</a:t>
            </a:r>
          </a:p>
          <a:p>
            <a:pPr marL="365760" indent="0" eaLnBrk="1" hangingPunct="1">
              <a:spcAft>
                <a:spcPts val="600"/>
              </a:spcAft>
              <a:buFontTx/>
              <a:buNone/>
              <a:defRPr/>
            </a:pPr>
            <a:r>
              <a:rPr lang="en-US" sz="2000" b="1" dirty="0">
                <a:solidFill>
                  <a:srgbClr val="FFFFFF"/>
                </a:solidFill>
                <a:effectLst>
                  <a:outerShdw blurRad="38100" dist="38100" dir="2700000" algn="tl">
                    <a:srgbClr val="000000">
                      <a:alpha val="43137"/>
                    </a:srgbClr>
                  </a:outerShdw>
                </a:effectLst>
                <a:latin typeface="Arial"/>
              </a:rPr>
              <a:t>Jeremiah Deneve, D.O., University of Tennessee, Surgical Oncology</a:t>
            </a:r>
          </a:p>
          <a:p>
            <a:pPr eaLnBrk="1" hangingPunct="1">
              <a:spcBef>
                <a:spcPts val="600"/>
              </a:spcBef>
              <a:defRPr/>
            </a:pPr>
            <a:endParaRPr lang="en-US" sz="2000" b="1" dirty="0">
              <a:solidFill>
                <a:srgbClr val="FFFFFF"/>
              </a:solidFill>
              <a:effectLst>
                <a:outerShdw blurRad="38100" dist="38100" dir="2700000" algn="tl">
                  <a:srgbClr val="000000">
                    <a:alpha val="43137"/>
                  </a:srgbClr>
                </a:outerShdw>
              </a:effectLst>
              <a:latin typeface="Arial"/>
            </a:endParaRPr>
          </a:p>
          <a:p>
            <a:pPr eaLnBrk="1" hangingPunct="1">
              <a:spcBef>
                <a:spcPts val="600"/>
              </a:spcBef>
              <a:defRPr/>
            </a:pPr>
            <a:r>
              <a:rPr lang="en-US" sz="2000" b="1" dirty="0">
                <a:solidFill>
                  <a:srgbClr val="FFFFFF"/>
                </a:solidFill>
                <a:effectLst>
                  <a:outerShdw blurRad="38100" dist="38100" dir="2700000" algn="tl">
                    <a:srgbClr val="000000">
                      <a:alpha val="43137"/>
                    </a:srgbClr>
                  </a:outerShdw>
                </a:effectLst>
                <a:latin typeface="Arial"/>
              </a:rPr>
              <a:t>Alliance Investigator:</a:t>
            </a:r>
          </a:p>
          <a:p>
            <a:pPr marL="365760" indent="0" eaLnBrk="1" hangingPunct="1">
              <a:spcBef>
                <a:spcPts val="600"/>
              </a:spcBef>
              <a:buFontTx/>
              <a:buNone/>
              <a:defRPr/>
            </a:pPr>
            <a:r>
              <a:rPr lang="en-US" sz="2000" b="1" dirty="0">
                <a:solidFill>
                  <a:srgbClr val="FFFFFF"/>
                </a:solidFill>
                <a:effectLst>
                  <a:outerShdw blurRad="38100" dist="38100" dir="2700000" algn="tl">
                    <a:srgbClr val="000000">
                      <a:alpha val="43137"/>
                    </a:srgbClr>
                  </a:outerShdw>
                </a:effectLst>
                <a:latin typeface="Arial"/>
              </a:rPr>
              <a:t>Angeles Secord, M.D., Duke University Medical Center</a:t>
            </a:r>
          </a:p>
          <a:p>
            <a:pPr eaLnBrk="1" hangingPunct="1">
              <a:spcBef>
                <a:spcPts val="600"/>
              </a:spcBef>
              <a:defRPr/>
            </a:pPr>
            <a:endParaRPr lang="en-US" sz="2000" b="1" dirty="0">
              <a:solidFill>
                <a:srgbClr val="FFFFFF"/>
              </a:solidFill>
              <a:effectLst>
                <a:outerShdw blurRad="38100" dist="38100" dir="2700000" algn="tl">
                  <a:srgbClr val="000000">
                    <a:alpha val="43137"/>
                  </a:srgbClr>
                </a:outerShdw>
              </a:effectLst>
              <a:latin typeface="Arial"/>
            </a:endParaRPr>
          </a:p>
          <a:p>
            <a:pPr eaLnBrk="1" hangingPunct="1">
              <a:spcBef>
                <a:spcPts val="600"/>
              </a:spcBef>
              <a:defRPr/>
            </a:pPr>
            <a:r>
              <a:rPr lang="en-US" sz="2000" b="1" dirty="0">
                <a:solidFill>
                  <a:srgbClr val="FFFFFF"/>
                </a:solidFill>
                <a:effectLst>
                  <a:outerShdw blurRad="38100" dist="38100" dir="2700000" algn="tl">
                    <a:srgbClr val="000000">
                      <a:alpha val="43137"/>
                    </a:srgbClr>
                  </a:outerShdw>
                </a:effectLst>
                <a:latin typeface="Arial"/>
              </a:rPr>
              <a:t>Nurse Chair:</a:t>
            </a:r>
          </a:p>
          <a:p>
            <a:pPr marL="365760" indent="0" eaLnBrk="1" hangingPunct="1">
              <a:spcBef>
                <a:spcPts val="600"/>
              </a:spcBef>
              <a:buFontTx/>
              <a:buNone/>
              <a:defRPr/>
            </a:pPr>
            <a:r>
              <a:rPr lang="en-US" sz="2000" b="1" dirty="0">
                <a:solidFill>
                  <a:srgbClr val="FFFFFF"/>
                </a:solidFill>
                <a:effectLst>
                  <a:outerShdw blurRad="38100" dist="38100" dir="2700000" algn="tl">
                    <a:srgbClr val="000000">
                      <a:alpha val="43137"/>
                    </a:srgbClr>
                  </a:outerShdw>
                </a:effectLst>
                <a:latin typeface="Arial"/>
              </a:rPr>
              <a:t>Virginia Sun, R.N., Ph.D., City of Hope</a:t>
            </a:r>
          </a:p>
        </p:txBody>
      </p:sp>
      <p:sp>
        <p:nvSpPr>
          <p:cNvPr id="3" name="Footer Placeholder 2"/>
          <p:cNvSpPr>
            <a:spLocks noGrp="1"/>
          </p:cNvSpPr>
          <p:nvPr>
            <p:ph type="ftr" sz="quarter" idx="11"/>
          </p:nvPr>
        </p:nvSpPr>
        <p:spPr/>
        <p:txBody>
          <a:bodyPr/>
          <a:lstStyle/>
          <a:p>
            <a:pPr>
              <a:defRPr/>
            </a:pPr>
            <a:r>
              <a:rPr lang="en-US"/>
              <a:t>S1316 Training</a:t>
            </a:r>
            <a:endParaRPr lang="en-US" dirty="0"/>
          </a:p>
        </p:txBody>
      </p:sp>
      <p:sp>
        <p:nvSpPr>
          <p:cNvPr id="4" name="Slide Number Placeholder 3"/>
          <p:cNvSpPr>
            <a:spLocks noGrp="1"/>
          </p:cNvSpPr>
          <p:nvPr>
            <p:ph type="sldNum" sz="quarter" idx="12"/>
          </p:nvPr>
        </p:nvSpPr>
        <p:spPr/>
        <p:txBody>
          <a:bodyPr/>
          <a:lstStyle/>
          <a:p>
            <a:fld id="{498677A1-7340-45A6-AA78-EB6ADFB8A312}" type="slidenum">
              <a:rPr lang="en-US" altLang="en-US" smtClean="0"/>
              <a:pPr/>
              <a:t>2</a:t>
            </a:fld>
            <a:endParaRPr lang="en-US" altLang="en-US"/>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
        <p:nvSpPr>
          <p:cNvPr id="9" name="Date Placeholder 1">
            <a:extLst>
              <a:ext uri="{FF2B5EF4-FFF2-40B4-BE49-F238E27FC236}">
                <a16:creationId xmlns:a16="http://schemas.microsoft.com/office/drawing/2014/main" id="{FE4F7FED-6C46-4CD1-9EE3-B151E6C39D18}"/>
              </a:ext>
            </a:extLst>
          </p:cNvPr>
          <p:cNvSpPr>
            <a:spLocks noGrp="1"/>
          </p:cNvSpPr>
          <p:nvPr>
            <p:ph type="dt" sz="half" idx="10"/>
          </p:nvPr>
        </p:nvSpPr>
        <p:spPr>
          <a:xfrm>
            <a:off x="685800" y="6248400"/>
            <a:ext cx="1905000" cy="457200"/>
          </a:xfrm>
        </p:spPr>
        <p:txBody>
          <a:bodyPr/>
          <a:lstStyle/>
          <a:p>
            <a:pPr>
              <a:defRPr/>
            </a:pPr>
            <a:r>
              <a:rPr lang="en-US" dirty="0"/>
              <a:t>September 6, 2019</a:t>
            </a:r>
          </a:p>
        </p:txBody>
      </p:sp>
    </p:spTree>
    <p:extLst>
      <p:ext uri="{BB962C8B-B14F-4D97-AF65-F5344CB8AC3E}">
        <p14:creationId xmlns:p14="http://schemas.microsoft.com/office/powerpoint/2010/main" val="3805322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S1316 Working Group</a:t>
            </a:r>
          </a:p>
        </p:txBody>
      </p:sp>
      <p:sp>
        <p:nvSpPr>
          <p:cNvPr id="3" name="Content Placeholder 2"/>
          <p:cNvSpPr>
            <a:spLocks noGrp="1"/>
          </p:cNvSpPr>
          <p:nvPr>
            <p:ph idx="1"/>
          </p:nvPr>
        </p:nvSpPr>
        <p:spPr/>
        <p:txBody>
          <a:bodyPr/>
          <a:lstStyle/>
          <a:p>
            <a:r>
              <a:rPr lang="en-US" dirty="0"/>
              <a:t>Katie Arnold, MS, Statistician</a:t>
            </a:r>
          </a:p>
          <a:p>
            <a:r>
              <a:rPr lang="en-US" dirty="0"/>
              <a:t>Veronica Garcia, Protocol Coordinator</a:t>
            </a:r>
          </a:p>
          <a:p>
            <a:r>
              <a:rPr lang="en-US" dirty="0"/>
              <a:t>Jennifer Maeser, Recruitment &amp; </a:t>
            </a:r>
          </a:p>
          <a:p>
            <a:pPr marL="0" indent="0">
              <a:buNone/>
            </a:pPr>
            <a:r>
              <a:rPr lang="en-US" dirty="0"/>
              <a:t>    Adherence Manager</a:t>
            </a:r>
          </a:p>
          <a:p>
            <a:r>
              <a:rPr lang="en-US" dirty="0"/>
              <a:t>Roxanne Topacio, Data Coordinator</a:t>
            </a:r>
          </a:p>
        </p:txBody>
      </p:sp>
      <p:sp>
        <p:nvSpPr>
          <p:cNvPr id="5" name="Footer Placeholder 4"/>
          <p:cNvSpPr>
            <a:spLocks noGrp="1"/>
          </p:cNvSpPr>
          <p:nvPr>
            <p:ph type="ftr" sz="quarter" idx="11"/>
          </p:nvPr>
        </p:nvSpPr>
        <p:spPr/>
        <p:txBody>
          <a:bodyPr/>
          <a:lstStyle/>
          <a:p>
            <a:pPr>
              <a:defRPr/>
            </a:pPr>
            <a:r>
              <a:rPr lang="en-US"/>
              <a:t>S1316 Training</a:t>
            </a:r>
            <a:endParaRPr lang="en-US" dirty="0"/>
          </a:p>
        </p:txBody>
      </p:sp>
      <p:sp>
        <p:nvSpPr>
          <p:cNvPr id="6" name="Slide Number Placeholder 5"/>
          <p:cNvSpPr>
            <a:spLocks noGrp="1"/>
          </p:cNvSpPr>
          <p:nvPr>
            <p:ph type="sldNum" sz="quarter" idx="12"/>
          </p:nvPr>
        </p:nvSpPr>
        <p:spPr/>
        <p:txBody>
          <a:bodyPr/>
          <a:lstStyle/>
          <a:p>
            <a:fld id="{498677A1-7340-45A6-AA78-EB6ADFB8A312}" type="slidenum">
              <a:rPr lang="en-US" altLang="en-US" smtClean="0"/>
              <a:pPr/>
              <a:t>3</a:t>
            </a:fld>
            <a:endParaRPr lang="en-US" altLang="en-US"/>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
        <p:nvSpPr>
          <p:cNvPr id="8" name="Date Placeholder 1">
            <a:extLst>
              <a:ext uri="{FF2B5EF4-FFF2-40B4-BE49-F238E27FC236}">
                <a16:creationId xmlns:a16="http://schemas.microsoft.com/office/drawing/2014/main" id="{A6073F4D-8732-4D06-A8B6-DF96946EDB5E}"/>
              </a:ext>
            </a:extLst>
          </p:cNvPr>
          <p:cNvSpPr>
            <a:spLocks noGrp="1"/>
          </p:cNvSpPr>
          <p:nvPr>
            <p:ph type="dt" sz="half" idx="10"/>
          </p:nvPr>
        </p:nvSpPr>
        <p:spPr>
          <a:xfrm>
            <a:off x="685800" y="6248400"/>
            <a:ext cx="1905000" cy="457200"/>
          </a:xfrm>
        </p:spPr>
        <p:txBody>
          <a:bodyPr/>
          <a:lstStyle/>
          <a:p>
            <a:pPr>
              <a:defRPr/>
            </a:pPr>
            <a:r>
              <a:rPr lang="en-US" dirty="0"/>
              <a:t>September 6, 2019</a:t>
            </a:r>
          </a:p>
        </p:txBody>
      </p:sp>
    </p:spTree>
    <p:extLst>
      <p:ext uri="{BB962C8B-B14F-4D97-AF65-F5344CB8AC3E}">
        <p14:creationId xmlns:p14="http://schemas.microsoft.com/office/powerpoint/2010/main" val="2282220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xfrm>
            <a:off x="685800" y="457200"/>
            <a:ext cx="7772400" cy="1143000"/>
          </a:xfrm>
        </p:spPr>
        <p:txBody>
          <a:bodyPr/>
          <a:lstStyle/>
          <a:p>
            <a:r>
              <a:rPr lang="en-US" altLang="en-US">
                <a:solidFill>
                  <a:srgbClr val="FFFF66"/>
                </a:solidFill>
                <a:latin typeface="Arial" panose="020B0604020202020204" pitchFamily="34" charset="0"/>
              </a:rPr>
              <a:t>Malignant Bowel Obstruction (MBO) - Overview</a:t>
            </a:r>
          </a:p>
        </p:txBody>
      </p:sp>
      <p:sp>
        <p:nvSpPr>
          <p:cNvPr id="30724" name="TextBox 1"/>
          <p:cNvSpPr txBox="1">
            <a:spLocks noChangeArrowheads="1"/>
          </p:cNvSpPr>
          <p:nvPr/>
        </p:nvSpPr>
        <p:spPr bwMode="auto">
          <a:xfrm>
            <a:off x="6030686" y="5268231"/>
            <a:ext cx="28194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200" dirty="0">
                <a:latin typeface="Arial" panose="020B0604020202020204" pitchFamily="34" charset="0"/>
                <a:cs typeface="Arial" panose="020B0604020202020204" pitchFamily="34" charset="0"/>
              </a:rPr>
              <a:t>Krouse, JACS, 2002</a:t>
            </a:r>
          </a:p>
        </p:txBody>
      </p:sp>
      <p:sp>
        <p:nvSpPr>
          <p:cNvPr id="19460" name="Content Placeholder 2"/>
          <p:cNvSpPr>
            <a:spLocks noGrp="1"/>
          </p:cNvSpPr>
          <p:nvPr>
            <p:ph idx="1"/>
          </p:nvPr>
        </p:nvSpPr>
        <p:spPr>
          <a:xfrm>
            <a:off x="457200" y="1981200"/>
            <a:ext cx="8229600" cy="4114800"/>
          </a:xfrm>
        </p:spPr>
        <p:txBody>
          <a:bodyPr/>
          <a:lstStyle/>
          <a:p>
            <a:pPr>
              <a:spcBef>
                <a:spcPct val="0"/>
              </a:spcBef>
              <a:spcAft>
                <a:spcPts val="0"/>
              </a:spcAft>
              <a:buClr>
                <a:srgbClr val="FFFFCC"/>
              </a:buClr>
            </a:pPr>
            <a:r>
              <a:rPr lang="en-US" altLang="en-US" sz="3000" dirty="0">
                <a:latin typeface="Arial" panose="020B0604020202020204" pitchFamily="34" charset="0"/>
                <a:cs typeface="Arial" panose="020B0604020202020204" pitchFamily="34" charset="0"/>
              </a:rPr>
              <a:t>Aggressive non-surgical palliative care options can help avoid an operation </a:t>
            </a:r>
          </a:p>
          <a:p>
            <a:pPr>
              <a:spcBef>
                <a:spcPct val="0"/>
              </a:spcBef>
              <a:spcAft>
                <a:spcPts val="0"/>
              </a:spcAft>
              <a:buClr>
                <a:srgbClr val="FFFFCC"/>
              </a:buClr>
            </a:pPr>
            <a:r>
              <a:rPr lang="en-US" altLang="en-US" sz="3000" dirty="0">
                <a:latin typeface="Arial" panose="020B0604020202020204" pitchFamily="34" charset="0"/>
                <a:cs typeface="Arial" panose="020B0604020202020204" pitchFamily="34" charset="0"/>
              </a:rPr>
              <a:t>There are many clinical scenarios when an operation is unlikely to benefit MBO patients </a:t>
            </a:r>
          </a:p>
          <a:p>
            <a:pPr>
              <a:spcBef>
                <a:spcPct val="0"/>
              </a:spcBef>
              <a:spcAft>
                <a:spcPts val="0"/>
              </a:spcAft>
              <a:buClr>
                <a:srgbClr val="FFFFCC"/>
              </a:buClr>
            </a:pPr>
            <a:r>
              <a:rPr lang="en-US" altLang="en-US" sz="3000" dirty="0">
                <a:latin typeface="Arial" panose="020B0604020202020204" pitchFamily="34" charset="0"/>
                <a:cs typeface="Arial" panose="020B0604020202020204" pitchFamily="34" charset="0"/>
              </a:rPr>
              <a:t>Can we test which treatment strategy (surgery vs. “aggressive” palliative management) is optimal in MBO?</a:t>
            </a:r>
          </a:p>
        </p:txBody>
      </p:sp>
      <p:sp>
        <p:nvSpPr>
          <p:cNvPr id="3" name="Footer Placeholder 2"/>
          <p:cNvSpPr>
            <a:spLocks noGrp="1"/>
          </p:cNvSpPr>
          <p:nvPr>
            <p:ph type="ftr" sz="quarter" idx="11"/>
          </p:nvPr>
        </p:nvSpPr>
        <p:spPr/>
        <p:txBody>
          <a:bodyPr/>
          <a:lstStyle/>
          <a:p>
            <a:pPr>
              <a:defRPr/>
            </a:pPr>
            <a:r>
              <a:rPr lang="en-US"/>
              <a:t>S1316 Training</a:t>
            </a:r>
            <a:endParaRPr lang="en-US" dirty="0"/>
          </a:p>
        </p:txBody>
      </p:sp>
      <p:sp>
        <p:nvSpPr>
          <p:cNvPr id="4" name="Slide Number Placeholder 3"/>
          <p:cNvSpPr>
            <a:spLocks noGrp="1"/>
          </p:cNvSpPr>
          <p:nvPr>
            <p:ph type="sldNum" sz="quarter" idx="12"/>
          </p:nvPr>
        </p:nvSpPr>
        <p:spPr/>
        <p:txBody>
          <a:bodyPr/>
          <a:lstStyle/>
          <a:p>
            <a:fld id="{498677A1-7340-45A6-AA78-EB6ADFB8A312}" type="slidenum">
              <a:rPr lang="en-US" altLang="en-US" smtClean="0"/>
              <a:pPr/>
              <a:t>4</a:t>
            </a:fld>
            <a:endParaRPr lang="en-US" altLang="en-US"/>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
        <p:nvSpPr>
          <p:cNvPr id="9" name="Date Placeholder 1">
            <a:extLst>
              <a:ext uri="{FF2B5EF4-FFF2-40B4-BE49-F238E27FC236}">
                <a16:creationId xmlns:a16="http://schemas.microsoft.com/office/drawing/2014/main" id="{24EBF2D9-D37F-45D9-B696-957C290C6329}"/>
              </a:ext>
            </a:extLst>
          </p:cNvPr>
          <p:cNvSpPr>
            <a:spLocks noGrp="1"/>
          </p:cNvSpPr>
          <p:nvPr>
            <p:ph type="dt" sz="half" idx="10"/>
          </p:nvPr>
        </p:nvSpPr>
        <p:spPr>
          <a:xfrm>
            <a:off x="685800" y="6248400"/>
            <a:ext cx="1905000" cy="457200"/>
          </a:xfrm>
        </p:spPr>
        <p:txBody>
          <a:bodyPr/>
          <a:lstStyle/>
          <a:p>
            <a:pPr>
              <a:defRPr/>
            </a:pPr>
            <a:r>
              <a:rPr lang="en-US" dirty="0"/>
              <a:t>September 6, 2019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6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9460">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685800" y="304800"/>
            <a:ext cx="7772400" cy="1143000"/>
          </a:xfrm>
        </p:spPr>
        <p:txBody>
          <a:bodyPr/>
          <a:lstStyle/>
          <a:p>
            <a:br>
              <a:rPr lang="en-US" altLang="en-US"/>
            </a:br>
            <a:r>
              <a:rPr lang="en-US" altLang="en-US"/>
              <a:t>MBO is a common palliative care problem</a:t>
            </a:r>
          </a:p>
        </p:txBody>
      </p:sp>
      <p:sp>
        <p:nvSpPr>
          <p:cNvPr id="21507" name="Content Placeholder 2"/>
          <p:cNvSpPr>
            <a:spLocks noGrp="1"/>
          </p:cNvSpPr>
          <p:nvPr>
            <p:ph idx="1"/>
          </p:nvPr>
        </p:nvSpPr>
        <p:spPr>
          <a:xfrm>
            <a:off x="457200" y="1981200"/>
            <a:ext cx="8229600" cy="2590800"/>
          </a:xfrm>
        </p:spPr>
        <p:txBody>
          <a:bodyPr/>
          <a:lstStyle/>
          <a:p>
            <a:pPr eaLnBrk="1" hangingPunct="1">
              <a:lnSpc>
                <a:spcPct val="90000"/>
              </a:lnSpc>
              <a:spcBef>
                <a:spcPts val="600"/>
              </a:spcBef>
              <a:spcAft>
                <a:spcPct val="50000"/>
              </a:spcAft>
            </a:pPr>
            <a:r>
              <a:rPr lang="en-US" altLang="en-US" sz="2400">
                <a:cs typeface="Arial" panose="020B0604020202020204" pitchFamily="34" charset="0"/>
              </a:rPr>
              <a:t>43% surgical consults (Badgwell, Supp Care Ca, 2009)</a:t>
            </a:r>
          </a:p>
          <a:p>
            <a:pPr eaLnBrk="1" hangingPunct="1">
              <a:lnSpc>
                <a:spcPct val="90000"/>
              </a:lnSpc>
              <a:spcBef>
                <a:spcPts val="600"/>
              </a:spcBef>
              <a:spcAft>
                <a:spcPct val="50000"/>
              </a:spcAft>
            </a:pPr>
            <a:r>
              <a:rPr lang="en-US" altLang="en-US" sz="2400">
                <a:cs typeface="Arial" panose="020B0604020202020204" pitchFamily="34" charset="0"/>
              </a:rPr>
              <a:t>64% small bowel obstructions (Badgwell, J Pall Med, 2011)</a:t>
            </a:r>
          </a:p>
          <a:p>
            <a:pPr eaLnBrk="1" hangingPunct="1">
              <a:lnSpc>
                <a:spcPct val="90000"/>
              </a:lnSpc>
              <a:spcBef>
                <a:spcPts val="600"/>
              </a:spcBef>
              <a:spcAft>
                <a:spcPts val="1200"/>
              </a:spcAft>
            </a:pPr>
            <a:r>
              <a:rPr lang="en-US" altLang="en-US" sz="2400">
                <a:cs typeface="Arial" panose="020B0604020202020204" pitchFamily="34" charset="0"/>
              </a:rPr>
              <a:t>5-43% of patients with advanced primary or metastatic intra-abdominal malignancy</a:t>
            </a:r>
          </a:p>
          <a:p>
            <a:pPr lvl="1" eaLnBrk="1" hangingPunct="1">
              <a:lnSpc>
                <a:spcPct val="90000"/>
              </a:lnSpc>
              <a:spcBef>
                <a:spcPct val="0"/>
              </a:spcBef>
              <a:spcAft>
                <a:spcPct val="15000"/>
              </a:spcAft>
            </a:pPr>
            <a:r>
              <a:rPr lang="en-US" altLang="en-US" sz="1800">
                <a:cs typeface="Arial" panose="020B0604020202020204" pitchFamily="34" charset="0"/>
              </a:rPr>
              <a:t>5-51% of patients with ovarian cancer (~20,000/yr)</a:t>
            </a:r>
          </a:p>
          <a:p>
            <a:pPr lvl="1" eaLnBrk="1" hangingPunct="1">
              <a:lnSpc>
                <a:spcPct val="90000"/>
              </a:lnSpc>
              <a:spcBef>
                <a:spcPct val="0"/>
              </a:spcBef>
              <a:spcAft>
                <a:spcPct val="15000"/>
              </a:spcAft>
            </a:pPr>
            <a:r>
              <a:rPr lang="en-US" altLang="en-US" sz="1800">
                <a:cs typeface="Arial" panose="020B0604020202020204" pitchFamily="34" charset="0"/>
              </a:rPr>
              <a:t>10-28% of patients with colorectal cancer (~150,000/yr) </a:t>
            </a:r>
          </a:p>
          <a:p>
            <a:pPr lvl="1" eaLnBrk="1" hangingPunct="1">
              <a:lnSpc>
                <a:spcPct val="90000"/>
              </a:lnSpc>
              <a:spcBef>
                <a:spcPct val="0"/>
              </a:spcBef>
              <a:spcAft>
                <a:spcPts val="600"/>
              </a:spcAft>
            </a:pPr>
            <a:r>
              <a:rPr lang="en-US" altLang="en-US" sz="1800">
                <a:cs typeface="Arial" panose="020B0604020202020204" pitchFamily="34" charset="0"/>
              </a:rPr>
              <a:t>Other intraperitoneal primaries (bladder, cervix, gastric, pseudomyxoma peritonei)</a:t>
            </a:r>
          </a:p>
          <a:p>
            <a:pPr lvl="1" eaLnBrk="1" hangingPunct="1">
              <a:lnSpc>
                <a:spcPct val="90000"/>
              </a:lnSpc>
              <a:spcBef>
                <a:spcPct val="0"/>
              </a:spcBef>
              <a:spcAft>
                <a:spcPct val="50000"/>
              </a:spcAft>
            </a:pPr>
            <a:r>
              <a:rPr lang="en-US" altLang="en-US" sz="1800">
                <a:cs typeface="Arial" panose="020B0604020202020204" pitchFamily="34" charset="0"/>
              </a:rPr>
              <a:t>Non-intraperitoneal primaries (lung, breast, melanoma)</a:t>
            </a:r>
          </a:p>
        </p:txBody>
      </p:sp>
      <p:sp>
        <p:nvSpPr>
          <p:cNvPr id="3" name="Footer Placeholder 2"/>
          <p:cNvSpPr>
            <a:spLocks noGrp="1"/>
          </p:cNvSpPr>
          <p:nvPr>
            <p:ph type="ftr" sz="quarter" idx="11"/>
          </p:nvPr>
        </p:nvSpPr>
        <p:spPr/>
        <p:txBody>
          <a:bodyPr/>
          <a:lstStyle/>
          <a:p>
            <a:pPr>
              <a:defRPr/>
            </a:pPr>
            <a:r>
              <a:rPr lang="en-US"/>
              <a:t>S1316 Training</a:t>
            </a:r>
            <a:endParaRPr lang="en-US" dirty="0"/>
          </a:p>
        </p:txBody>
      </p:sp>
      <p:sp>
        <p:nvSpPr>
          <p:cNvPr id="4" name="Slide Number Placeholder 3"/>
          <p:cNvSpPr>
            <a:spLocks noGrp="1"/>
          </p:cNvSpPr>
          <p:nvPr>
            <p:ph type="sldNum" sz="quarter" idx="12"/>
          </p:nvPr>
        </p:nvSpPr>
        <p:spPr/>
        <p:txBody>
          <a:bodyPr/>
          <a:lstStyle/>
          <a:p>
            <a:fld id="{498677A1-7340-45A6-AA78-EB6ADFB8A312}" type="slidenum">
              <a:rPr lang="en-US" altLang="en-US" smtClean="0"/>
              <a:pPr/>
              <a:t>5</a:t>
            </a:fld>
            <a:endParaRPr lang="en-US" altLang="en-US"/>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
        <p:nvSpPr>
          <p:cNvPr id="8" name="Date Placeholder 1">
            <a:extLst>
              <a:ext uri="{FF2B5EF4-FFF2-40B4-BE49-F238E27FC236}">
                <a16:creationId xmlns:a16="http://schemas.microsoft.com/office/drawing/2014/main" id="{5E740F7B-F6F2-4A2C-A6D1-EC1587C62020}"/>
              </a:ext>
            </a:extLst>
          </p:cNvPr>
          <p:cNvSpPr>
            <a:spLocks noGrp="1"/>
          </p:cNvSpPr>
          <p:nvPr>
            <p:ph type="dt" sz="half" idx="10"/>
          </p:nvPr>
        </p:nvSpPr>
        <p:spPr>
          <a:xfrm>
            <a:off x="685800" y="6248400"/>
            <a:ext cx="1905000" cy="457200"/>
          </a:xfrm>
        </p:spPr>
        <p:txBody>
          <a:bodyPr/>
          <a:lstStyle/>
          <a:p>
            <a:pPr>
              <a:defRPr/>
            </a:pPr>
            <a:r>
              <a:rPr lang="en-US" dirty="0"/>
              <a:t>September 6, 2019</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93700" y="609600"/>
            <a:ext cx="8382000" cy="1143000"/>
          </a:xfrm>
        </p:spPr>
        <p:txBody>
          <a:bodyPr/>
          <a:lstStyle/>
          <a:p>
            <a:r>
              <a:rPr lang="en-US" altLang="en-US" sz="4000">
                <a:solidFill>
                  <a:srgbClr val="FFFF66"/>
                </a:solidFill>
                <a:cs typeface="Arial" panose="020B0604020202020204" pitchFamily="34" charset="0"/>
              </a:rPr>
              <a:t>Surgical Consult for Small Bowel MBO- Treatments</a:t>
            </a:r>
            <a:endParaRPr lang="en-GB" altLang="en-US" sz="4000">
              <a:solidFill>
                <a:schemeClr val="hlink"/>
              </a:solidFill>
              <a:cs typeface="Arial" panose="020B0604020202020204" pitchFamily="34" charset="0"/>
            </a:endParaRPr>
          </a:p>
        </p:txBody>
      </p:sp>
      <p:sp>
        <p:nvSpPr>
          <p:cNvPr id="25603" name="Rectangle 3"/>
          <p:cNvSpPr>
            <a:spLocks noGrp="1" noChangeArrowheads="1"/>
          </p:cNvSpPr>
          <p:nvPr>
            <p:ph type="body" idx="1"/>
          </p:nvPr>
        </p:nvSpPr>
        <p:spPr>
          <a:xfrm>
            <a:off x="381000" y="2133600"/>
            <a:ext cx="8382000" cy="3733800"/>
          </a:xfrm>
        </p:spPr>
        <p:txBody>
          <a:bodyPr/>
          <a:lstStyle/>
          <a:p>
            <a:pPr>
              <a:lnSpc>
                <a:spcPct val="90000"/>
              </a:lnSpc>
              <a:spcBef>
                <a:spcPts val="1800"/>
              </a:spcBef>
              <a:buClr>
                <a:schemeClr val="tx1"/>
              </a:buClr>
            </a:pPr>
            <a:r>
              <a:rPr lang="en-US" altLang="en-US" dirty="0">
                <a:cs typeface="Arial" panose="020B0604020202020204" pitchFamily="34" charset="0"/>
              </a:rPr>
              <a:t>Surgical treatment (25%)</a:t>
            </a:r>
          </a:p>
          <a:p>
            <a:pPr>
              <a:lnSpc>
                <a:spcPct val="90000"/>
              </a:lnSpc>
              <a:spcBef>
                <a:spcPts val="1800"/>
              </a:spcBef>
              <a:buClr>
                <a:schemeClr val="tx1"/>
              </a:buClr>
            </a:pPr>
            <a:r>
              <a:rPr lang="en-US" altLang="en-US" dirty="0">
                <a:cs typeface="Arial" panose="020B0604020202020204" pitchFamily="34" charset="0"/>
              </a:rPr>
              <a:t>Endoscopic or IR procedures (24%)</a:t>
            </a:r>
          </a:p>
          <a:p>
            <a:pPr>
              <a:lnSpc>
                <a:spcPct val="90000"/>
              </a:lnSpc>
              <a:spcBef>
                <a:spcPts val="1800"/>
              </a:spcBef>
              <a:buClr>
                <a:schemeClr val="tx1"/>
              </a:buClr>
            </a:pPr>
            <a:r>
              <a:rPr lang="en-US" altLang="en-US" dirty="0" err="1">
                <a:cs typeface="Arial" panose="020B0604020202020204" pitchFamily="34" charset="0"/>
              </a:rPr>
              <a:t>Nonoperative</a:t>
            </a:r>
            <a:r>
              <a:rPr lang="en-US" altLang="en-US" dirty="0">
                <a:cs typeface="Arial" panose="020B0604020202020204" pitchFamily="34" charset="0"/>
              </a:rPr>
              <a:t>/Nonprocedural management (52%)</a:t>
            </a:r>
          </a:p>
        </p:txBody>
      </p:sp>
      <p:sp>
        <p:nvSpPr>
          <p:cNvPr id="4" name="TextBox 3"/>
          <p:cNvSpPr txBox="1"/>
          <p:nvPr/>
        </p:nvSpPr>
        <p:spPr>
          <a:xfrm>
            <a:off x="3135086" y="4953000"/>
            <a:ext cx="5943600" cy="461963"/>
          </a:xfrm>
          <a:prstGeom prst="rect">
            <a:avLst/>
          </a:prstGeom>
          <a:noFill/>
        </p:spPr>
        <p:txBody>
          <a:bodyPr>
            <a:spAutoFit/>
          </a:bodyPr>
          <a:lstStyle/>
          <a:p>
            <a:pPr>
              <a:defRPr/>
            </a:pPr>
            <a:r>
              <a:rPr lang="en-US" dirty="0">
                <a:solidFill>
                  <a:srgbClr val="FFFFCC"/>
                </a:solidFill>
                <a:effectLst>
                  <a:outerShdw blurRad="38100" dist="38100" dir="2700000" algn="tl">
                    <a:srgbClr val="000000">
                      <a:alpha val="43137"/>
                    </a:srgbClr>
                  </a:outerShdw>
                </a:effectLst>
                <a:latin typeface="Arial" charset="0"/>
              </a:rPr>
              <a:t>Badgwell BD, et al., J </a:t>
            </a:r>
            <a:r>
              <a:rPr lang="en-US" dirty="0" err="1">
                <a:solidFill>
                  <a:srgbClr val="FFFFCC"/>
                </a:solidFill>
                <a:effectLst>
                  <a:outerShdw blurRad="38100" dist="38100" dir="2700000" algn="tl">
                    <a:srgbClr val="000000">
                      <a:alpha val="43137"/>
                    </a:srgbClr>
                  </a:outerShdw>
                </a:effectLst>
                <a:latin typeface="Arial" charset="0"/>
              </a:rPr>
              <a:t>Palliat</a:t>
            </a:r>
            <a:r>
              <a:rPr lang="en-US" dirty="0">
                <a:solidFill>
                  <a:srgbClr val="FFFFCC"/>
                </a:solidFill>
                <a:effectLst>
                  <a:outerShdw blurRad="38100" dist="38100" dir="2700000" algn="tl">
                    <a:srgbClr val="000000">
                      <a:alpha val="43137"/>
                    </a:srgbClr>
                  </a:outerShdw>
                </a:effectLst>
                <a:latin typeface="Arial" charset="0"/>
              </a:rPr>
              <a:t> Med, 2011</a:t>
            </a:r>
          </a:p>
        </p:txBody>
      </p:sp>
      <p:sp>
        <p:nvSpPr>
          <p:cNvPr id="3" name="Footer Placeholder 2"/>
          <p:cNvSpPr>
            <a:spLocks noGrp="1"/>
          </p:cNvSpPr>
          <p:nvPr>
            <p:ph type="ftr" sz="quarter" idx="11"/>
          </p:nvPr>
        </p:nvSpPr>
        <p:spPr/>
        <p:txBody>
          <a:bodyPr/>
          <a:lstStyle/>
          <a:p>
            <a:pPr>
              <a:defRPr/>
            </a:pPr>
            <a:r>
              <a:rPr lang="en-US"/>
              <a:t>S1316 Training</a:t>
            </a:r>
            <a:endParaRPr lang="en-US" dirty="0"/>
          </a:p>
        </p:txBody>
      </p:sp>
      <p:sp>
        <p:nvSpPr>
          <p:cNvPr id="5" name="Slide Number Placeholder 4"/>
          <p:cNvSpPr>
            <a:spLocks noGrp="1"/>
          </p:cNvSpPr>
          <p:nvPr>
            <p:ph type="sldNum" sz="quarter" idx="12"/>
          </p:nvPr>
        </p:nvSpPr>
        <p:spPr/>
        <p:txBody>
          <a:bodyPr/>
          <a:lstStyle/>
          <a:p>
            <a:fld id="{498677A1-7340-45A6-AA78-EB6ADFB8A312}" type="slidenum">
              <a:rPr lang="en-US" altLang="en-US" smtClean="0"/>
              <a:pPr/>
              <a:t>6</a:t>
            </a:fld>
            <a:endParaRPr lang="en-US" altLang="en-US"/>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
        <p:nvSpPr>
          <p:cNvPr id="9" name="Date Placeholder 1">
            <a:extLst>
              <a:ext uri="{FF2B5EF4-FFF2-40B4-BE49-F238E27FC236}">
                <a16:creationId xmlns:a16="http://schemas.microsoft.com/office/drawing/2014/main" id="{93308CBC-CAFD-4DEA-A063-F081C6A86E67}"/>
              </a:ext>
            </a:extLst>
          </p:cNvPr>
          <p:cNvSpPr>
            <a:spLocks noGrp="1"/>
          </p:cNvSpPr>
          <p:nvPr>
            <p:ph type="dt" sz="half" idx="10"/>
          </p:nvPr>
        </p:nvSpPr>
        <p:spPr>
          <a:xfrm>
            <a:off x="685800" y="6248400"/>
            <a:ext cx="1905000" cy="457200"/>
          </a:xfrm>
        </p:spPr>
        <p:txBody>
          <a:bodyPr/>
          <a:lstStyle/>
          <a:p>
            <a:pPr>
              <a:defRPr/>
            </a:pPr>
            <a:r>
              <a:rPr lang="en-US" dirty="0"/>
              <a:t>September 6, 2019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60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457200"/>
            <a:ext cx="7772400" cy="1143000"/>
          </a:xfrm>
        </p:spPr>
        <p:txBody>
          <a:bodyPr/>
          <a:lstStyle/>
          <a:p>
            <a:pPr eaLnBrk="1" hangingPunct="1"/>
            <a:r>
              <a:rPr lang="en-US" altLang="en-US" sz="4500">
                <a:solidFill>
                  <a:srgbClr val="FFFF66"/>
                </a:solidFill>
                <a:latin typeface="Arial" panose="020B0604020202020204" pitchFamily="34" charset="0"/>
                <a:cs typeface="Arial" panose="020B0604020202020204" pitchFamily="34" charset="0"/>
              </a:rPr>
              <a:t>MBO and Surgery-           Beliefs and Reality</a:t>
            </a:r>
          </a:p>
        </p:txBody>
      </p:sp>
      <p:sp>
        <p:nvSpPr>
          <p:cNvPr id="28675" name="Rectangle 3"/>
          <p:cNvSpPr>
            <a:spLocks noGrp="1" noChangeArrowheads="1"/>
          </p:cNvSpPr>
          <p:nvPr>
            <p:ph type="body" sz="half" idx="1"/>
          </p:nvPr>
        </p:nvSpPr>
        <p:spPr>
          <a:xfrm>
            <a:off x="685800" y="1689100"/>
            <a:ext cx="3810000" cy="4787900"/>
          </a:xfrm>
        </p:spPr>
        <p:txBody>
          <a:bodyPr/>
          <a:lstStyle/>
          <a:p>
            <a:pPr eaLnBrk="1" hangingPunct="1">
              <a:spcAft>
                <a:spcPct val="25000"/>
              </a:spcAft>
              <a:buFontTx/>
              <a:buNone/>
            </a:pPr>
            <a:r>
              <a:rPr lang="en-US" altLang="en-US" dirty="0">
                <a:latin typeface="Arial" panose="020B0604020202020204" pitchFamily="34" charset="0"/>
                <a:cs typeface="Arial" panose="020B0604020202020204" pitchFamily="34" charset="0"/>
              </a:rPr>
              <a:t>Belief</a:t>
            </a:r>
          </a:p>
          <a:p>
            <a:pPr eaLnBrk="1" hangingPunct="1">
              <a:spcBef>
                <a:spcPts val="0"/>
              </a:spcBef>
              <a:spcAft>
                <a:spcPts val="0"/>
              </a:spcAft>
            </a:pPr>
            <a:r>
              <a:rPr lang="en-US" altLang="en-US" sz="2400" dirty="0">
                <a:latin typeface="Arial" panose="020B0604020202020204" pitchFamily="34" charset="0"/>
                <a:cs typeface="Arial" panose="020B0604020202020204" pitchFamily="34" charset="0"/>
              </a:rPr>
              <a:t>Probable best modality if patient has “reasonable” expected survival</a:t>
            </a:r>
          </a:p>
          <a:p>
            <a:pPr eaLnBrk="1" hangingPunct="1">
              <a:spcBef>
                <a:spcPts val="0"/>
              </a:spcBef>
              <a:spcAft>
                <a:spcPts val="0"/>
              </a:spcAft>
            </a:pPr>
            <a:r>
              <a:rPr lang="en-US" altLang="en-US" sz="2400" dirty="0">
                <a:latin typeface="Arial" panose="020B0604020202020204" pitchFamily="34" charset="0"/>
                <a:cs typeface="Arial" panose="020B0604020202020204" pitchFamily="34" charset="0"/>
              </a:rPr>
              <a:t>May spend shorter time in hospital</a:t>
            </a:r>
          </a:p>
          <a:p>
            <a:pPr eaLnBrk="1" hangingPunct="1">
              <a:spcBef>
                <a:spcPts val="0"/>
              </a:spcBef>
              <a:spcAft>
                <a:spcPts val="0"/>
              </a:spcAft>
            </a:pPr>
            <a:r>
              <a:rPr lang="en-US" altLang="en-US" sz="2400" dirty="0">
                <a:latin typeface="Arial" panose="020B0604020202020204" pitchFamily="34" charset="0"/>
                <a:cs typeface="Arial" panose="020B0604020202020204" pitchFamily="34" charset="0"/>
              </a:rPr>
              <a:t>May relieve possible ischemia/infarction of bowel</a:t>
            </a:r>
          </a:p>
          <a:p>
            <a:pPr eaLnBrk="1" hangingPunct="1">
              <a:spcBef>
                <a:spcPts val="0"/>
              </a:spcBef>
              <a:spcAft>
                <a:spcPts val="0"/>
              </a:spcAft>
            </a:pPr>
            <a:r>
              <a:rPr lang="en-US" altLang="en-US" sz="2400" dirty="0">
                <a:latin typeface="Arial" panose="020B0604020202020204" pitchFamily="34" charset="0"/>
                <a:cs typeface="Arial" panose="020B0604020202020204" pitchFamily="34" charset="0"/>
              </a:rPr>
              <a:t>May improve survival</a:t>
            </a:r>
          </a:p>
        </p:txBody>
      </p:sp>
      <p:sp>
        <p:nvSpPr>
          <p:cNvPr id="28676" name="Rectangle 4"/>
          <p:cNvSpPr>
            <a:spLocks noGrp="1" noChangeArrowheads="1"/>
          </p:cNvSpPr>
          <p:nvPr>
            <p:ph type="body" sz="half" idx="2"/>
          </p:nvPr>
        </p:nvSpPr>
        <p:spPr>
          <a:xfrm>
            <a:off x="4648200" y="1689100"/>
            <a:ext cx="3810000" cy="4787900"/>
          </a:xfrm>
        </p:spPr>
        <p:txBody>
          <a:bodyPr/>
          <a:lstStyle/>
          <a:p>
            <a:pPr eaLnBrk="1" hangingPunct="1">
              <a:lnSpc>
                <a:spcPct val="90000"/>
              </a:lnSpc>
              <a:spcAft>
                <a:spcPct val="25000"/>
              </a:spcAft>
              <a:buFontTx/>
              <a:buNone/>
            </a:pPr>
            <a:r>
              <a:rPr lang="en-US" altLang="en-US" dirty="0">
                <a:latin typeface="Arial" panose="020B0604020202020204" pitchFamily="34" charset="0"/>
                <a:cs typeface="Arial" panose="020B0604020202020204" pitchFamily="34" charset="0"/>
              </a:rPr>
              <a:t>Reality</a:t>
            </a:r>
          </a:p>
          <a:p>
            <a:pPr eaLnBrk="1" hangingPunct="1">
              <a:lnSpc>
                <a:spcPct val="90000"/>
              </a:lnSpc>
              <a:spcBef>
                <a:spcPts val="0"/>
              </a:spcBef>
              <a:spcAft>
                <a:spcPts val="0"/>
              </a:spcAft>
            </a:pPr>
            <a:r>
              <a:rPr lang="en-US" altLang="en-US" sz="2400" dirty="0">
                <a:latin typeface="Arial" panose="020B0604020202020204" pitchFamily="34" charset="0"/>
                <a:cs typeface="Arial" panose="020B0604020202020204" pitchFamily="34" charset="0"/>
              </a:rPr>
              <a:t>Explorations alone- 3-18%</a:t>
            </a:r>
          </a:p>
          <a:p>
            <a:pPr eaLnBrk="1" hangingPunct="1">
              <a:lnSpc>
                <a:spcPct val="90000"/>
              </a:lnSpc>
              <a:spcBef>
                <a:spcPts val="0"/>
              </a:spcBef>
              <a:spcAft>
                <a:spcPts val="0"/>
              </a:spcAft>
            </a:pPr>
            <a:r>
              <a:rPr lang="en-US" altLang="en-US" sz="2400" dirty="0">
                <a:latin typeface="Arial" panose="020B0604020202020204" pitchFamily="34" charset="0"/>
                <a:cs typeface="Arial" panose="020B0604020202020204" pitchFamily="34" charset="0"/>
              </a:rPr>
              <a:t>10-50% chance of recurrence</a:t>
            </a:r>
          </a:p>
          <a:p>
            <a:pPr eaLnBrk="1" hangingPunct="1">
              <a:lnSpc>
                <a:spcPct val="90000"/>
              </a:lnSpc>
              <a:spcBef>
                <a:spcPts val="0"/>
              </a:spcBef>
              <a:spcAft>
                <a:spcPts val="0"/>
              </a:spcAft>
            </a:pPr>
            <a:r>
              <a:rPr lang="en-US" altLang="en-US" sz="2400" dirty="0">
                <a:latin typeface="Arial" panose="020B0604020202020204" pitchFamily="34" charset="0"/>
                <a:cs typeface="Arial" panose="020B0604020202020204" pitchFamily="34" charset="0"/>
              </a:rPr>
              <a:t>Morbidity ~42%</a:t>
            </a:r>
          </a:p>
          <a:p>
            <a:pPr eaLnBrk="1" hangingPunct="1">
              <a:lnSpc>
                <a:spcPct val="90000"/>
              </a:lnSpc>
              <a:spcBef>
                <a:spcPts val="0"/>
              </a:spcBef>
              <a:spcAft>
                <a:spcPts val="0"/>
              </a:spcAft>
            </a:pPr>
            <a:r>
              <a:rPr lang="en-US" altLang="en-US" sz="2400" dirty="0">
                <a:latin typeface="Arial" panose="020B0604020202020204" pitchFamily="34" charset="0"/>
                <a:cs typeface="Arial" panose="020B0604020202020204" pitchFamily="34" charset="0"/>
              </a:rPr>
              <a:t>May spend longer time in hospital</a:t>
            </a:r>
          </a:p>
          <a:p>
            <a:pPr eaLnBrk="1" hangingPunct="1">
              <a:lnSpc>
                <a:spcPct val="90000"/>
              </a:lnSpc>
              <a:spcBef>
                <a:spcPts val="0"/>
              </a:spcBef>
              <a:spcAft>
                <a:spcPts val="0"/>
              </a:spcAft>
            </a:pPr>
            <a:r>
              <a:rPr lang="en-US" altLang="en-US" sz="2400" dirty="0">
                <a:latin typeface="Arial" panose="020B0604020202020204" pitchFamily="34" charset="0"/>
                <a:cs typeface="Arial" panose="020B0604020202020204" pitchFamily="34" charset="0"/>
              </a:rPr>
              <a:t>Mortality 5-32%</a:t>
            </a:r>
          </a:p>
          <a:p>
            <a:pPr eaLnBrk="1" hangingPunct="1">
              <a:lnSpc>
                <a:spcPct val="90000"/>
              </a:lnSpc>
              <a:spcBef>
                <a:spcPts val="0"/>
              </a:spcBef>
              <a:spcAft>
                <a:spcPts val="0"/>
              </a:spcAft>
            </a:pPr>
            <a:r>
              <a:rPr lang="en-US" altLang="en-US" sz="2400" dirty="0">
                <a:latin typeface="Arial" panose="020B0604020202020204" pitchFamily="34" charset="0"/>
                <a:cs typeface="Arial" panose="020B0604020202020204" pitchFamily="34" charset="0"/>
              </a:rPr>
              <a:t>QOL improvement variable (42-85%)</a:t>
            </a:r>
          </a:p>
          <a:p>
            <a:pPr eaLnBrk="1" hangingPunct="1">
              <a:lnSpc>
                <a:spcPct val="90000"/>
              </a:lnSpc>
              <a:spcAft>
                <a:spcPct val="25000"/>
              </a:spcAft>
              <a:buFontTx/>
              <a:buNone/>
            </a:pPr>
            <a:endParaRPr lang="en-US" altLang="en-US" sz="2400" dirty="0"/>
          </a:p>
        </p:txBody>
      </p:sp>
      <p:sp>
        <p:nvSpPr>
          <p:cNvPr id="28677" name="Line 5"/>
          <p:cNvSpPr>
            <a:spLocks noChangeShapeType="1"/>
          </p:cNvSpPr>
          <p:nvPr/>
        </p:nvSpPr>
        <p:spPr bwMode="auto">
          <a:xfrm>
            <a:off x="292100" y="2173288"/>
            <a:ext cx="8626475" cy="127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78" name="Line 6"/>
          <p:cNvSpPr>
            <a:spLocks noChangeShapeType="1"/>
          </p:cNvSpPr>
          <p:nvPr/>
        </p:nvSpPr>
        <p:spPr bwMode="auto">
          <a:xfrm>
            <a:off x="436563" y="2173288"/>
            <a:ext cx="8375650" cy="127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 name="Footer Placeholder 2"/>
          <p:cNvSpPr>
            <a:spLocks noGrp="1"/>
          </p:cNvSpPr>
          <p:nvPr>
            <p:ph type="ftr" sz="quarter" idx="11"/>
          </p:nvPr>
        </p:nvSpPr>
        <p:spPr/>
        <p:txBody>
          <a:bodyPr/>
          <a:lstStyle/>
          <a:p>
            <a:pPr>
              <a:defRPr/>
            </a:pPr>
            <a:r>
              <a:rPr lang="en-US"/>
              <a:t>S1316 Training</a:t>
            </a:r>
          </a:p>
        </p:txBody>
      </p:sp>
      <p:sp>
        <p:nvSpPr>
          <p:cNvPr id="4" name="Slide Number Placeholder 3"/>
          <p:cNvSpPr>
            <a:spLocks noGrp="1"/>
          </p:cNvSpPr>
          <p:nvPr>
            <p:ph type="sldNum" sz="quarter" idx="12"/>
          </p:nvPr>
        </p:nvSpPr>
        <p:spPr/>
        <p:txBody>
          <a:bodyPr/>
          <a:lstStyle/>
          <a:p>
            <a:fld id="{1F7C220D-64DE-47F8-94C6-4B2699952241}" type="slidenum">
              <a:rPr lang="en-US" altLang="en-US" smtClean="0"/>
              <a:pPr/>
              <a:t>7</a:t>
            </a:fld>
            <a:endParaRPr lang="en-US" altLang="en-US"/>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
        <p:nvSpPr>
          <p:cNvPr id="11" name="Date Placeholder 1">
            <a:extLst>
              <a:ext uri="{FF2B5EF4-FFF2-40B4-BE49-F238E27FC236}">
                <a16:creationId xmlns:a16="http://schemas.microsoft.com/office/drawing/2014/main" id="{8C7C6E73-F3A2-47E6-BA7D-4FBFB5EB4063}"/>
              </a:ext>
            </a:extLst>
          </p:cNvPr>
          <p:cNvSpPr>
            <a:spLocks noGrp="1"/>
          </p:cNvSpPr>
          <p:nvPr>
            <p:ph type="dt" sz="half" idx="10"/>
          </p:nvPr>
        </p:nvSpPr>
        <p:spPr>
          <a:xfrm>
            <a:off x="685800" y="6248400"/>
            <a:ext cx="1905000" cy="457200"/>
          </a:xfrm>
        </p:spPr>
        <p:txBody>
          <a:bodyPr/>
          <a:lstStyle/>
          <a:p>
            <a:pPr>
              <a:defRPr/>
            </a:pPr>
            <a:r>
              <a:rPr lang="en-US" dirty="0"/>
              <a:t>September 6, 2019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a:solidFill>
                  <a:srgbClr val="FFFF66"/>
                </a:solidFill>
                <a:latin typeface="Arial" panose="020B0604020202020204" pitchFamily="34" charset="0"/>
                <a:cs typeface="Arial" panose="020B0604020202020204" pitchFamily="34" charset="0"/>
              </a:rPr>
              <a:t>When is the optimal approach for MBO unclear?</a:t>
            </a:r>
          </a:p>
        </p:txBody>
      </p:sp>
      <p:sp>
        <p:nvSpPr>
          <p:cNvPr id="20483" name="Rectangle 3"/>
          <p:cNvSpPr>
            <a:spLocks noGrp="1" noChangeArrowheads="1"/>
          </p:cNvSpPr>
          <p:nvPr>
            <p:ph type="body" idx="1"/>
          </p:nvPr>
        </p:nvSpPr>
        <p:spPr>
          <a:xfrm>
            <a:off x="457200" y="1981200"/>
            <a:ext cx="8229600" cy="4114800"/>
          </a:xfrm>
        </p:spPr>
        <p:txBody>
          <a:bodyPr/>
          <a:lstStyle/>
          <a:p>
            <a:pPr eaLnBrk="1" hangingPunct="1">
              <a:spcBef>
                <a:spcPct val="0"/>
              </a:spcBef>
            </a:pPr>
            <a:r>
              <a:rPr lang="en-US" altLang="en-US" sz="2800" dirty="0">
                <a:latin typeface="Arial" panose="020B0604020202020204" pitchFamily="34" charset="0"/>
                <a:cs typeface="Arial" panose="020B0604020202020204" pitchFamily="34" charset="0"/>
              </a:rPr>
              <a:t>Ascites</a:t>
            </a:r>
          </a:p>
          <a:p>
            <a:pPr eaLnBrk="1" hangingPunct="1">
              <a:spcBef>
                <a:spcPct val="0"/>
              </a:spcBef>
            </a:pPr>
            <a:r>
              <a:rPr lang="en-US" altLang="en-US" sz="2800" dirty="0" err="1">
                <a:latin typeface="Arial" panose="020B0604020202020204" pitchFamily="34" charset="0"/>
                <a:cs typeface="Arial" panose="020B0604020202020204" pitchFamily="34" charset="0"/>
              </a:rPr>
              <a:t>Carcinomatosis</a:t>
            </a:r>
            <a:endParaRPr lang="en-US" altLang="en-US" sz="2800" dirty="0">
              <a:latin typeface="Arial" panose="020B0604020202020204" pitchFamily="34" charset="0"/>
              <a:cs typeface="Arial" panose="020B0604020202020204" pitchFamily="34" charset="0"/>
            </a:endParaRPr>
          </a:p>
          <a:p>
            <a:pPr eaLnBrk="1" hangingPunct="1">
              <a:spcBef>
                <a:spcPct val="0"/>
              </a:spcBef>
            </a:pPr>
            <a:r>
              <a:rPr lang="en-US" altLang="en-US" sz="2800" dirty="0">
                <a:latin typeface="Arial" panose="020B0604020202020204" pitchFamily="34" charset="0"/>
                <a:cs typeface="Arial" panose="020B0604020202020204" pitchFamily="34" charset="0"/>
              </a:rPr>
              <a:t>Multiple obstructions</a:t>
            </a:r>
          </a:p>
          <a:p>
            <a:pPr eaLnBrk="1" hangingPunct="1">
              <a:spcBef>
                <a:spcPct val="0"/>
              </a:spcBef>
            </a:pPr>
            <a:r>
              <a:rPr lang="en-US" altLang="en-US" sz="2800" dirty="0">
                <a:latin typeface="Arial" panose="020B0604020202020204" pitchFamily="34" charset="0"/>
                <a:cs typeface="Arial" panose="020B0604020202020204" pitchFamily="34" charset="0"/>
              </a:rPr>
              <a:t>Palpable intra-abdominal mass</a:t>
            </a:r>
          </a:p>
          <a:p>
            <a:pPr eaLnBrk="1" hangingPunct="1">
              <a:spcBef>
                <a:spcPct val="0"/>
              </a:spcBef>
            </a:pPr>
            <a:r>
              <a:rPr lang="en-US" altLang="en-US" sz="2800" dirty="0">
                <a:latin typeface="Arial" panose="020B0604020202020204" pitchFamily="34" charset="0"/>
                <a:cs typeface="Arial" panose="020B0604020202020204" pitchFamily="34" charset="0"/>
              </a:rPr>
              <a:t>Diffuse metastatic disease</a:t>
            </a:r>
          </a:p>
          <a:p>
            <a:pPr eaLnBrk="1" hangingPunct="1">
              <a:spcBef>
                <a:spcPct val="0"/>
              </a:spcBef>
            </a:pPr>
            <a:r>
              <a:rPr lang="en-US" altLang="en-US" sz="2800" dirty="0">
                <a:latin typeface="Arial" panose="020B0604020202020204" pitchFamily="34" charset="0"/>
                <a:cs typeface="Arial" panose="020B0604020202020204" pitchFamily="34" charset="0"/>
              </a:rPr>
              <a:t>Recurrent MBO</a:t>
            </a:r>
          </a:p>
          <a:p>
            <a:pPr eaLnBrk="1" hangingPunct="1">
              <a:spcBef>
                <a:spcPct val="0"/>
              </a:spcBef>
            </a:pPr>
            <a:r>
              <a:rPr lang="en-US" altLang="en-US" sz="2800" dirty="0">
                <a:latin typeface="Arial" panose="020B0604020202020204" pitchFamily="34" charset="0"/>
                <a:cs typeface="Arial" panose="020B0604020202020204" pitchFamily="34" charset="0"/>
              </a:rPr>
              <a:t>Multiple medical problems</a:t>
            </a:r>
          </a:p>
          <a:p>
            <a:pPr eaLnBrk="1" hangingPunct="1">
              <a:spcBef>
                <a:spcPct val="0"/>
              </a:spcBef>
            </a:pPr>
            <a:r>
              <a:rPr lang="en-US" altLang="en-US" sz="2800" dirty="0">
                <a:latin typeface="Arial" panose="020B0604020202020204" pitchFamily="34" charset="0"/>
                <a:cs typeface="Arial" panose="020B0604020202020204" pitchFamily="34" charset="0"/>
              </a:rPr>
              <a:t>History of multiple intra abdominal operations</a:t>
            </a:r>
          </a:p>
        </p:txBody>
      </p:sp>
      <p:sp>
        <p:nvSpPr>
          <p:cNvPr id="3" name="Footer Placeholder 2"/>
          <p:cNvSpPr>
            <a:spLocks noGrp="1"/>
          </p:cNvSpPr>
          <p:nvPr>
            <p:ph type="ftr" sz="quarter" idx="11"/>
          </p:nvPr>
        </p:nvSpPr>
        <p:spPr/>
        <p:txBody>
          <a:bodyPr/>
          <a:lstStyle/>
          <a:p>
            <a:pPr>
              <a:defRPr/>
            </a:pPr>
            <a:r>
              <a:rPr lang="en-US"/>
              <a:t>S1316 Training</a:t>
            </a:r>
            <a:endParaRPr lang="en-US" dirty="0"/>
          </a:p>
        </p:txBody>
      </p:sp>
      <p:sp>
        <p:nvSpPr>
          <p:cNvPr id="4" name="Slide Number Placeholder 3"/>
          <p:cNvSpPr>
            <a:spLocks noGrp="1"/>
          </p:cNvSpPr>
          <p:nvPr>
            <p:ph type="sldNum" sz="quarter" idx="12"/>
          </p:nvPr>
        </p:nvSpPr>
        <p:spPr/>
        <p:txBody>
          <a:bodyPr/>
          <a:lstStyle/>
          <a:p>
            <a:fld id="{498677A1-7340-45A6-AA78-EB6ADFB8A312}" type="slidenum">
              <a:rPr lang="en-US" altLang="en-US" smtClean="0"/>
              <a:pPr/>
              <a:t>8</a:t>
            </a:fld>
            <a:endParaRPr lang="en-US" altLang="en-US"/>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
        <p:nvSpPr>
          <p:cNvPr id="8" name="Date Placeholder 1">
            <a:extLst>
              <a:ext uri="{FF2B5EF4-FFF2-40B4-BE49-F238E27FC236}">
                <a16:creationId xmlns:a16="http://schemas.microsoft.com/office/drawing/2014/main" id="{39DB5356-E57F-46C8-824E-CEDD36E94655}"/>
              </a:ext>
            </a:extLst>
          </p:cNvPr>
          <p:cNvSpPr>
            <a:spLocks noGrp="1"/>
          </p:cNvSpPr>
          <p:nvPr>
            <p:ph type="dt" sz="half" idx="10"/>
          </p:nvPr>
        </p:nvSpPr>
        <p:spPr>
          <a:xfrm>
            <a:off x="685800" y="6248400"/>
            <a:ext cx="1905000" cy="457200"/>
          </a:xfrm>
        </p:spPr>
        <p:txBody>
          <a:bodyPr/>
          <a:lstStyle/>
          <a:p>
            <a:pPr>
              <a:defRPr/>
            </a:pPr>
            <a:r>
              <a:rPr lang="en-US" dirty="0"/>
              <a:t>September 6, 2019</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050"/>
          <p:cNvSpPr>
            <a:spLocks noGrp="1" noChangeArrowheads="1"/>
          </p:cNvSpPr>
          <p:nvPr>
            <p:ph type="title"/>
          </p:nvPr>
        </p:nvSpPr>
        <p:spPr>
          <a:xfrm>
            <a:off x="381000" y="381000"/>
            <a:ext cx="8382000" cy="1143000"/>
          </a:xfrm>
        </p:spPr>
        <p:txBody>
          <a:bodyPr/>
          <a:lstStyle/>
          <a:p>
            <a:pPr eaLnBrk="1" hangingPunct="1"/>
            <a:r>
              <a:rPr lang="en-US" altLang="en-US" sz="4500">
                <a:solidFill>
                  <a:srgbClr val="FFFF66"/>
                </a:solidFill>
                <a:latin typeface="Arial" panose="020B0604020202020204" pitchFamily="34" charset="0"/>
                <a:cs typeface="Arial" panose="020B0604020202020204" pitchFamily="34" charset="0"/>
              </a:rPr>
              <a:t>What is the optimal outcome measure for MBO?</a:t>
            </a:r>
            <a:r>
              <a:rPr lang="en-US" altLang="en-US">
                <a:solidFill>
                  <a:srgbClr val="FFFF66"/>
                </a:solidFill>
                <a:latin typeface="Arial" panose="020B0604020202020204" pitchFamily="34" charset="0"/>
                <a:cs typeface="Arial" panose="020B0604020202020204" pitchFamily="34" charset="0"/>
              </a:rPr>
              <a:t>  </a:t>
            </a:r>
          </a:p>
        </p:txBody>
      </p:sp>
      <p:sp>
        <p:nvSpPr>
          <p:cNvPr id="35843" name="Rectangle 2051"/>
          <p:cNvSpPr>
            <a:spLocks noGrp="1" noChangeArrowheads="1"/>
          </p:cNvSpPr>
          <p:nvPr>
            <p:ph type="body" idx="1"/>
          </p:nvPr>
        </p:nvSpPr>
        <p:spPr>
          <a:xfrm>
            <a:off x="438150" y="1828800"/>
            <a:ext cx="8382000" cy="4114800"/>
          </a:xfrm>
        </p:spPr>
        <p:txBody>
          <a:bodyPr/>
          <a:lstStyle/>
          <a:p>
            <a:pPr eaLnBrk="1" hangingPunct="1">
              <a:lnSpc>
                <a:spcPct val="90000"/>
              </a:lnSpc>
              <a:spcBef>
                <a:spcPts val="0"/>
              </a:spcBef>
              <a:spcAft>
                <a:spcPts val="0"/>
              </a:spcAft>
            </a:pPr>
            <a:r>
              <a:rPr lang="en-US" altLang="en-US" sz="2800" dirty="0">
                <a:latin typeface="Arial" panose="020B0604020202020204" pitchFamily="34" charset="0"/>
                <a:cs typeface="Arial" panose="020B0604020202020204" pitchFamily="34" charset="0"/>
              </a:rPr>
              <a:t>Alleviate nausea/vomiting</a:t>
            </a:r>
          </a:p>
          <a:p>
            <a:pPr eaLnBrk="1" hangingPunct="1">
              <a:lnSpc>
                <a:spcPct val="90000"/>
              </a:lnSpc>
              <a:spcBef>
                <a:spcPts val="0"/>
              </a:spcBef>
              <a:spcAft>
                <a:spcPts val="0"/>
              </a:spcAft>
            </a:pPr>
            <a:r>
              <a:rPr lang="en-US" altLang="en-US" sz="2800" dirty="0">
                <a:latin typeface="Arial" panose="020B0604020202020204" pitchFamily="34" charset="0"/>
                <a:cs typeface="Arial" panose="020B0604020202020204" pitchFamily="34" charset="0"/>
              </a:rPr>
              <a:t>Recurrence of obstruction</a:t>
            </a:r>
          </a:p>
          <a:p>
            <a:pPr eaLnBrk="1" hangingPunct="1">
              <a:lnSpc>
                <a:spcPct val="90000"/>
              </a:lnSpc>
              <a:spcBef>
                <a:spcPts val="0"/>
              </a:spcBef>
              <a:spcAft>
                <a:spcPts val="0"/>
              </a:spcAft>
            </a:pPr>
            <a:r>
              <a:rPr lang="en-US" altLang="en-US" sz="2800" dirty="0">
                <a:latin typeface="Arial" panose="020B0604020202020204" pitchFamily="34" charset="0"/>
                <a:cs typeface="Arial" panose="020B0604020202020204" pitchFamily="34" charset="0"/>
              </a:rPr>
              <a:t>Ability to have bowel movement/return of bowel function</a:t>
            </a:r>
          </a:p>
          <a:p>
            <a:pPr eaLnBrk="1" hangingPunct="1">
              <a:lnSpc>
                <a:spcPct val="90000"/>
              </a:lnSpc>
              <a:spcBef>
                <a:spcPts val="0"/>
              </a:spcBef>
              <a:spcAft>
                <a:spcPts val="0"/>
              </a:spcAft>
            </a:pPr>
            <a:r>
              <a:rPr lang="en-US" altLang="en-US" sz="2800" dirty="0">
                <a:latin typeface="Arial" panose="020B0604020202020204" pitchFamily="34" charset="0"/>
                <a:cs typeface="Arial" panose="020B0604020202020204" pitchFamily="34" charset="0"/>
              </a:rPr>
              <a:t>Allow to go home/leave hospital</a:t>
            </a:r>
          </a:p>
          <a:p>
            <a:pPr eaLnBrk="1" hangingPunct="1">
              <a:lnSpc>
                <a:spcPct val="90000"/>
              </a:lnSpc>
              <a:spcBef>
                <a:spcPts val="0"/>
              </a:spcBef>
              <a:spcAft>
                <a:spcPts val="0"/>
              </a:spcAft>
            </a:pPr>
            <a:r>
              <a:rPr lang="en-US" altLang="en-US" sz="2800" dirty="0">
                <a:latin typeface="Arial" panose="020B0604020202020204" pitchFamily="34" charset="0"/>
                <a:cs typeface="Arial" panose="020B0604020202020204" pitchFamily="34" charset="0"/>
              </a:rPr>
              <a:t>Enable to eat/drink</a:t>
            </a:r>
          </a:p>
          <a:p>
            <a:pPr eaLnBrk="1" hangingPunct="1">
              <a:lnSpc>
                <a:spcPct val="90000"/>
              </a:lnSpc>
              <a:spcBef>
                <a:spcPts val="0"/>
              </a:spcBef>
              <a:spcAft>
                <a:spcPts val="0"/>
              </a:spcAft>
            </a:pPr>
            <a:r>
              <a:rPr lang="en-US" altLang="en-US" sz="2800" dirty="0">
                <a:latin typeface="Arial" panose="020B0604020202020204" pitchFamily="34" charset="0"/>
                <a:cs typeface="Arial" panose="020B0604020202020204" pitchFamily="34" charset="0"/>
              </a:rPr>
              <a:t>Morbidity and mortality</a:t>
            </a:r>
          </a:p>
          <a:p>
            <a:pPr eaLnBrk="1" hangingPunct="1">
              <a:lnSpc>
                <a:spcPct val="90000"/>
              </a:lnSpc>
              <a:spcBef>
                <a:spcPts val="0"/>
              </a:spcBef>
              <a:spcAft>
                <a:spcPts val="0"/>
              </a:spcAft>
            </a:pPr>
            <a:r>
              <a:rPr lang="en-US" altLang="en-US" sz="2800" dirty="0">
                <a:latin typeface="Arial" panose="020B0604020202020204" pitchFamily="34" charset="0"/>
                <a:cs typeface="Arial" panose="020B0604020202020204" pitchFamily="34" charset="0"/>
              </a:rPr>
              <a:t>Improve survival</a:t>
            </a:r>
          </a:p>
        </p:txBody>
      </p:sp>
      <p:sp>
        <p:nvSpPr>
          <p:cNvPr id="27652" name="Text Box 2052"/>
          <p:cNvSpPr txBox="1">
            <a:spLocks noChangeArrowheads="1"/>
          </p:cNvSpPr>
          <p:nvPr/>
        </p:nvSpPr>
        <p:spPr bwMode="auto">
          <a:xfrm>
            <a:off x="5394325" y="59086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GB" altLang="en-US" sz="2400"/>
          </a:p>
        </p:txBody>
      </p:sp>
      <p:sp>
        <p:nvSpPr>
          <p:cNvPr id="35845" name="Text Box 2053"/>
          <p:cNvSpPr txBox="1">
            <a:spLocks noChangeArrowheads="1"/>
          </p:cNvSpPr>
          <p:nvPr/>
        </p:nvSpPr>
        <p:spPr bwMode="auto">
          <a:xfrm>
            <a:off x="5388429" y="5029200"/>
            <a:ext cx="28606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dirty="0">
                <a:latin typeface="Arial" panose="020B0604020202020204" pitchFamily="34" charset="0"/>
              </a:rPr>
              <a:t>(</a:t>
            </a:r>
            <a:r>
              <a:rPr lang="en-US" altLang="en-US" sz="2000" dirty="0" err="1">
                <a:latin typeface="Arial" panose="020B0604020202020204" pitchFamily="34" charset="0"/>
              </a:rPr>
              <a:t>Feuer</a:t>
            </a:r>
            <a:r>
              <a:rPr lang="en-US" altLang="en-US" sz="2000" dirty="0">
                <a:latin typeface="Arial" panose="020B0604020202020204" pitchFamily="34" charset="0"/>
              </a:rPr>
              <a:t>, </a:t>
            </a:r>
            <a:r>
              <a:rPr lang="en-US" altLang="en-US" sz="2000" dirty="0" err="1">
                <a:latin typeface="Arial" panose="020B0604020202020204" pitchFamily="34" charset="0"/>
              </a:rPr>
              <a:t>Gyn</a:t>
            </a:r>
            <a:r>
              <a:rPr lang="en-US" altLang="en-US" sz="2000" dirty="0">
                <a:latin typeface="Arial" panose="020B0604020202020204" pitchFamily="34" charset="0"/>
              </a:rPr>
              <a:t> </a:t>
            </a:r>
            <a:r>
              <a:rPr lang="en-US" altLang="en-US" sz="2000" dirty="0" err="1">
                <a:latin typeface="Arial" panose="020B0604020202020204" pitchFamily="34" charset="0"/>
              </a:rPr>
              <a:t>Onc</a:t>
            </a:r>
            <a:r>
              <a:rPr lang="en-US" altLang="en-US" sz="2000" dirty="0">
                <a:latin typeface="Arial" panose="020B0604020202020204" pitchFamily="34" charset="0"/>
              </a:rPr>
              <a:t>, 1999)</a:t>
            </a:r>
          </a:p>
        </p:txBody>
      </p:sp>
      <p:sp>
        <p:nvSpPr>
          <p:cNvPr id="3" name="Footer Placeholder 2"/>
          <p:cNvSpPr>
            <a:spLocks noGrp="1"/>
          </p:cNvSpPr>
          <p:nvPr>
            <p:ph type="ftr" sz="quarter" idx="11"/>
          </p:nvPr>
        </p:nvSpPr>
        <p:spPr/>
        <p:txBody>
          <a:bodyPr/>
          <a:lstStyle/>
          <a:p>
            <a:pPr>
              <a:defRPr/>
            </a:pPr>
            <a:r>
              <a:rPr lang="en-US"/>
              <a:t>S1316 Training</a:t>
            </a:r>
            <a:endParaRPr lang="en-US" dirty="0"/>
          </a:p>
        </p:txBody>
      </p:sp>
      <p:sp>
        <p:nvSpPr>
          <p:cNvPr id="4" name="Slide Number Placeholder 3"/>
          <p:cNvSpPr>
            <a:spLocks noGrp="1"/>
          </p:cNvSpPr>
          <p:nvPr>
            <p:ph type="sldNum" sz="quarter" idx="12"/>
          </p:nvPr>
        </p:nvSpPr>
        <p:spPr/>
        <p:txBody>
          <a:bodyPr/>
          <a:lstStyle/>
          <a:p>
            <a:fld id="{498677A1-7340-45A6-AA78-EB6ADFB8A312}" type="slidenum">
              <a:rPr lang="en-US" altLang="en-US" smtClean="0"/>
              <a:pPr/>
              <a:t>9</a:t>
            </a:fld>
            <a:endParaRPr lang="en-US" altLang="en-US"/>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
        <p:nvSpPr>
          <p:cNvPr id="10" name="Date Placeholder 1">
            <a:extLst>
              <a:ext uri="{FF2B5EF4-FFF2-40B4-BE49-F238E27FC236}">
                <a16:creationId xmlns:a16="http://schemas.microsoft.com/office/drawing/2014/main" id="{26433DB7-9854-4D14-A386-F7C663BB84FB}"/>
              </a:ext>
            </a:extLst>
          </p:cNvPr>
          <p:cNvSpPr>
            <a:spLocks noGrp="1"/>
          </p:cNvSpPr>
          <p:nvPr>
            <p:ph type="dt" sz="half" idx="10"/>
          </p:nvPr>
        </p:nvSpPr>
        <p:spPr>
          <a:xfrm>
            <a:off x="685800" y="6248400"/>
            <a:ext cx="1905000" cy="457200"/>
          </a:xfrm>
        </p:spPr>
        <p:txBody>
          <a:bodyPr/>
          <a:lstStyle/>
          <a:p>
            <a:pPr>
              <a:defRPr/>
            </a:pPr>
            <a:r>
              <a:rPr lang="en-US" dirty="0"/>
              <a:t>September 6, 2019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8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P spid="35845" grpId="0"/>
    </p:bldLst>
  </p:timing>
</p:sld>
</file>

<file path=ppt/theme/theme1.xml><?xml version="1.0" encoding="utf-8"?>
<a:theme xmlns:a="http://schemas.openxmlformats.org/drawingml/2006/main" name="Default Design">
  <a:themeElements>
    <a:clrScheme name="">
      <a:dk1>
        <a:srgbClr val="808080"/>
      </a:dk1>
      <a:lt1>
        <a:srgbClr val="FFFFCC"/>
      </a:lt1>
      <a:dk2>
        <a:srgbClr val="000066"/>
      </a:dk2>
      <a:lt2>
        <a:srgbClr val="FFFF00"/>
      </a:lt2>
      <a:accent1>
        <a:srgbClr val="00CC99"/>
      </a:accent1>
      <a:accent2>
        <a:srgbClr val="3333CC"/>
      </a:accent2>
      <a:accent3>
        <a:srgbClr val="AAAAB8"/>
      </a:accent3>
      <a:accent4>
        <a:srgbClr val="DADAAE"/>
      </a:accent4>
      <a:accent5>
        <a:srgbClr val="AAE2CA"/>
      </a:accent5>
      <a:accent6>
        <a:srgbClr val="2D2DB9"/>
      </a:accent6>
      <a:hlink>
        <a:srgbClr val="CCCCFF"/>
      </a:hlink>
      <a:folHlink>
        <a:srgbClr val="B2B2B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Azure">
  <a:themeElements>
    <a:clrScheme name="Azure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fontScheme name="Azur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zure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clrMap bg1="dk2" tx1="lt1" bg2="dk1" tx2="lt2" accent1="accent1" accent2="accent2" accent3="accent3" accent4="accent4" accent5="accent5" accent6="accent6" hlink="hlink" folHlink="folHlink"/>
    </a:extraClrScheme>
    <a:extraClrScheme>
      <a:clrScheme name="Azure 2">
        <a:dk1>
          <a:srgbClr val="000000"/>
        </a:dk1>
        <a:lt1>
          <a:srgbClr val="CCECFF"/>
        </a:lt1>
        <a:dk2>
          <a:srgbClr val="330099"/>
        </a:dk2>
        <a:lt2>
          <a:srgbClr val="0099CC"/>
        </a:lt2>
        <a:accent1>
          <a:srgbClr val="009999"/>
        </a:accent1>
        <a:accent2>
          <a:srgbClr val="FF99CC"/>
        </a:accent2>
        <a:accent3>
          <a:srgbClr val="E2F4FF"/>
        </a:accent3>
        <a:accent4>
          <a:srgbClr val="000000"/>
        </a:accent4>
        <a:accent5>
          <a:srgbClr val="AACACA"/>
        </a:accent5>
        <a:accent6>
          <a:srgbClr val="E78AB9"/>
        </a:accent6>
        <a:hlink>
          <a:srgbClr val="6600CC"/>
        </a:hlink>
        <a:folHlink>
          <a:srgbClr val="3366FF"/>
        </a:folHlink>
      </a:clrScheme>
      <a:clrMap bg1="lt1" tx1="dk1" bg2="lt2" tx2="dk2" accent1="accent1" accent2="accent2" accent3="accent3" accent4="accent4" accent5="accent5" accent6="accent6" hlink="hlink" folHlink="folHlink"/>
    </a:extraClrScheme>
    <a:extraClrScheme>
      <a:clrScheme name="Azure 3">
        <a:dk1>
          <a:srgbClr val="000000"/>
        </a:dk1>
        <a:lt1>
          <a:srgbClr val="FFFFFF"/>
        </a:lt1>
        <a:dk2>
          <a:srgbClr val="000000"/>
        </a:dk2>
        <a:lt2>
          <a:srgbClr val="CBCBCB"/>
        </a:lt2>
        <a:accent1>
          <a:srgbClr val="B2B2B2"/>
        </a:accent1>
        <a:accent2>
          <a:srgbClr val="DDDDDD"/>
        </a:accent2>
        <a:accent3>
          <a:srgbClr val="FFFFFF"/>
        </a:accent3>
        <a:accent4>
          <a:srgbClr val="000000"/>
        </a:accent4>
        <a:accent5>
          <a:srgbClr val="D5D5D5"/>
        </a:accent5>
        <a:accent6>
          <a:srgbClr val="C8C8C8"/>
        </a:accent6>
        <a:hlink>
          <a:srgbClr val="5F5F5F"/>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SWOG_PROTheme</Template>
  <TotalTime>3880</TotalTime>
  <Words>1686</Words>
  <Application>Microsoft Office PowerPoint</Application>
  <PresentationFormat>On-screen Show (4:3)</PresentationFormat>
  <Paragraphs>298</Paragraphs>
  <Slides>18</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Arial</vt:lpstr>
      <vt:lpstr>Garamond</vt:lpstr>
      <vt:lpstr>Times New Roman</vt:lpstr>
      <vt:lpstr>Wingdings</vt:lpstr>
      <vt:lpstr>Default Design</vt:lpstr>
      <vt:lpstr>1_Azure</vt:lpstr>
      <vt:lpstr>AHRQ R01 HS021491 Prospective Comparative Effectiveness Trial for Malignant Bowel Obstruction</vt:lpstr>
      <vt:lpstr>PowerPoint Presentation</vt:lpstr>
      <vt:lpstr>S1316 Working Group</vt:lpstr>
      <vt:lpstr>Malignant Bowel Obstruction (MBO) - Overview</vt:lpstr>
      <vt:lpstr> MBO is a common palliative care problem</vt:lpstr>
      <vt:lpstr>Surgical Consult for Small Bowel MBO- Treatments</vt:lpstr>
      <vt:lpstr>MBO and Surgery-           Beliefs and Reality</vt:lpstr>
      <vt:lpstr>When is the optimal approach for MBO unclear?</vt:lpstr>
      <vt:lpstr>What is the optimal outcome measure for MBO?  </vt:lpstr>
      <vt:lpstr>PowerPoint Presentation</vt:lpstr>
      <vt:lpstr>International Conference on Malignant Bowel Obstruction (ICMBO)</vt:lpstr>
      <vt:lpstr>PowerPoint Presentation</vt:lpstr>
      <vt:lpstr>PowerPoint Presentation</vt:lpstr>
      <vt:lpstr>PowerPoint Presentation</vt:lpstr>
      <vt:lpstr>Definition of Malignant Bowel Obstruction </vt:lpstr>
      <vt:lpstr>S1316 - Prospective Comparative Effectiveness                                                 Trial for Malignant Bowel Obstruction   Schema</vt:lpstr>
      <vt:lpstr>PowerPoint Presentation</vt:lpstr>
      <vt:lpstr>Major Study Concerns</vt:lpstr>
    </vt:vector>
  </TitlesOfParts>
  <Company>SAVAHCS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Supportive Care Vision for Arizona</dc:title>
  <dc:creator>Robert Scott Krouse</dc:creator>
  <cp:lastModifiedBy>Wagner, Mary E - (mwagner2)</cp:lastModifiedBy>
  <cp:revision>285</cp:revision>
  <cp:lastPrinted>2014-10-14T19:38:53Z</cp:lastPrinted>
  <dcterms:created xsi:type="dcterms:W3CDTF">2004-10-24T05:40:37Z</dcterms:created>
  <dcterms:modified xsi:type="dcterms:W3CDTF">2019-09-06T19:34:10Z</dcterms:modified>
</cp:coreProperties>
</file>