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498" r:id="rId2"/>
    <p:sldId id="495" r:id="rId3"/>
    <p:sldId id="496" r:id="rId4"/>
    <p:sldId id="497" r:id="rId5"/>
    <p:sldId id="516" r:id="rId6"/>
    <p:sldId id="515" r:id="rId7"/>
    <p:sldId id="486" r:id="rId8"/>
    <p:sldId id="488" r:id="rId9"/>
    <p:sldId id="500" r:id="rId10"/>
    <p:sldId id="490" r:id="rId11"/>
    <p:sldId id="487" r:id="rId12"/>
    <p:sldId id="477" r:id="rId13"/>
    <p:sldId id="476" r:id="rId14"/>
    <p:sldId id="478" r:id="rId15"/>
    <p:sldId id="504" r:id="rId16"/>
    <p:sldId id="505" r:id="rId17"/>
    <p:sldId id="506" r:id="rId18"/>
    <p:sldId id="493" r:id="rId19"/>
    <p:sldId id="508" r:id="rId20"/>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FF66"/>
    <a:srgbClr val="FFFF99"/>
    <a:srgbClr val="FF00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73" autoAdjust="0"/>
    <p:restoredTop sz="84668" autoAdjust="0"/>
  </p:normalViewPr>
  <p:slideViewPr>
    <p:cSldViewPr showGuides="1">
      <p:cViewPr varScale="1">
        <p:scale>
          <a:sx n="43" d="100"/>
          <a:sy n="43" d="100"/>
        </p:scale>
        <p:origin x="50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howGuides="1">
      <p:cViewPr varScale="1">
        <p:scale>
          <a:sx n="88" d="100"/>
          <a:sy n="88" d="100"/>
        </p:scale>
        <p:origin x="-310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5138"/>
          </a:xfrm>
          <a:prstGeom prst="rect">
            <a:avLst/>
          </a:prstGeom>
        </p:spPr>
        <p:txBody>
          <a:bodyPr vert="horz" lIns="91650" tIns="45825" rIns="91650" bIns="45825" rtlCol="0"/>
          <a:lstStyle>
            <a:lvl1pPr algn="l">
              <a:defRPr sz="1200"/>
            </a:lvl1pPr>
          </a:lstStyle>
          <a:p>
            <a:pPr>
              <a:defRPr/>
            </a:pPr>
            <a:endParaRPr lang="en-US"/>
          </a:p>
        </p:txBody>
      </p:sp>
      <p:sp>
        <p:nvSpPr>
          <p:cNvPr id="3" name="Date Placeholder 2"/>
          <p:cNvSpPr>
            <a:spLocks noGrp="1"/>
          </p:cNvSpPr>
          <p:nvPr>
            <p:ph type="dt" sz="quarter" idx="1"/>
          </p:nvPr>
        </p:nvSpPr>
        <p:spPr>
          <a:xfrm>
            <a:off x="3970938" y="1"/>
            <a:ext cx="3037840" cy="465138"/>
          </a:xfrm>
          <a:prstGeom prst="rect">
            <a:avLst/>
          </a:prstGeom>
        </p:spPr>
        <p:txBody>
          <a:bodyPr vert="horz" lIns="91650" tIns="45825" rIns="91650" bIns="45825" rtlCol="0"/>
          <a:lstStyle>
            <a:lvl1pPr algn="r">
              <a:defRPr sz="1200"/>
            </a:lvl1pPr>
          </a:lstStyle>
          <a:p>
            <a:pPr>
              <a:defRPr/>
            </a:pPr>
            <a:fld id="{2C5EC9B7-6D18-465B-AD9E-E857FBAE8E7A}" type="datetimeFigureOut">
              <a:rPr lang="en-US"/>
              <a:pPr>
                <a:defRPr/>
              </a:pPr>
              <a:t>9/6/2019</a:t>
            </a:fld>
            <a:endParaRPr lang="en-US" dirty="0"/>
          </a:p>
        </p:txBody>
      </p:sp>
      <p:sp>
        <p:nvSpPr>
          <p:cNvPr id="4" name="Footer Placeholder 3"/>
          <p:cNvSpPr>
            <a:spLocks noGrp="1"/>
          </p:cNvSpPr>
          <p:nvPr>
            <p:ph type="ftr" sz="quarter" idx="2"/>
          </p:nvPr>
        </p:nvSpPr>
        <p:spPr>
          <a:xfrm>
            <a:off x="0" y="8829675"/>
            <a:ext cx="3037840" cy="465138"/>
          </a:xfrm>
          <a:prstGeom prst="rect">
            <a:avLst/>
          </a:prstGeom>
        </p:spPr>
        <p:txBody>
          <a:bodyPr vert="horz" lIns="91650" tIns="45825" rIns="91650" bIns="45825"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938" y="8829675"/>
            <a:ext cx="3037840" cy="465138"/>
          </a:xfrm>
          <a:prstGeom prst="rect">
            <a:avLst/>
          </a:prstGeom>
        </p:spPr>
        <p:txBody>
          <a:bodyPr vert="horz" wrap="square" lIns="91650" tIns="45825" rIns="91650" bIns="45825" numCol="1" anchor="b" anchorCtr="0" compatLnSpc="1">
            <a:prstTxWarp prst="textNoShape">
              <a:avLst/>
            </a:prstTxWarp>
          </a:bodyPr>
          <a:lstStyle>
            <a:lvl1pPr algn="r">
              <a:defRPr sz="1200"/>
            </a:lvl1pPr>
          </a:lstStyle>
          <a:p>
            <a:pPr>
              <a:defRPr/>
            </a:pPr>
            <a:fld id="{636236D6-EFDD-4CD0-91BD-12CF6D1808F9}" type="slidenum">
              <a:rPr lang="en-US"/>
              <a:pPr>
                <a:defRPr/>
              </a:pPr>
              <a:t>‹#›</a:t>
            </a:fld>
            <a:endParaRPr lang="en-US" dirty="0"/>
          </a:p>
        </p:txBody>
      </p:sp>
    </p:spTree>
    <p:extLst>
      <p:ext uri="{BB962C8B-B14F-4D97-AF65-F5344CB8AC3E}">
        <p14:creationId xmlns:p14="http://schemas.microsoft.com/office/powerpoint/2010/main" val="42307548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1"/>
            <a:ext cx="303784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44" tIns="46522" rIns="93044" bIns="46522" numCol="1" anchor="t" anchorCtr="0" compatLnSpc="1">
            <a:prstTxWarp prst="textNoShape">
              <a:avLst/>
            </a:prstTxWarp>
          </a:bodyPr>
          <a:lstStyle>
            <a:lvl1pPr eaLnBrk="1" hangingPunct="1">
              <a:defRPr sz="1200"/>
            </a:lvl1pPr>
          </a:lstStyle>
          <a:p>
            <a:pPr>
              <a:defRPr/>
            </a:pPr>
            <a:endParaRPr lang="en-US"/>
          </a:p>
        </p:txBody>
      </p:sp>
      <p:sp>
        <p:nvSpPr>
          <p:cNvPr id="19459" name="Rectangle 3"/>
          <p:cNvSpPr>
            <a:spLocks noGrp="1" noChangeArrowheads="1"/>
          </p:cNvSpPr>
          <p:nvPr>
            <p:ph type="dt" idx="1"/>
          </p:nvPr>
        </p:nvSpPr>
        <p:spPr bwMode="auto">
          <a:xfrm>
            <a:off x="3972561" y="1"/>
            <a:ext cx="303784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44" tIns="46522" rIns="93044" bIns="46522" numCol="1" anchor="t" anchorCtr="0" compatLnSpc="1">
            <a:prstTxWarp prst="textNoShape">
              <a:avLst/>
            </a:prstTxWarp>
          </a:bodyPr>
          <a:lstStyle>
            <a:lvl1pPr algn="r" eaLnBrk="1" hangingPunct="1">
              <a:defRPr sz="1200"/>
            </a:lvl1pPr>
          </a:lstStyle>
          <a:p>
            <a:pPr>
              <a:defRPr/>
            </a:pPr>
            <a:endParaRPr lang="en-US"/>
          </a:p>
        </p:txBody>
      </p:sp>
      <p:sp>
        <p:nvSpPr>
          <p:cNvPr id="235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461" name="Rectangle 5"/>
          <p:cNvSpPr>
            <a:spLocks noGrp="1" noChangeArrowheads="1"/>
          </p:cNvSpPr>
          <p:nvPr>
            <p:ph type="body" sz="quarter" idx="3"/>
          </p:nvPr>
        </p:nvSpPr>
        <p:spPr bwMode="auto">
          <a:xfrm>
            <a:off x="934721" y="4416425"/>
            <a:ext cx="514096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44" tIns="46522" rIns="93044" bIns="4652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p:cNvSpPr>
            <a:spLocks noGrp="1" noChangeArrowheads="1"/>
          </p:cNvSpPr>
          <p:nvPr>
            <p:ph type="ftr" sz="quarter" idx="4"/>
          </p:nvPr>
        </p:nvSpPr>
        <p:spPr bwMode="auto">
          <a:xfrm>
            <a:off x="0" y="8831264"/>
            <a:ext cx="303784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44" tIns="46522" rIns="93044" bIns="46522" numCol="1" anchor="b" anchorCtr="0" compatLnSpc="1">
            <a:prstTxWarp prst="textNoShape">
              <a:avLst/>
            </a:prstTxWarp>
          </a:bodyPr>
          <a:lstStyle>
            <a:lvl1pPr eaLnBrk="1" hangingPunct="1">
              <a:defRPr sz="1200"/>
            </a:lvl1pPr>
          </a:lstStyle>
          <a:p>
            <a:pPr>
              <a:defRPr/>
            </a:pPr>
            <a:endParaRPr lang="en-US"/>
          </a:p>
        </p:txBody>
      </p:sp>
      <p:sp>
        <p:nvSpPr>
          <p:cNvPr id="19463" name="Rectangle 7"/>
          <p:cNvSpPr>
            <a:spLocks noGrp="1" noChangeArrowheads="1"/>
          </p:cNvSpPr>
          <p:nvPr>
            <p:ph type="sldNum" sz="quarter" idx="5"/>
          </p:nvPr>
        </p:nvSpPr>
        <p:spPr bwMode="auto">
          <a:xfrm>
            <a:off x="3972561" y="8831264"/>
            <a:ext cx="3037840"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44" tIns="46522" rIns="93044" bIns="46522" numCol="1" anchor="b" anchorCtr="0" compatLnSpc="1">
            <a:prstTxWarp prst="textNoShape">
              <a:avLst/>
            </a:prstTxWarp>
          </a:bodyPr>
          <a:lstStyle>
            <a:lvl1pPr algn="r" eaLnBrk="1" hangingPunct="1">
              <a:defRPr sz="1200"/>
            </a:lvl1pPr>
          </a:lstStyle>
          <a:p>
            <a:pPr>
              <a:defRPr/>
            </a:pPr>
            <a:fld id="{513B8857-728A-480C-8874-FC7FBD2D6CD3}" type="slidenum">
              <a:rPr lang="en-US"/>
              <a:pPr>
                <a:defRPr/>
              </a:pPr>
              <a:t>‹#›</a:t>
            </a:fld>
            <a:endParaRPr lang="en-US" dirty="0"/>
          </a:p>
        </p:txBody>
      </p:sp>
    </p:spTree>
    <p:extLst>
      <p:ext uri="{BB962C8B-B14F-4D97-AF65-F5344CB8AC3E}">
        <p14:creationId xmlns:p14="http://schemas.microsoft.com/office/powerpoint/2010/main" val="19394733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p:spPr>
        <p:txBody>
          <a:bodyPr/>
          <a:lstStyle/>
          <a:p>
            <a:r>
              <a:rPr lang="en-US" altLang="en-US"/>
              <a:t>Other Key Staff on S1316 are:</a:t>
            </a:r>
          </a:p>
          <a:p>
            <a:r>
              <a:rPr lang="en-US" altLang="en-US"/>
              <a:t>Biostatisticians: Garnet Anderson, Ph.D., and Katie Arnold, M.S., SWOG Statistical Center, Fred Hutchinson Cancer Research Center</a:t>
            </a:r>
          </a:p>
          <a:p>
            <a:endParaRPr lang="en-US" altLang="en-US"/>
          </a:p>
          <a:p>
            <a:r>
              <a:rPr lang="en-US" altLang="en-US"/>
              <a:t>Arizona Diet, Behavior and Quality of Life Assessment Lab</a:t>
            </a:r>
          </a:p>
          <a:p>
            <a:r>
              <a:rPr lang="en-US" altLang="en-US"/>
              <a:t>Cynthia A. Thomson, Ph.D., R.D.</a:t>
            </a:r>
          </a:p>
          <a:p>
            <a:r>
              <a:rPr lang="en-US" altLang="en-US"/>
              <a:t>Canyon Ranch Center for Prevention &amp; Health Promotion</a:t>
            </a:r>
          </a:p>
          <a:p>
            <a:endParaRPr lang="en-US" altLang="en-US"/>
          </a:p>
          <a:p>
            <a:endParaRPr lang="en-US" altLang="en-US"/>
          </a:p>
        </p:txBody>
      </p:sp>
      <p:sp>
        <p:nvSpPr>
          <p:cNvPr id="2458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108788B1-26E5-4000-8952-E670EF5C5AC5}"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p:spPr>
        <p:txBody>
          <a:bodyPr/>
          <a:lstStyle/>
          <a:p>
            <a:r>
              <a:rPr lang="en-US" altLang="en-US"/>
              <a:t>All patient-completed study forms will be administered via telephone or in person, if patient is in the hospital and allows an in-person visit. Follow-up assessments of patients are based from the date of registration. The time window for each phone assessment is +/- 2 days to allow for scheduling. If a follow-up call or visit is missed, the information that was missed will be included during the next completed call or visit. </a:t>
            </a:r>
          </a:p>
          <a:p>
            <a:endParaRPr lang="en-US" altLang="en-US"/>
          </a:p>
          <a:p>
            <a:r>
              <a:rPr lang="en-US" altLang="en-US"/>
              <a:t> Every effort should be made to collect the follow-up data in identical fashion across all study arms (surgical vs. non-surgical management, randomized vs. non-randomized). </a:t>
            </a:r>
          </a:p>
          <a:p>
            <a:endParaRPr lang="en-US" altLang="en-US"/>
          </a:p>
        </p:txBody>
      </p:sp>
      <p:sp>
        <p:nvSpPr>
          <p:cNvPr id="33796"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DEEA5494-81D9-4E10-886A-B7947C0D037B}" type="slidenum">
              <a:rPr lang="en-US" altLang="en-US" sz="1200"/>
              <a:pPr/>
              <a:t>12</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US" altLang="en-US"/>
              <a:t>If a patient no longer wants to complete the study phone calls, if appropriate, the site should ask if the follow-up calls can be made solely to the patient’s designated representative before removing a patient from follow-up.</a:t>
            </a:r>
          </a:p>
        </p:txBody>
      </p:sp>
      <p:sp>
        <p:nvSpPr>
          <p:cNvPr id="3482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06987241-78D3-4F6D-92C0-764EF7D971E8}" type="slidenum">
              <a:rPr lang="en-US" altLang="en-US" sz="1200"/>
              <a:pPr/>
              <a:t>14</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p:spPr>
        <p:txBody>
          <a:bodyPr/>
          <a:lstStyle/>
          <a:p>
            <a:r>
              <a:rPr lang="en-US" altLang="en-US"/>
              <a:t>If the approach of Prentice et al., proves unwieldy because the number of covariates required to adjust for imbalance in the non-randomized component is too large for the sample size available, we will pursue the use of propensity scores. </a:t>
            </a:r>
          </a:p>
          <a:p>
            <a:endParaRPr lang="en-US" altLang="en-US"/>
          </a:p>
          <a:p>
            <a:r>
              <a:rPr lang="en-US" altLang="en-US"/>
              <a:t>A strategy similar to that used for the primary endpoint will be employed for secondary endpoints. </a:t>
            </a:r>
          </a:p>
          <a:p>
            <a:endParaRPr lang="en-US" altLang="en-US"/>
          </a:p>
        </p:txBody>
      </p:sp>
      <p:sp>
        <p:nvSpPr>
          <p:cNvPr id="3584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27F47123-C470-4E27-8762-2CE9D9AE0F47}" type="slidenum">
              <a:rPr lang="en-US" altLang="en-US" sz="1200"/>
              <a:pPr/>
              <a:t>17</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p:spPr>
        <p:txBody>
          <a:bodyPr/>
          <a:lstStyle/>
          <a:p>
            <a:endParaRPr lang="en-US" altLang="en-US"/>
          </a:p>
        </p:txBody>
      </p:sp>
      <p:sp>
        <p:nvSpPr>
          <p:cNvPr id="2560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C2F74E48-1569-40AC-AF9C-61A459DEA4D9}" type="slidenum">
              <a:rPr lang="en-US" altLang="en-US" sz="1200"/>
              <a:pPr/>
              <a:t>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endParaRPr lang="en-US" altLang="en-US"/>
          </a:p>
        </p:txBody>
      </p:sp>
      <p:sp>
        <p:nvSpPr>
          <p:cNvPr id="2662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351D7BFE-9246-4610-969E-880E628B39BE}" type="slidenum">
              <a:rPr lang="en-US" altLang="en-US" sz="120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r>
              <a:rPr lang="en-US" altLang="en-US"/>
              <a:t>The endpoints chosen were based on the extensive literature and clinical experience with MBO patients. The primary endpoint is “Days out of the hospital and alive”. There is ample evidence that the primary goal for patients with end stage disease is to be at home/out of the hospital.  While it is imperative to collect other quality of life data, this is the optimal objective outcome for this population. Over 90% of hospice care is at home; therefore, days out of the hospital means days out of the acute care setting. While this is typically at home, it can also be at an inpatient hospice facility. </a:t>
            </a:r>
          </a:p>
          <a:p>
            <a:endParaRPr lang="en-US" altLang="en-US"/>
          </a:p>
        </p:txBody>
      </p:sp>
      <p:sp>
        <p:nvSpPr>
          <p:cNvPr id="2765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0F69B812-03E9-42E2-96F0-6E556E8AF59B}" type="slidenum">
              <a:rPr lang="en-US" altLang="en-US" sz="120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r>
              <a:rPr lang="en-US" altLang="en-US"/>
              <a:t>Arms 1 and 3: Surgery </a:t>
            </a:r>
          </a:p>
          <a:p>
            <a:r>
              <a:rPr lang="en-US" altLang="en-US"/>
              <a:t>Patients on surgical management will undergo abdominal surgery as defined by the treating physician. Surgery is defined as an operative procedure. Information regarding patient treatment will be collected. </a:t>
            </a:r>
          </a:p>
          <a:p>
            <a:r>
              <a:rPr lang="en-US" altLang="en-US"/>
              <a:t>While randomization to Arm 1 will determine a patient’s initial care, the treating physician will take changes in their clinical course or other circumstances into account in determining the ongoing care plan. </a:t>
            </a:r>
          </a:p>
          <a:p>
            <a:endParaRPr lang="en-US" altLang="en-US"/>
          </a:p>
          <a:p>
            <a:r>
              <a:rPr lang="en-US" altLang="en-US"/>
              <a:t>Arms 2 and 4: Non-surgical Management </a:t>
            </a:r>
          </a:p>
          <a:p>
            <a:r>
              <a:rPr lang="en-US" altLang="en-US"/>
              <a:t>Patients on non-surgical management will be offered non-surgical management as determined by the treating physician. Information regarding patient treatment will be collected. </a:t>
            </a:r>
          </a:p>
          <a:p>
            <a:endParaRPr lang="en-US" altLang="en-US"/>
          </a:p>
          <a:p>
            <a:r>
              <a:rPr lang="en-US" altLang="en-US"/>
              <a:t>While the research team believes there is sufficient equipoise to randomize to such a trial, it is likely infeasible to accrue the entire population to a RCT at this time. Therefore, this study proposes to accrue a large number  (n=180) and randomize a subset of these (n=50) accruing at selected institutions demonstrating substantial interest in and commitment to this question. This combined approach builds on the strengths of each design to give more reliable results. While the RCT component of this hybrid design could be considered a pilot trial, by embedding this trial in a larger non-randomized component, we believe we will have stronger inference than could be achieved by either alone. </a:t>
            </a:r>
          </a:p>
          <a:p>
            <a:endParaRPr lang="en-US" altLang="en-US"/>
          </a:p>
          <a:p>
            <a:endParaRPr lang="en-US" altLang="en-US"/>
          </a:p>
        </p:txBody>
      </p:sp>
      <p:sp>
        <p:nvSpPr>
          <p:cNvPr id="28676"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5D627D46-1A65-40CC-873C-D9BD19AB48CD}" type="slidenum">
              <a:rPr lang="en-US" altLang="en-US" sz="1200"/>
              <a:pPr/>
              <a:t>5</a:t>
            </a:fld>
            <a:endParaRPr lang="en-US" altLang="en-US" sz="1200"/>
          </a:p>
        </p:txBody>
      </p:sp>
    </p:spTree>
    <p:extLst>
      <p:ext uri="{BB962C8B-B14F-4D97-AF65-F5344CB8AC3E}">
        <p14:creationId xmlns:p14="http://schemas.microsoft.com/office/powerpoint/2010/main" val="3034021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r>
              <a:rPr lang="en-US" altLang="en-US"/>
              <a:t>While the research team believes there is sufficient equipoise to randomize to such a trial, it is likely infeasible to accrue the entire population to a RCT at this time. Therefore, this study proposes to accrue a large number (n=180) and randomize a subset of these (n=50) accruing at selected institutions demonstrating substantial interest in and commitment to this question. This combined approach builds on the strengths of each design to give more reliable results. While the RCT component of this hybrid design could be considered a pilot trial, by embedding this trial in a larger non-randomized component, we believe we will have stronger inference than could be achieved by either alone.</a:t>
            </a:r>
          </a:p>
        </p:txBody>
      </p:sp>
      <p:sp>
        <p:nvSpPr>
          <p:cNvPr id="29700"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7841C3E0-84A6-4E79-B6CC-2C66FE2576A9}" type="slidenum">
              <a:rPr lang="en-US" altLang="en-US" sz="1200"/>
              <a:pPr/>
              <a:t>7</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r>
              <a:rPr lang="en-US" altLang="en-US"/>
              <a:t>Required studies: H &amp; P, CT or MRI for disease assessment, and serum albumin will be collected after admission but prior to treatment. </a:t>
            </a:r>
          </a:p>
          <a:p>
            <a:endParaRPr lang="en-US" altLang="en-US"/>
          </a:p>
          <a:p>
            <a:r>
              <a:rPr lang="en-US" altLang="en-US"/>
              <a:t>Optional studies: CBC and electrolyte panel will be collected after admission but prior to treatment. </a:t>
            </a:r>
          </a:p>
        </p:txBody>
      </p:sp>
      <p:sp>
        <p:nvSpPr>
          <p:cNvPr id="30724"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77D8A4B8-1651-4FD0-99DD-51A53D8ABC6D}" type="slidenum">
              <a:rPr lang="en-US" altLang="en-US" sz="1200"/>
              <a:pPr/>
              <a:t>8</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a:p>
        </p:txBody>
      </p:sp>
      <p:sp>
        <p:nvSpPr>
          <p:cNvPr id="31748"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68292532-33E0-428A-8BAB-0AB67DFA0735}" type="slidenum">
              <a:rPr lang="en-US" altLang="en-US" sz="1200"/>
              <a:pPr/>
              <a:t>9</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a:p>
        </p:txBody>
      </p:sp>
      <p:sp>
        <p:nvSpPr>
          <p:cNvPr id="32772" name="Slide Number Placeholder 3"/>
          <p:cNvSpPr>
            <a:spLocks noGrp="1"/>
          </p:cNvSpPr>
          <p:nvPr>
            <p:ph type="sldNum" sz="quarter" idx="5"/>
          </p:nvPr>
        </p:nvSpPr>
        <p:spPr>
          <a:noFill/>
        </p:spPr>
        <p:txBody>
          <a:bodyPr/>
          <a:lstStyle>
            <a:lvl1pPr>
              <a:defRPr sz="2400">
                <a:solidFill>
                  <a:schemeClr val="tx1"/>
                </a:solidFill>
                <a:latin typeface="Times New Roman" pitchFamily="18" charset="0"/>
              </a:defRPr>
            </a:lvl1pPr>
            <a:lvl2pPr marL="744659" indent="-286407">
              <a:defRPr sz="2400">
                <a:solidFill>
                  <a:schemeClr val="tx1"/>
                </a:solidFill>
                <a:latin typeface="Times New Roman" pitchFamily="18" charset="0"/>
              </a:defRPr>
            </a:lvl2pPr>
            <a:lvl3pPr marL="1145629" indent="-229126">
              <a:defRPr sz="2400">
                <a:solidFill>
                  <a:schemeClr val="tx1"/>
                </a:solidFill>
                <a:latin typeface="Times New Roman" pitchFamily="18" charset="0"/>
              </a:defRPr>
            </a:lvl3pPr>
            <a:lvl4pPr marL="1603880" indent="-229126">
              <a:defRPr sz="2400">
                <a:solidFill>
                  <a:schemeClr val="tx1"/>
                </a:solidFill>
                <a:latin typeface="Times New Roman" pitchFamily="18" charset="0"/>
              </a:defRPr>
            </a:lvl4pPr>
            <a:lvl5pPr marL="2062132" indent="-229126">
              <a:defRPr sz="2400">
                <a:solidFill>
                  <a:schemeClr val="tx1"/>
                </a:solidFill>
                <a:latin typeface="Times New Roman" pitchFamily="18" charset="0"/>
              </a:defRPr>
            </a:lvl5pPr>
            <a:lvl6pPr marL="2520384" indent="-229126" eaLnBrk="0" fontAlgn="base" hangingPunct="0">
              <a:spcBef>
                <a:spcPct val="0"/>
              </a:spcBef>
              <a:spcAft>
                <a:spcPct val="0"/>
              </a:spcAft>
              <a:defRPr sz="2400">
                <a:solidFill>
                  <a:schemeClr val="tx1"/>
                </a:solidFill>
                <a:latin typeface="Times New Roman" pitchFamily="18" charset="0"/>
              </a:defRPr>
            </a:lvl6pPr>
            <a:lvl7pPr marL="2978635" indent="-229126" eaLnBrk="0" fontAlgn="base" hangingPunct="0">
              <a:spcBef>
                <a:spcPct val="0"/>
              </a:spcBef>
              <a:spcAft>
                <a:spcPct val="0"/>
              </a:spcAft>
              <a:defRPr sz="2400">
                <a:solidFill>
                  <a:schemeClr val="tx1"/>
                </a:solidFill>
                <a:latin typeface="Times New Roman" pitchFamily="18" charset="0"/>
              </a:defRPr>
            </a:lvl7pPr>
            <a:lvl8pPr marL="3436887" indent="-229126" eaLnBrk="0" fontAlgn="base" hangingPunct="0">
              <a:spcBef>
                <a:spcPct val="0"/>
              </a:spcBef>
              <a:spcAft>
                <a:spcPct val="0"/>
              </a:spcAft>
              <a:defRPr sz="2400">
                <a:solidFill>
                  <a:schemeClr val="tx1"/>
                </a:solidFill>
                <a:latin typeface="Times New Roman" pitchFamily="18" charset="0"/>
              </a:defRPr>
            </a:lvl8pPr>
            <a:lvl9pPr marL="3895138" indent="-229126" eaLnBrk="0" fontAlgn="base" hangingPunct="0">
              <a:spcBef>
                <a:spcPct val="0"/>
              </a:spcBef>
              <a:spcAft>
                <a:spcPct val="0"/>
              </a:spcAft>
              <a:defRPr sz="2400">
                <a:solidFill>
                  <a:schemeClr val="tx1"/>
                </a:solidFill>
                <a:latin typeface="Times New Roman" pitchFamily="18" charset="0"/>
              </a:defRPr>
            </a:lvl9pPr>
          </a:lstStyle>
          <a:p>
            <a:fld id="{F10624BA-6210-436A-8FCD-A5FB7C94F3B0}" type="slidenum">
              <a:rPr lang="en-US" altLang="en-US" sz="1200"/>
              <a:pPr/>
              <a:t>10</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6" name="Rectangle 6"/>
          <p:cNvSpPr>
            <a:spLocks noGrp="1" noChangeArrowheads="1"/>
          </p:cNvSpPr>
          <p:nvPr>
            <p:ph type="sldNum" sz="quarter" idx="12"/>
          </p:nvPr>
        </p:nvSpPr>
        <p:spPr>
          <a:ln/>
        </p:spPr>
        <p:txBody>
          <a:bodyPr/>
          <a:lstStyle>
            <a:lvl1pPr>
              <a:defRPr/>
            </a:lvl1pPr>
          </a:lstStyle>
          <a:p>
            <a:pPr>
              <a:defRPr/>
            </a:pPr>
            <a:fld id="{01F4A5E5-AB2D-4843-BE0B-81C3163CB412}" type="slidenum">
              <a:rPr lang="en-US"/>
              <a:pPr>
                <a:defRPr/>
              </a:pPr>
              <a:t>‹#›</a:t>
            </a:fld>
            <a:endParaRPr lang="en-US" dirty="0"/>
          </a:p>
        </p:txBody>
      </p:sp>
    </p:spTree>
    <p:extLst>
      <p:ext uri="{BB962C8B-B14F-4D97-AF65-F5344CB8AC3E}">
        <p14:creationId xmlns:p14="http://schemas.microsoft.com/office/powerpoint/2010/main" val="2361785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6" name="Rectangle 6"/>
          <p:cNvSpPr>
            <a:spLocks noGrp="1" noChangeArrowheads="1"/>
          </p:cNvSpPr>
          <p:nvPr>
            <p:ph type="sldNum" sz="quarter" idx="12"/>
          </p:nvPr>
        </p:nvSpPr>
        <p:spPr>
          <a:ln/>
        </p:spPr>
        <p:txBody>
          <a:bodyPr/>
          <a:lstStyle>
            <a:lvl1pPr>
              <a:defRPr/>
            </a:lvl1pPr>
          </a:lstStyle>
          <a:p>
            <a:pPr>
              <a:defRPr/>
            </a:pPr>
            <a:fld id="{ACC9DDBA-DC5E-45DB-B44A-C005EFC4F526}" type="slidenum">
              <a:rPr lang="en-US"/>
              <a:pPr>
                <a:defRPr/>
              </a:pPr>
              <a:t>‹#›</a:t>
            </a:fld>
            <a:endParaRPr lang="en-US" dirty="0"/>
          </a:p>
        </p:txBody>
      </p:sp>
    </p:spTree>
    <p:extLst>
      <p:ext uri="{BB962C8B-B14F-4D97-AF65-F5344CB8AC3E}">
        <p14:creationId xmlns:p14="http://schemas.microsoft.com/office/powerpoint/2010/main" val="323427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6" name="Rectangle 6"/>
          <p:cNvSpPr>
            <a:spLocks noGrp="1" noChangeArrowheads="1"/>
          </p:cNvSpPr>
          <p:nvPr>
            <p:ph type="sldNum" sz="quarter" idx="12"/>
          </p:nvPr>
        </p:nvSpPr>
        <p:spPr>
          <a:ln/>
        </p:spPr>
        <p:txBody>
          <a:bodyPr/>
          <a:lstStyle>
            <a:lvl1pPr>
              <a:defRPr/>
            </a:lvl1pPr>
          </a:lstStyle>
          <a:p>
            <a:pPr>
              <a:defRPr/>
            </a:pPr>
            <a:fld id="{25A6BC17-E1D7-4DC9-B325-3D57D5C4DCBA}" type="slidenum">
              <a:rPr lang="en-US"/>
              <a:pPr>
                <a:defRPr/>
              </a:pPr>
              <a:t>‹#›</a:t>
            </a:fld>
            <a:endParaRPr lang="en-US" dirty="0"/>
          </a:p>
        </p:txBody>
      </p:sp>
    </p:spTree>
    <p:extLst>
      <p:ext uri="{BB962C8B-B14F-4D97-AF65-F5344CB8AC3E}">
        <p14:creationId xmlns:p14="http://schemas.microsoft.com/office/powerpoint/2010/main" val="3568466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648200" y="1981200"/>
            <a:ext cx="3810000" cy="4114800"/>
          </a:xfrm>
        </p:spPr>
        <p:txBody>
          <a:bodyPr/>
          <a:lstStyle/>
          <a:p>
            <a:pPr lvl="0"/>
            <a:endParaRPr lang="en-US" noProof="0"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7" name="Rectangle 6"/>
          <p:cNvSpPr>
            <a:spLocks noGrp="1" noChangeArrowheads="1"/>
          </p:cNvSpPr>
          <p:nvPr>
            <p:ph type="sldNum" sz="quarter" idx="12"/>
          </p:nvPr>
        </p:nvSpPr>
        <p:spPr>
          <a:ln/>
        </p:spPr>
        <p:txBody>
          <a:bodyPr/>
          <a:lstStyle>
            <a:lvl1pPr>
              <a:defRPr/>
            </a:lvl1pPr>
          </a:lstStyle>
          <a:p>
            <a:pPr>
              <a:defRPr/>
            </a:pPr>
            <a:fld id="{30A0F1A2-EFE0-432A-B313-123AD456A78D}" type="slidenum">
              <a:rPr lang="en-US"/>
              <a:pPr>
                <a:defRPr/>
              </a:pPr>
              <a:t>‹#›</a:t>
            </a:fld>
            <a:endParaRPr lang="en-US" dirty="0"/>
          </a:p>
        </p:txBody>
      </p:sp>
    </p:spTree>
    <p:extLst>
      <p:ext uri="{BB962C8B-B14F-4D97-AF65-F5344CB8AC3E}">
        <p14:creationId xmlns:p14="http://schemas.microsoft.com/office/powerpoint/2010/main" val="13736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6" name="Rectangle 6"/>
          <p:cNvSpPr>
            <a:spLocks noGrp="1" noChangeArrowheads="1"/>
          </p:cNvSpPr>
          <p:nvPr>
            <p:ph type="sldNum" sz="quarter" idx="12"/>
          </p:nvPr>
        </p:nvSpPr>
        <p:spPr>
          <a:ln/>
        </p:spPr>
        <p:txBody>
          <a:bodyPr/>
          <a:lstStyle>
            <a:lvl1pPr>
              <a:defRPr/>
            </a:lvl1pPr>
          </a:lstStyle>
          <a:p>
            <a:pPr>
              <a:defRPr/>
            </a:pPr>
            <a:fld id="{B568E39E-B74F-4956-8C82-57ABD3466619}" type="slidenum">
              <a:rPr lang="en-US"/>
              <a:pPr>
                <a:defRPr/>
              </a:pPr>
              <a:t>‹#›</a:t>
            </a:fld>
            <a:endParaRPr lang="en-US" dirty="0"/>
          </a:p>
        </p:txBody>
      </p:sp>
    </p:spTree>
    <p:extLst>
      <p:ext uri="{BB962C8B-B14F-4D97-AF65-F5344CB8AC3E}">
        <p14:creationId xmlns:p14="http://schemas.microsoft.com/office/powerpoint/2010/main" val="4051066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6" name="Rectangle 6"/>
          <p:cNvSpPr>
            <a:spLocks noGrp="1" noChangeArrowheads="1"/>
          </p:cNvSpPr>
          <p:nvPr>
            <p:ph type="sldNum" sz="quarter" idx="12"/>
          </p:nvPr>
        </p:nvSpPr>
        <p:spPr>
          <a:ln/>
        </p:spPr>
        <p:txBody>
          <a:bodyPr/>
          <a:lstStyle>
            <a:lvl1pPr>
              <a:defRPr/>
            </a:lvl1pPr>
          </a:lstStyle>
          <a:p>
            <a:pPr>
              <a:defRPr/>
            </a:pPr>
            <a:fld id="{221A46EB-983B-401F-84E2-A1880C2EC02A}" type="slidenum">
              <a:rPr lang="en-US"/>
              <a:pPr>
                <a:defRPr/>
              </a:pPr>
              <a:t>‹#›</a:t>
            </a:fld>
            <a:endParaRPr lang="en-US" dirty="0"/>
          </a:p>
        </p:txBody>
      </p:sp>
    </p:spTree>
    <p:extLst>
      <p:ext uri="{BB962C8B-B14F-4D97-AF65-F5344CB8AC3E}">
        <p14:creationId xmlns:p14="http://schemas.microsoft.com/office/powerpoint/2010/main" val="2235487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7" name="Rectangle 6"/>
          <p:cNvSpPr>
            <a:spLocks noGrp="1" noChangeArrowheads="1"/>
          </p:cNvSpPr>
          <p:nvPr>
            <p:ph type="sldNum" sz="quarter" idx="12"/>
          </p:nvPr>
        </p:nvSpPr>
        <p:spPr>
          <a:ln/>
        </p:spPr>
        <p:txBody>
          <a:bodyPr/>
          <a:lstStyle>
            <a:lvl1pPr>
              <a:defRPr/>
            </a:lvl1pPr>
          </a:lstStyle>
          <a:p>
            <a:pPr>
              <a:defRPr/>
            </a:pPr>
            <a:fld id="{F61E0F5E-3D8D-4FDC-AFCB-1A2A9A38EA7B}" type="slidenum">
              <a:rPr lang="en-US"/>
              <a:pPr>
                <a:defRPr/>
              </a:pPr>
              <a:t>‹#›</a:t>
            </a:fld>
            <a:endParaRPr lang="en-US" dirty="0"/>
          </a:p>
        </p:txBody>
      </p:sp>
    </p:spTree>
    <p:extLst>
      <p:ext uri="{BB962C8B-B14F-4D97-AF65-F5344CB8AC3E}">
        <p14:creationId xmlns:p14="http://schemas.microsoft.com/office/powerpoint/2010/main" val="241870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9" name="Rectangle 6"/>
          <p:cNvSpPr>
            <a:spLocks noGrp="1" noChangeArrowheads="1"/>
          </p:cNvSpPr>
          <p:nvPr>
            <p:ph type="sldNum" sz="quarter" idx="12"/>
          </p:nvPr>
        </p:nvSpPr>
        <p:spPr>
          <a:ln/>
        </p:spPr>
        <p:txBody>
          <a:bodyPr/>
          <a:lstStyle>
            <a:lvl1pPr>
              <a:defRPr/>
            </a:lvl1pPr>
          </a:lstStyle>
          <a:p>
            <a:pPr>
              <a:defRPr/>
            </a:pPr>
            <a:fld id="{D18F0316-8B97-4A55-9BBC-3E25C41DB72A}" type="slidenum">
              <a:rPr lang="en-US"/>
              <a:pPr>
                <a:defRPr/>
              </a:pPr>
              <a:t>‹#›</a:t>
            </a:fld>
            <a:endParaRPr lang="en-US" dirty="0"/>
          </a:p>
        </p:txBody>
      </p:sp>
    </p:spTree>
    <p:extLst>
      <p:ext uri="{BB962C8B-B14F-4D97-AF65-F5344CB8AC3E}">
        <p14:creationId xmlns:p14="http://schemas.microsoft.com/office/powerpoint/2010/main" val="212879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5" name="Rectangle 6"/>
          <p:cNvSpPr>
            <a:spLocks noGrp="1" noChangeArrowheads="1"/>
          </p:cNvSpPr>
          <p:nvPr>
            <p:ph type="sldNum" sz="quarter" idx="12"/>
          </p:nvPr>
        </p:nvSpPr>
        <p:spPr>
          <a:ln/>
        </p:spPr>
        <p:txBody>
          <a:bodyPr/>
          <a:lstStyle>
            <a:lvl1pPr>
              <a:defRPr/>
            </a:lvl1pPr>
          </a:lstStyle>
          <a:p>
            <a:pPr>
              <a:defRPr/>
            </a:pPr>
            <a:fld id="{4B9F8DB0-9C53-4175-9E1D-396714FA3E4F}" type="slidenum">
              <a:rPr lang="en-US"/>
              <a:pPr>
                <a:defRPr/>
              </a:pPr>
              <a:t>‹#›</a:t>
            </a:fld>
            <a:endParaRPr lang="en-US" dirty="0"/>
          </a:p>
        </p:txBody>
      </p:sp>
    </p:spTree>
    <p:extLst>
      <p:ext uri="{BB962C8B-B14F-4D97-AF65-F5344CB8AC3E}">
        <p14:creationId xmlns:p14="http://schemas.microsoft.com/office/powerpoint/2010/main" val="2988092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4" name="Rectangle 6"/>
          <p:cNvSpPr>
            <a:spLocks noGrp="1" noChangeArrowheads="1"/>
          </p:cNvSpPr>
          <p:nvPr>
            <p:ph type="sldNum" sz="quarter" idx="12"/>
          </p:nvPr>
        </p:nvSpPr>
        <p:spPr>
          <a:ln/>
        </p:spPr>
        <p:txBody>
          <a:bodyPr/>
          <a:lstStyle>
            <a:lvl1pPr>
              <a:defRPr/>
            </a:lvl1pPr>
          </a:lstStyle>
          <a:p>
            <a:pPr>
              <a:defRPr/>
            </a:pPr>
            <a:fld id="{E61F45CD-C705-4285-887C-6643EE190F56}" type="slidenum">
              <a:rPr lang="en-US"/>
              <a:pPr>
                <a:defRPr/>
              </a:pPr>
              <a:t>‹#›</a:t>
            </a:fld>
            <a:endParaRPr lang="en-US" dirty="0"/>
          </a:p>
        </p:txBody>
      </p:sp>
    </p:spTree>
    <p:extLst>
      <p:ext uri="{BB962C8B-B14F-4D97-AF65-F5344CB8AC3E}">
        <p14:creationId xmlns:p14="http://schemas.microsoft.com/office/powerpoint/2010/main" val="1148462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7" name="Rectangle 6"/>
          <p:cNvSpPr>
            <a:spLocks noGrp="1" noChangeArrowheads="1"/>
          </p:cNvSpPr>
          <p:nvPr>
            <p:ph type="sldNum" sz="quarter" idx="12"/>
          </p:nvPr>
        </p:nvSpPr>
        <p:spPr>
          <a:ln/>
        </p:spPr>
        <p:txBody>
          <a:bodyPr/>
          <a:lstStyle>
            <a:lvl1pPr>
              <a:defRPr/>
            </a:lvl1pPr>
          </a:lstStyle>
          <a:p>
            <a:pPr>
              <a:defRPr/>
            </a:pPr>
            <a:fld id="{985219AC-A8FD-4F07-BB4A-1688072F8371}" type="slidenum">
              <a:rPr lang="en-US"/>
              <a:pPr>
                <a:defRPr/>
              </a:pPr>
              <a:t>‹#›</a:t>
            </a:fld>
            <a:endParaRPr lang="en-US" dirty="0"/>
          </a:p>
        </p:txBody>
      </p:sp>
    </p:spTree>
    <p:extLst>
      <p:ext uri="{BB962C8B-B14F-4D97-AF65-F5344CB8AC3E}">
        <p14:creationId xmlns:p14="http://schemas.microsoft.com/office/powerpoint/2010/main" val="97274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S1316 - MBO Professional Slide Set, Version 01 - Updated June 16,2015</a:t>
            </a:r>
          </a:p>
        </p:txBody>
      </p:sp>
      <p:sp>
        <p:nvSpPr>
          <p:cNvPr id="7" name="Rectangle 6"/>
          <p:cNvSpPr>
            <a:spLocks noGrp="1" noChangeArrowheads="1"/>
          </p:cNvSpPr>
          <p:nvPr>
            <p:ph type="sldNum" sz="quarter" idx="12"/>
          </p:nvPr>
        </p:nvSpPr>
        <p:spPr>
          <a:ln/>
        </p:spPr>
        <p:txBody>
          <a:bodyPr/>
          <a:lstStyle>
            <a:lvl1pPr>
              <a:defRPr/>
            </a:lvl1pPr>
          </a:lstStyle>
          <a:p>
            <a:pPr>
              <a:defRPr/>
            </a:pPr>
            <a:fld id="{2D34C277-36BB-4529-80AA-9F0A02E0E93C}" type="slidenum">
              <a:rPr lang="en-US"/>
              <a:pPr>
                <a:defRPr/>
              </a:pPr>
              <a:t>‹#›</a:t>
            </a:fld>
            <a:endParaRPr lang="en-US" dirty="0"/>
          </a:p>
        </p:txBody>
      </p:sp>
    </p:spTree>
    <p:extLst>
      <p:ext uri="{BB962C8B-B14F-4D97-AF65-F5344CB8AC3E}">
        <p14:creationId xmlns:p14="http://schemas.microsoft.com/office/powerpoint/2010/main" val="2506914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00"/>
            </a:gs>
            <a:gs pos="100000">
              <a:srgbClr val="00009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dirty="0"/>
          </a:p>
        </p:txBody>
      </p:sp>
      <p:sp>
        <p:nvSpPr>
          <p:cNvPr id="1029" name="Rectangle 5"/>
          <p:cNvSpPr>
            <a:spLocks noGrp="1" noChangeArrowheads="1"/>
          </p:cNvSpPr>
          <p:nvPr>
            <p:ph type="ftr" sz="quarter" idx="3"/>
          </p:nvPr>
        </p:nvSpPr>
        <p:spPr bwMode="auto">
          <a:xfrm>
            <a:off x="2667000" y="6248400"/>
            <a:ext cx="381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atin typeface="+mj-lt"/>
              </a:defRPr>
            </a:lvl1pPr>
          </a:lstStyle>
          <a:p>
            <a:pPr>
              <a:defRPr/>
            </a:pPr>
            <a:r>
              <a:rPr lang="en-US"/>
              <a:t>S1316 - MBO Professional Slide Set, Version 01 - Updated June 16,2015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461EB0C-0853-4966-8770-0579648E5034}" type="slidenum">
              <a:rPr lang="en-US"/>
              <a:pPr>
                <a:defRPr/>
              </a:pPr>
              <a:t>‹#›</a:t>
            </a:fld>
            <a:endParaRPr lang="en-US" dirty="0"/>
          </a:p>
        </p:txBody>
      </p:sp>
      <p:pic>
        <p:nvPicPr>
          <p:cNvPr id="1031" name="Picture 2"/>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543800" y="5867400"/>
            <a:ext cx="14287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S1316@swog.org" TargetMode="External"/><Relationship Id="rId2" Type="http://schemas.openxmlformats.org/officeDocument/2006/relationships/hyperlink" Target="https://www.swog.org/swog-study-s1316-pag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685800" y="457200"/>
            <a:ext cx="7772400" cy="1143000"/>
          </a:xfrm>
        </p:spPr>
        <p:txBody>
          <a:bodyPr/>
          <a:lstStyle/>
          <a:p>
            <a:r>
              <a:rPr lang="en-US" altLang="en-US" sz="2400" dirty="0"/>
              <a:t>S1316 – The Malignant Bowel Obstruction Study</a:t>
            </a:r>
            <a:br>
              <a:rPr lang="en-US" altLang="en-US" sz="2400" dirty="0"/>
            </a:br>
            <a:r>
              <a:rPr lang="en-US" altLang="en-US" sz="2400" dirty="0"/>
              <a:t>A Prospective Comparative Effectiveness Trial for Malignant Bowel Obstruction</a:t>
            </a:r>
          </a:p>
        </p:txBody>
      </p:sp>
      <p:sp>
        <p:nvSpPr>
          <p:cNvPr id="3" name="Content Placeholder 2"/>
          <p:cNvSpPr>
            <a:spLocks noGrp="1"/>
          </p:cNvSpPr>
          <p:nvPr>
            <p:ph idx="1"/>
          </p:nvPr>
        </p:nvSpPr>
        <p:spPr>
          <a:xfrm>
            <a:off x="457200" y="1981200"/>
            <a:ext cx="8229600" cy="4114800"/>
          </a:xfrm>
        </p:spPr>
        <p:txBody>
          <a:bodyPr/>
          <a:lstStyle/>
          <a:p>
            <a:pPr eaLnBrk="1" hangingPunct="1">
              <a:spcAft>
                <a:spcPts val="600"/>
              </a:spcAft>
              <a:defRPr/>
            </a:pPr>
            <a:r>
              <a:rPr lang="en-US" sz="2000" b="1" dirty="0">
                <a:solidFill>
                  <a:srgbClr val="FFFFCC"/>
                </a:solidFill>
                <a:effectLst>
                  <a:outerShdw blurRad="38100" dist="38100" dir="2700000" algn="tl">
                    <a:srgbClr val="000000">
                      <a:alpha val="43137"/>
                    </a:srgbClr>
                  </a:outerShdw>
                </a:effectLst>
              </a:rPr>
              <a:t>SWOG Study Chairs:</a:t>
            </a:r>
          </a:p>
          <a:p>
            <a:pPr marL="365760" indent="0" eaLnBrk="1" hangingPunct="1">
              <a:spcAft>
                <a:spcPts val="600"/>
              </a:spcAft>
              <a:buFontTx/>
              <a:buNone/>
              <a:defRPr/>
            </a:pPr>
            <a:r>
              <a:rPr lang="en-US" sz="2000" b="1" dirty="0">
                <a:solidFill>
                  <a:srgbClr val="FFFFCC"/>
                </a:solidFill>
                <a:effectLst>
                  <a:outerShdw blurRad="38100" dist="38100" dir="2700000" algn="tl">
                    <a:srgbClr val="000000">
                      <a:alpha val="43137"/>
                    </a:srgbClr>
                  </a:outerShdw>
                </a:effectLst>
              </a:rPr>
              <a:t>Robert S. Krouse, M.D., University of Pennsylvania, Surgical Oncology</a:t>
            </a:r>
          </a:p>
          <a:p>
            <a:pPr marL="365760" indent="0" eaLnBrk="1" hangingPunct="1">
              <a:spcAft>
                <a:spcPts val="600"/>
              </a:spcAft>
              <a:buFontTx/>
              <a:buNone/>
              <a:defRPr/>
            </a:pPr>
            <a:r>
              <a:rPr lang="en-US" sz="2000" b="1" dirty="0">
                <a:solidFill>
                  <a:srgbClr val="FFFFCC"/>
                </a:solidFill>
                <a:effectLst>
                  <a:outerShdw blurRad="38100" dist="38100" dir="2700000" algn="tl">
                    <a:srgbClr val="000000">
                      <a:alpha val="43137"/>
                    </a:srgbClr>
                  </a:outerShdw>
                </a:effectLst>
              </a:rPr>
              <a:t>Jeremiah Deneve, D.O., University of Tennessee, Surgical Oncology</a:t>
            </a:r>
          </a:p>
          <a:p>
            <a:pPr marL="0" indent="0" eaLnBrk="1" hangingPunct="1">
              <a:spcBef>
                <a:spcPts val="600"/>
              </a:spcBef>
              <a:buNone/>
              <a:defRPr/>
            </a:pPr>
            <a:endParaRPr lang="en-US" sz="2000" b="1" dirty="0">
              <a:solidFill>
                <a:srgbClr val="FFFFCC"/>
              </a:solidFill>
              <a:effectLst>
                <a:outerShdw blurRad="38100" dist="38100" dir="2700000" algn="tl">
                  <a:srgbClr val="000000">
                    <a:alpha val="43137"/>
                  </a:srgbClr>
                </a:outerShdw>
              </a:effectLst>
            </a:endParaRPr>
          </a:p>
          <a:p>
            <a:pPr eaLnBrk="1" hangingPunct="1">
              <a:spcBef>
                <a:spcPts val="600"/>
              </a:spcBef>
              <a:defRPr/>
            </a:pPr>
            <a:r>
              <a:rPr lang="en-US" sz="2000" b="1" dirty="0">
                <a:solidFill>
                  <a:srgbClr val="FFFFCC"/>
                </a:solidFill>
                <a:effectLst>
                  <a:outerShdw blurRad="38100" dist="38100" dir="2700000" algn="tl">
                    <a:srgbClr val="000000">
                      <a:alpha val="43137"/>
                    </a:srgbClr>
                  </a:outerShdw>
                </a:effectLst>
              </a:rPr>
              <a:t>Nurse Chair:</a:t>
            </a:r>
          </a:p>
          <a:p>
            <a:pPr marL="365760" indent="0" eaLnBrk="1" hangingPunct="1">
              <a:spcBef>
                <a:spcPts val="600"/>
              </a:spcBef>
              <a:buFontTx/>
              <a:buNone/>
              <a:defRPr/>
            </a:pPr>
            <a:r>
              <a:rPr lang="en-US" sz="2000" b="1" dirty="0">
                <a:solidFill>
                  <a:srgbClr val="FFFFCC"/>
                </a:solidFill>
                <a:effectLst>
                  <a:outerShdw blurRad="38100" dist="38100" dir="2700000" algn="tl">
                    <a:srgbClr val="000000">
                      <a:alpha val="43137"/>
                    </a:srgbClr>
                  </a:outerShdw>
                </a:effectLst>
              </a:rPr>
              <a:t>Virginia Sun, R.N., Ph.D., City of Hope</a:t>
            </a:r>
          </a:p>
        </p:txBody>
      </p:sp>
      <p:sp>
        <p:nvSpPr>
          <p:cNvPr id="5" name="Footer Placeholder 3">
            <a:extLst>
              <a:ext uri="{FF2B5EF4-FFF2-40B4-BE49-F238E27FC236}">
                <a16:creationId xmlns:a16="http://schemas.microsoft.com/office/drawing/2014/main" id="{70176420-1497-4F0A-926F-1968CE85271F}"/>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04800" y="304800"/>
            <a:ext cx="8534400" cy="1143000"/>
          </a:xfrm>
        </p:spPr>
        <p:txBody>
          <a:bodyPr/>
          <a:lstStyle/>
          <a:p>
            <a:r>
              <a:rPr lang="en-US" altLang="en-US" dirty="0"/>
              <a:t>S1316 – MBO Study</a:t>
            </a:r>
            <a:br>
              <a:rPr lang="en-US" altLang="en-US" dirty="0"/>
            </a:br>
            <a:r>
              <a:rPr lang="en-US" altLang="en-US" dirty="0"/>
              <a:t>Timeline for Initial Patient Care</a:t>
            </a:r>
          </a:p>
        </p:txBody>
      </p:sp>
      <p:sp>
        <p:nvSpPr>
          <p:cNvPr id="12292" name="Content Placeholder 4"/>
          <p:cNvSpPr>
            <a:spLocks noGrp="1"/>
          </p:cNvSpPr>
          <p:nvPr>
            <p:ph idx="1"/>
          </p:nvPr>
        </p:nvSpPr>
        <p:spPr>
          <a:xfrm>
            <a:off x="685800" y="3657600"/>
            <a:ext cx="7772400" cy="2133600"/>
          </a:xfrm>
        </p:spPr>
        <p:txBody>
          <a:bodyPr/>
          <a:lstStyle/>
          <a:p>
            <a:pPr marL="0" lvl="0">
              <a:spcBef>
                <a:spcPct val="0"/>
              </a:spcBef>
              <a:spcAft>
                <a:spcPts val="1200"/>
              </a:spcAft>
              <a:buNone/>
            </a:pPr>
            <a:r>
              <a:rPr lang="en-US" altLang="en-US" sz="2000" dirty="0">
                <a:solidFill>
                  <a:srgbClr val="FFFFCC"/>
                </a:solidFill>
                <a:cs typeface="Arial" panose="020B0604020202020204" pitchFamily="34" charset="0"/>
              </a:rPr>
              <a:t>Treatment may begin on the same day as the surgical consult as long as the order of events is preserved (registration, then treatment). </a:t>
            </a:r>
          </a:p>
          <a:p>
            <a:pPr marL="0" lvl="0">
              <a:spcBef>
                <a:spcPct val="0"/>
              </a:spcBef>
              <a:spcAft>
                <a:spcPts val="1200"/>
              </a:spcAft>
              <a:buNone/>
            </a:pPr>
            <a:r>
              <a:rPr lang="en-US" altLang="en-US" sz="2000" dirty="0">
                <a:solidFill>
                  <a:srgbClr val="FFFFCC"/>
                </a:solidFill>
                <a:cs typeface="Arial" panose="020B0604020202020204" pitchFamily="34" charset="0"/>
              </a:rPr>
              <a:t>Treatment must begin after registration. </a:t>
            </a:r>
            <a:r>
              <a:rPr lang="en-US" altLang="en-US" sz="2000" dirty="0">
                <a:solidFill>
                  <a:srgbClr val="FFFF00"/>
                </a:solidFill>
                <a:cs typeface="Arial" panose="020B0604020202020204" pitchFamily="34" charset="0"/>
              </a:rPr>
              <a:t>May have 48 hours of somatostatin-analogue. </a:t>
            </a:r>
          </a:p>
        </p:txBody>
      </p:sp>
      <p:grpSp>
        <p:nvGrpSpPr>
          <p:cNvPr id="12293" name="Group 25613"/>
          <p:cNvGrpSpPr>
            <a:grpSpLocks/>
          </p:cNvGrpSpPr>
          <p:nvPr/>
        </p:nvGrpSpPr>
        <p:grpSpPr bwMode="auto">
          <a:xfrm>
            <a:off x="304800" y="1752602"/>
            <a:ext cx="8686800" cy="1704381"/>
            <a:chOff x="152400" y="2876548"/>
            <a:chExt cx="8686800" cy="1704033"/>
          </a:xfrm>
        </p:grpSpPr>
        <p:sp>
          <p:nvSpPr>
            <p:cNvPr id="7" name="TextBox 25607"/>
            <p:cNvSpPr txBox="1">
              <a:spLocks noChangeArrowheads="1"/>
            </p:cNvSpPr>
            <p:nvPr/>
          </p:nvSpPr>
          <p:spPr bwMode="auto">
            <a:xfrm>
              <a:off x="1219200" y="2876548"/>
              <a:ext cx="2895600" cy="39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defRPr/>
              </a:pPr>
              <a:r>
                <a:rPr lang="en-US" altLang="en-US" sz="2000" dirty="0">
                  <a:latin typeface="+mj-lt"/>
                </a:rPr>
                <a:t>Up to 3 working days</a:t>
              </a:r>
            </a:p>
          </p:txBody>
        </p:sp>
        <p:sp>
          <p:nvSpPr>
            <p:cNvPr id="8" name="TextBox 40"/>
            <p:cNvSpPr txBox="1">
              <a:spLocks noChangeArrowheads="1"/>
            </p:cNvSpPr>
            <p:nvPr/>
          </p:nvSpPr>
          <p:spPr bwMode="auto">
            <a:xfrm>
              <a:off x="4502150" y="2876548"/>
              <a:ext cx="2965450" cy="39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defRPr/>
              </a:pPr>
              <a:r>
                <a:rPr lang="en-US" altLang="en-US" sz="2000" dirty="0">
                  <a:latin typeface="+mj-lt"/>
                </a:rPr>
                <a:t>Up to 2 working days</a:t>
              </a:r>
            </a:p>
          </p:txBody>
        </p:sp>
        <p:sp>
          <p:nvSpPr>
            <p:cNvPr id="9" name="TextBox 25608"/>
            <p:cNvSpPr txBox="1">
              <a:spLocks noChangeArrowheads="1"/>
            </p:cNvSpPr>
            <p:nvPr/>
          </p:nvSpPr>
          <p:spPr bwMode="auto">
            <a:xfrm>
              <a:off x="838200" y="3200332"/>
              <a:ext cx="7010400" cy="52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defRPr/>
              </a:pPr>
              <a:r>
                <a:rPr lang="en-US" altLang="en-US" sz="2800" dirty="0">
                  <a:solidFill>
                    <a:srgbClr val="FFFFFF"/>
                  </a:solidFill>
                  <a:latin typeface="+mj-lt"/>
                </a:rPr>
                <a:t>|----------------------------|---------------------------|</a:t>
              </a:r>
            </a:p>
          </p:txBody>
        </p:sp>
        <p:sp>
          <p:nvSpPr>
            <p:cNvPr id="10" name="TextBox 25609"/>
            <p:cNvSpPr txBox="1">
              <a:spLocks noChangeArrowheads="1"/>
            </p:cNvSpPr>
            <p:nvPr/>
          </p:nvSpPr>
          <p:spPr bwMode="auto">
            <a:xfrm>
              <a:off x="152400" y="3657439"/>
              <a:ext cx="2819400" cy="923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defRPr/>
              </a:pPr>
              <a:r>
                <a:rPr lang="en-US" altLang="en-US" sz="1800" dirty="0">
                  <a:latin typeface="+mj-lt"/>
                </a:rPr>
                <a:t>Seen by surgical team or completion of treatment for surgical eligibility</a:t>
              </a:r>
            </a:p>
          </p:txBody>
        </p:sp>
        <p:sp>
          <p:nvSpPr>
            <p:cNvPr id="11" name="TextBox 25610"/>
            <p:cNvSpPr txBox="1">
              <a:spLocks noChangeArrowheads="1"/>
            </p:cNvSpPr>
            <p:nvPr/>
          </p:nvSpPr>
          <p:spPr bwMode="auto">
            <a:xfrm>
              <a:off x="3402013" y="3657439"/>
              <a:ext cx="2236787" cy="39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defRPr/>
              </a:pPr>
              <a:r>
                <a:rPr lang="en-US" altLang="en-US" sz="2000" dirty="0">
                  <a:latin typeface="+mj-lt"/>
                </a:rPr>
                <a:t>Register to S1316</a:t>
              </a:r>
            </a:p>
          </p:txBody>
        </p:sp>
        <p:sp>
          <p:nvSpPr>
            <p:cNvPr id="12" name="TextBox 25611"/>
            <p:cNvSpPr txBox="1">
              <a:spLocks noChangeArrowheads="1"/>
            </p:cNvSpPr>
            <p:nvPr/>
          </p:nvSpPr>
          <p:spPr bwMode="auto">
            <a:xfrm>
              <a:off x="6477000" y="3657439"/>
              <a:ext cx="2362200" cy="39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defRPr/>
              </a:pPr>
              <a:r>
                <a:rPr lang="en-US" altLang="en-US" sz="2000" dirty="0">
                  <a:latin typeface="+mj-lt"/>
                </a:rPr>
                <a:t>Begin Treatment</a:t>
              </a:r>
            </a:p>
          </p:txBody>
        </p:sp>
      </p:grpSp>
      <p:sp>
        <p:nvSpPr>
          <p:cNvPr id="13" name="Footer Placeholder 3">
            <a:extLst>
              <a:ext uri="{FF2B5EF4-FFF2-40B4-BE49-F238E27FC236}">
                <a16:creationId xmlns:a16="http://schemas.microsoft.com/office/drawing/2014/main" id="{8DD6ADCF-F453-44D4-B5A6-203270AEB13C}"/>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Initial Data Submission</a:t>
            </a:r>
          </a:p>
        </p:txBody>
      </p:sp>
      <p:sp>
        <p:nvSpPr>
          <p:cNvPr id="13315" name="Content Placeholder 2"/>
          <p:cNvSpPr>
            <a:spLocks noGrp="1"/>
          </p:cNvSpPr>
          <p:nvPr>
            <p:ph idx="1"/>
          </p:nvPr>
        </p:nvSpPr>
        <p:spPr>
          <a:xfrm>
            <a:off x="533400" y="1981200"/>
            <a:ext cx="8229600" cy="4114800"/>
          </a:xfrm>
        </p:spPr>
        <p:txBody>
          <a:bodyPr/>
          <a:lstStyle/>
          <a:p>
            <a:pPr>
              <a:spcBef>
                <a:spcPct val="0"/>
              </a:spcBef>
              <a:spcAft>
                <a:spcPts val="1200"/>
              </a:spcAft>
            </a:pPr>
            <a:r>
              <a:rPr lang="en-US" altLang="en-US"/>
              <a:t>Baseline data</a:t>
            </a:r>
          </a:p>
          <a:p>
            <a:pPr lvl="1">
              <a:spcBef>
                <a:spcPct val="0"/>
              </a:spcBef>
              <a:spcAft>
                <a:spcPts val="1200"/>
              </a:spcAft>
            </a:pPr>
            <a:r>
              <a:rPr lang="en-US" altLang="en-US"/>
              <a:t>Onstudy, MDASI-GI, EQ-5D-5L</a:t>
            </a:r>
          </a:p>
          <a:p>
            <a:pPr>
              <a:spcAft>
                <a:spcPts val="1200"/>
              </a:spcAft>
            </a:pPr>
            <a:r>
              <a:rPr lang="en-US" altLang="en-US"/>
              <a:t>MBO treatment and complications data for initial hospitalization</a:t>
            </a:r>
          </a:p>
          <a:p>
            <a:pPr>
              <a:spcAft>
                <a:spcPts val="1200"/>
              </a:spcAft>
            </a:pPr>
            <a:r>
              <a:rPr lang="en-US" altLang="en-US"/>
              <a:t>Pathology report to confirm primary cancer</a:t>
            </a:r>
          </a:p>
          <a:p>
            <a:pPr>
              <a:spcAft>
                <a:spcPts val="1200"/>
              </a:spcAft>
            </a:pPr>
            <a:r>
              <a:rPr lang="en-US" altLang="en-US"/>
              <a:t>Radiology reports to confirm MBO</a:t>
            </a:r>
          </a:p>
          <a:p>
            <a:endParaRPr lang="en-US" altLang="en-US"/>
          </a:p>
        </p:txBody>
      </p:sp>
      <p:sp>
        <p:nvSpPr>
          <p:cNvPr id="5" name="Footer Placeholder 3">
            <a:extLst>
              <a:ext uri="{FF2B5EF4-FFF2-40B4-BE49-F238E27FC236}">
                <a16:creationId xmlns:a16="http://schemas.microsoft.com/office/drawing/2014/main" id="{1DC696A4-8CF8-42EE-AA74-AF443CD7C77E}"/>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Follow-Up</a:t>
            </a:r>
          </a:p>
        </p:txBody>
      </p:sp>
      <p:sp>
        <p:nvSpPr>
          <p:cNvPr id="14339" name="Content Placeholder 2"/>
          <p:cNvSpPr>
            <a:spLocks noGrp="1"/>
          </p:cNvSpPr>
          <p:nvPr>
            <p:ph idx="1"/>
          </p:nvPr>
        </p:nvSpPr>
        <p:spPr>
          <a:xfrm>
            <a:off x="381000" y="1981200"/>
            <a:ext cx="8382000" cy="4114800"/>
          </a:xfrm>
        </p:spPr>
        <p:txBody>
          <a:bodyPr/>
          <a:lstStyle/>
          <a:p>
            <a:r>
              <a:rPr lang="en-US" altLang="en-US"/>
              <a:t>Weekly phone assessments and data collection by study site staff for first 13 weeks and every 4 weeks thereafter up to one year</a:t>
            </a:r>
          </a:p>
          <a:p>
            <a:r>
              <a:rPr lang="en-US" altLang="en-US"/>
              <a:t>Dietary recall phone calls every 4 weeks up to one year</a:t>
            </a:r>
          </a:p>
          <a:p>
            <a:r>
              <a:rPr lang="en-US" altLang="en-US"/>
              <a:t>MBO treatment and complications data for all hospitalizations in first 13 weeks</a:t>
            </a:r>
          </a:p>
        </p:txBody>
      </p:sp>
      <p:sp>
        <p:nvSpPr>
          <p:cNvPr id="5" name="Footer Placeholder 3">
            <a:extLst>
              <a:ext uri="{FF2B5EF4-FFF2-40B4-BE49-F238E27FC236}">
                <a16:creationId xmlns:a16="http://schemas.microsoft.com/office/drawing/2014/main" id="{D12B0BE2-CE6E-48EF-B223-F3B6F6286E82}"/>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Dietary Recall </a:t>
            </a:r>
          </a:p>
        </p:txBody>
      </p:sp>
      <p:sp>
        <p:nvSpPr>
          <p:cNvPr id="15363" name="Content Placeholder 2"/>
          <p:cNvSpPr>
            <a:spLocks noGrp="1"/>
          </p:cNvSpPr>
          <p:nvPr>
            <p:ph idx="1"/>
          </p:nvPr>
        </p:nvSpPr>
        <p:spPr/>
        <p:txBody>
          <a:bodyPr/>
          <a:lstStyle/>
          <a:p>
            <a:r>
              <a:rPr lang="en-US" altLang="en-US"/>
              <a:t>Self-reported diet measurement methods</a:t>
            </a:r>
          </a:p>
          <a:p>
            <a:r>
              <a:rPr lang="en-US" altLang="en-US"/>
              <a:t>Relies on patient or caregiver to report foods consumed in prior 24-hour period</a:t>
            </a:r>
          </a:p>
          <a:p>
            <a:r>
              <a:rPr lang="en-US" altLang="en-US"/>
              <a:t>Collected by Arizona Diet, Behavior, Quality of Life Assessment Lab through phone contact</a:t>
            </a:r>
          </a:p>
        </p:txBody>
      </p:sp>
      <p:sp>
        <p:nvSpPr>
          <p:cNvPr id="5" name="Footer Placeholder 3">
            <a:extLst>
              <a:ext uri="{FF2B5EF4-FFF2-40B4-BE49-F238E27FC236}">
                <a16:creationId xmlns:a16="http://schemas.microsoft.com/office/drawing/2014/main" id="{F9659870-D391-486C-8E2E-44C6EC2C50EE}"/>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2075" y="92075"/>
            <a:ext cx="8915400" cy="1295400"/>
          </a:xfrm>
        </p:spPr>
        <p:txBody>
          <a:bodyPr/>
          <a:lstStyle/>
          <a:p>
            <a:r>
              <a:rPr lang="en-US" altLang="en-US" dirty="0"/>
              <a:t>S1316 – MBO Study</a:t>
            </a:r>
            <a:br>
              <a:rPr lang="en-US" altLang="en-US" dirty="0"/>
            </a:br>
            <a:r>
              <a:rPr lang="en-US" altLang="en-US" sz="3200" dirty="0"/>
              <a:t>Criteria for Removal from Protocol Follow-up</a:t>
            </a:r>
          </a:p>
        </p:txBody>
      </p:sp>
      <p:sp>
        <p:nvSpPr>
          <p:cNvPr id="3" name="Content Placeholder 2"/>
          <p:cNvSpPr>
            <a:spLocks noGrp="1"/>
          </p:cNvSpPr>
          <p:nvPr>
            <p:ph idx="1"/>
          </p:nvPr>
        </p:nvSpPr>
        <p:spPr>
          <a:xfrm>
            <a:off x="685800" y="1676400"/>
            <a:ext cx="7772400" cy="4419600"/>
          </a:xfrm>
        </p:spPr>
        <p:txBody>
          <a:bodyPr/>
          <a:lstStyle/>
          <a:p>
            <a:pPr>
              <a:defRPr/>
            </a:pPr>
            <a:r>
              <a:rPr lang="en-US" sz="2800" dirty="0"/>
              <a:t>Completion of 53 weeks on study</a:t>
            </a:r>
          </a:p>
          <a:p>
            <a:pPr>
              <a:defRPr/>
            </a:pPr>
            <a:r>
              <a:rPr lang="en-US" sz="2800" dirty="0"/>
              <a:t>Medical condition that the treating investigator believes precludes continued participation</a:t>
            </a:r>
          </a:p>
          <a:p>
            <a:pPr>
              <a:defRPr/>
            </a:pPr>
            <a:r>
              <a:rPr lang="en-US" sz="2800" dirty="0"/>
              <a:t>Patient refusal for any reason, including discontinuation of weekly phone calls</a:t>
            </a:r>
          </a:p>
          <a:p>
            <a:pPr marL="0" indent="0">
              <a:buFontTx/>
              <a:buNone/>
              <a:defRPr/>
            </a:pPr>
            <a:r>
              <a:rPr lang="en-US" sz="2800" i="1" dirty="0"/>
              <a:t>All reasons for discontinuation of follow-up will be documented </a:t>
            </a:r>
            <a:r>
              <a:rPr lang="en-US" sz="2800" i="1"/>
              <a:t>but hospitalization </a:t>
            </a:r>
            <a:r>
              <a:rPr lang="en-US" sz="2800" i="1" dirty="0"/>
              <a:t>data and vital status will still be reported.</a:t>
            </a:r>
          </a:p>
        </p:txBody>
      </p:sp>
      <p:sp>
        <p:nvSpPr>
          <p:cNvPr id="5" name="Footer Placeholder 3">
            <a:extLst>
              <a:ext uri="{FF2B5EF4-FFF2-40B4-BE49-F238E27FC236}">
                <a16:creationId xmlns:a16="http://schemas.microsoft.com/office/drawing/2014/main" id="{90E8F98E-9798-484D-93C5-8BBFE4773FE9}"/>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609600"/>
            <a:ext cx="7772400" cy="990600"/>
          </a:xfrm>
        </p:spPr>
        <p:txBody>
          <a:bodyPr/>
          <a:lstStyle/>
          <a:p>
            <a:r>
              <a:rPr lang="en-US" altLang="en-US" dirty="0"/>
              <a:t>S1316 – MBO Study Analysis Plan</a:t>
            </a:r>
          </a:p>
        </p:txBody>
      </p:sp>
      <p:sp>
        <p:nvSpPr>
          <p:cNvPr id="17411" name="Content Placeholder 2"/>
          <p:cNvSpPr>
            <a:spLocks noGrp="1"/>
          </p:cNvSpPr>
          <p:nvPr>
            <p:ph idx="1"/>
          </p:nvPr>
        </p:nvSpPr>
        <p:spPr/>
        <p:txBody>
          <a:bodyPr/>
          <a:lstStyle/>
          <a:p>
            <a:pPr marL="0" indent="0">
              <a:buFontTx/>
              <a:buNone/>
            </a:pPr>
            <a:r>
              <a:rPr lang="en-US" altLang="en-US" sz="2800" dirty="0"/>
              <a:t>Study includes two components: randomized (n=54) and non-randomized (n=166)</a:t>
            </a:r>
          </a:p>
          <a:p>
            <a:pPr marL="0" indent="0">
              <a:buFontTx/>
              <a:buNone/>
            </a:pPr>
            <a:r>
              <a:rPr lang="en-US" altLang="en-US" sz="2800" dirty="0"/>
              <a:t>Inference will be based on assigned treatment</a:t>
            </a:r>
          </a:p>
          <a:p>
            <a:pPr lvl="1">
              <a:buFont typeface="Arial" charset="0"/>
              <a:buChar char="•"/>
            </a:pPr>
            <a:r>
              <a:rPr lang="en-US" altLang="en-US" dirty="0"/>
              <a:t>Randomized component will use randomized treatment (intent to treat)</a:t>
            </a:r>
          </a:p>
          <a:p>
            <a:pPr lvl="1">
              <a:buFont typeface="Arial" charset="0"/>
              <a:buChar char="•"/>
            </a:pPr>
            <a:r>
              <a:rPr lang="en-US" altLang="en-US" dirty="0"/>
              <a:t>Non-randomized component will use initially chosen treatment (pseudo-intent to treat)</a:t>
            </a:r>
          </a:p>
        </p:txBody>
      </p:sp>
      <p:sp>
        <p:nvSpPr>
          <p:cNvPr id="5" name="Footer Placeholder 3">
            <a:extLst>
              <a:ext uri="{FF2B5EF4-FFF2-40B4-BE49-F238E27FC236}">
                <a16:creationId xmlns:a16="http://schemas.microsoft.com/office/drawing/2014/main" id="{DDF935DC-02FC-4C42-BCD8-1020E51EE696}"/>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a:t>Analysis Plan (cont’d)</a:t>
            </a:r>
          </a:p>
        </p:txBody>
      </p:sp>
      <p:sp>
        <p:nvSpPr>
          <p:cNvPr id="18435" name="Content Placeholder 2"/>
          <p:cNvSpPr>
            <a:spLocks noGrp="1"/>
          </p:cNvSpPr>
          <p:nvPr>
            <p:ph idx="1"/>
          </p:nvPr>
        </p:nvSpPr>
        <p:spPr/>
        <p:txBody>
          <a:bodyPr/>
          <a:lstStyle/>
          <a:p>
            <a:pPr marL="0" indent="0">
              <a:buFontTx/>
              <a:buNone/>
            </a:pPr>
            <a:r>
              <a:rPr lang="en-US" altLang="en-US"/>
              <a:t>Initial analysis will use pooled data from both components</a:t>
            </a:r>
          </a:p>
          <a:p>
            <a:pPr lvl="1">
              <a:buFont typeface="Arial" charset="0"/>
              <a:buChar char="•"/>
            </a:pPr>
            <a:r>
              <a:rPr lang="en-US" altLang="en-US"/>
              <a:t>Use multivariate linear regression model</a:t>
            </a:r>
          </a:p>
          <a:p>
            <a:pPr lvl="1">
              <a:buFont typeface="Arial" charset="0"/>
              <a:buChar char="•"/>
            </a:pPr>
            <a:r>
              <a:rPr lang="en-US" altLang="en-US"/>
              <a:t>Include parameters for potential confounders</a:t>
            </a:r>
          </a:p>
          <a:p>
            <a:pPr lvl="1">
              <a:buFont typeface="Arial" charset="0"/>
              <a:buChar char="•"/>
            </a:pPr>
            <a:r>
              <a:rPr lang="en-US" altLang="en-US"/>
              <a:t>Include parameter for study component (randomized vs. non-randomized)</a:t>
            </a:r>
          </a:p>
        </p:txBody>
      </p:sp>
      <p:sp>
        <p:nvSpPr>
          <p:cNvPr id="5" name="Footer Placeholder 3">
            <a:extLst>
              <a:ext uri="{FF2B5EF4-FFF2-40B4-BE49-F238E27FC236}">
                <a16:creationId xmlns:a16="http://schemas.microsoft.com/office/drawing/2014/main" id="{9C355975-095E-4CEB-87A3-EECC251A3B9F}"/>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85800" y="228600"/>
            <a:ext cx="7772400" cy="914400"/>
          </a:xfrm>
        </p:spPr>
        <p:txBody>
          <a:bodyPr/>
          <a:lstStyle/>
          <a:p>
            <a:r>
              <a:rPr lang="en-US" altLang="en-US"/>
              <a:t>Analysis Plan (cont’d)</a:t>
            </a:r>
          </a:p>
        </p:txBody>
      </p:sp>
      <p:sp>
        <p:nvSpPr>
          <p:cNvPr id="3" name="Content Placeholder 2"/>
          <p:cNvSpPr>
            <a:spLocks noGrp="1"/>
          </p:cNvSpPr>
          <p:nvPr>
            <p:ph idx="1"/>
          </p:nvPr>
        </p:nvSpPr>
        <p:spPr>
          <a:xfrm>
            <a:off x="685800" y="1295400"/>
            <a:ext cx="7772400" cy="4800600"/>
          </a:xfrm>
        </p:spPr>
        <p:txBody>
          <a:bodyPr/>
          <a:lstStyle/>
          <a:p>
            <a:pPr marL="0" indent="0">
              <a:buFontTx/>
              <a:buNone/>
              <a:defRPr/>
            </a:pPr>
            <a:r>
              <a:rPr lang="en-US" sz="2800" dirty="0"/>
              <a:t>Assess bias in treatment group (surgical vs. non-surgical) between components (randomized vs. non-randomized)</a:t>
            </a:r>
          </a:p>
          <a:p>
            <a:pPr>
              <a:defRPr/>
            </a:pPr>
            <a:r>
              <a:rPr lang="en-US" sz="2800" dirty="0"/>
              <a:t>No evidence of residual bias after controlling for potential confounders?</a:t>
            </a:r>
          </a:p>
          <a:p>
            <a:pPr lvl="1">
              <a:defRPr/>
            </a:pPr>
            <a:r>
              <a:rPr lang="en-US" dirty="0"/>
              <a:t>Use pooled data for primary analysis</a:t>
            </a:r>
          </a:p>
          <a:p>
            <a:pPr>
              <a:defRPr/>
            </a:pPr>
            <a:r>
              <a:rPr lang="en-US" sz="2800" dirty="0"/>
              <a:t>Evidence of residual bias?</a:t>
            </a:r>
          </a:p>
          <a:p>
            <a:pPr lvl="1">
              <a:defRPr/>
            </a:pPr>
            <a:r>
              <a:rPr lang="en-US" dirty="0"/>
              <a:t>Report on both components</a:t>
            </a:r>
          </a:p>
          <a:p>
            <a:pPr lvl="1">
              <a:defRPr/>
            </a:pPr>
            <a:r>
              <a:rPr lang="en-US" dirty="0"/>
              <a:t>Use randomized data only for primary analysis</a:t>
            </a:r>
          </a:p>
        </p:txBody>
      </p:sp>
      <p:sp>
        <p:nvSpPr>
          <p:cNvPr id="5" name="Footer Placeholder 3">
            <a:extLst>
              <a:ext uri="{FF2B5EF4-FFF2-40B4-BE49-F238E27FC236}">
                <a16:creationId xmlns:a16="http://schemas.microsoft.com/office/drawing/2014/main" id="{699C1B3A-3525-4961-B252-F0D00281476C}"/>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85800" y="304800"/>
            <a:ext cx="7772400" cy="1143000"/>
          </a:xfrm>
        </p:spPr>
        <p:txBody>
          <a:bodyPr/>
          <a:lstStyle/>
          <a:p>
            <a:r>
              <a:rPr lang="en-US" altLang="en-US" sz="4000" dirty="0"/>
              <a:t>S1316 – MBO Study</a:t>
            </a:r>
            <a:br>
              <a:rPr lang="en-US" altLang="en-US" sz="4000" dirty="0"/>
            </a:br>
            <a:r>
              <a:rPr lang="en-US" altLang="en-US" sz="3600" dirty="0"/>
              <a:t>Recruitment Materials &amp; Resources</a:t>
            </a:r>
          </a:p>
        </p:txBody>
      </p:sp>
      <p:sp>
        <p:nvSpPr>
          <p:cNvPr id="18435" name="Content Placeholder 2"/>
          <p:cNvSpPr>
            <a:spLocks noGrp="1"/>
          </p:cNvSpPr>
          <p:nvPr>
            <p:ph idx="1"/>
          </p:nvPr>
        </p:nvSpPr>
        <p:spPr/>
        <p:txBody>
          <a:bodyPr/>
          <a:lstStyle/>
          <a:p>
            <a:pPr>
              <a:defRPr/>
            </a:pPr>
            <a:r>
              <a:rPr lang="en-US" altLang="en-US" sz="2800" dirty="0"/>
              <a:t>Professional Slide Set</a:t>
            </a:r>
          </a:p>
          <a:p>
            <a:pPr>
              <a:defRPr/>
            </a:pPr>
            <a:r>
              <a:rPr lang="en-US" altLang="en-US" sz="2800" dirty="0"/>
              <a:t>Patient Brochure</a:t>
            </a:r>
          </a:p>
          <a:p>
            <a:pPr marL="0" indent="0">
              <a:buFontTx/>
              <a:buNone/>
              <a:defRPr/>
            </a:pPr>
            <a:r>
              <a:rPr lang="en-US" altLang="en-US" sz="2800" dirty="0"/>
              <a:t>Resources:</a:t>
            </a:r>
          </a:p>
          <a:p>
            <a:pPr>
              <a:buFont typeface="Arial" panose="020B0604020202020204" pitchFamily="34" charset="0"/>
              <a:buChar char="•"/>
              <a:defRPr/>
            </a:pPr>
            <a:r>
              <a:rPr lang="en-US" altLang="en-US" sz="2800" dirty="0"/>
              <a:t>S1316 </a:t>
            </a:r>
            <a:r>
              <a:rPr lang="en-US" altLang="en-US" sz="2800"/>
              <a:t>webpage – </a:t>
            </a:r>
            <a:r>
              <a:rPr lang="en-US" sz="2800" u="sng">
                <a:hlinkClick r:id="rId2"/>
              </a:rPr>
              <a:t>https://www.swog.org/swog-study-s1316-page</a:t>
            </a:r>
            <a:r>
              <a:rPr lang="en-US" sz="2800" u="sng"/>
              <a:t> </a:t>
            </a:r>
            <a:endParaRPr lang="en-US" sz="2800" dirty="0"/>
          </a:p>
          <a:p>
            <a:pPr>
              <a:buFont typeface="Arial" panose="020B0604020202020204" pitchFamily="34" charset="0"/>
              <a:buChar char="•"/>
              <a:defRPr/>
            </a:pPr>
            <a:r>
              <a:rPr lang="en-US" altLang="en-US" sz="2800" dirty="0"/>
              <a:t>S1316 Working Group: </a:t>
            </a:r>
            <a:r>
              <a:rPr lang="en-US" sz="2800" dirty="0">
                <a:hlinkClick r:id="rId3"/>
              </a:rPr>
              <a:t>S1316@swog.org</a:t>
            </a:r>
            <a:r>
              <a:rPr lang="en-US" sz="2800" dirty="0"/>
              <a:t> </a:t>
            </a:r>
          </a:p>
          <a:p>
            <a:pPr>
              <a:buFont typeface="Arial" panose="020B0604020202020204" pitchFamily="34" charset="0"/>
              <a:buChar char="•"/>
              <a:defRPr/>
            </a:pPr>
            <a:r>
              <a:rPr lang="en-US" sz="2800" dirty="0"/>
              <a:t>Conference calls</a:t>
            </a:r>
          </a:p>
          <a:p>
            <a:pPr marL="0" indent="0">
              <a:buFontTx/>
              <a:buNone/>
              <a:defRPr/>
            </a:pPr>
            <a:endParaRPr lang="en-US" altLang="en-US" dirty="0"/>
          </a:p>
        </p:txBody>
      </p:sp>
      <p:sp>
        <p:nvSpPr>
          <p:cNvPr id="5" name="Footer Placeholder 3">
            <a:extLst>
              <a:ext uri="{FF2B5EF4-FFF2-40B4-BE49-F238E27FC236}">
                <a16:creationId xmlns:a16="http://schemas.microsoft.com/office/drawing/2014/main" id="{69A78985-1244-41AF-83BB-2535922D7F2C}"/>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a:t>Thank You</a:t>
            </a:r>
            <a:br>
              <a:rPr lang="en-US" altLang="en-US"/>
            </a:br>
            <a:endParaRPr lang="en-US" altLang="en-US"/>
          </a:p>
        </p:txBody>
      </p:sp>
      <p:sp>
        <p:nvSpPr>
          <p:cNvPr id="5" name="Footer Placeholder 3">
            <a:extLst>
              <a:ext uri="{FF2B5EF4-FFF2-40B4-BE49-F238E27FC236}">
                <a16:creationId xmlns:a16="http://schemas.microsoft.com/office/drawing/2014/main" id="{8710E4C8-01ED-4BBB-ADD3-A34F30A97C30}"/>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685800" y="304800"/>
            <a:ext cx="7772400" cy="1143000"/>
          </a:xfrm>
        </p:spPr>
        <p:txBody>
          <a:bodyPr/>
          <a:lstStyle/>
          <a:p>
            <a:r>
              <a:rPr lang="en-US" altLang="en-US"/>
              <a:t>S1316</a:t>
            </a:r>
            <a:br>
              <a:rPr lang="en-US" altLang="en-US"/>
            </a:br>
            <a:r>
              <a:rPr lang="en-US" altLang="en-US"/>
              <a:t>JACS Paper on MBO</a:t>
            </a:r>
          </a:p>
        </p:txBody>
      </p:sp>
      <p:sp>
        <p:nvSpPr>
          <p:cNvPr id="3075" name="Content Placeholder 2"/>
          <p:cNvSpPr>
            <a:spLocks noGrp="1"/>
          </p:cNvSpPr>
          <p:nvPr>
            <p:ph idx="1"/>
          </p:nvPr>
        </p:nvSpPr>
        <p:spPr>
          <a:xfrm>
            <a:off x="457200" y="1981200"/>
            <a:ext cx="8229600" cy="4114800"/>
          </a:xfrm>
        </p:spPr>
        <p:txBody>
          <a:bodyPr/>
          <a:lstStyle/>
          <a:p>
            <a:pPr marL="0">
              <a:spcBef>
                <a:spcPct val="0"/>
              </a:spcBef>
              <a:spcAft>
                <a:spcPts val="1200"/>
              </a:spcAft>
              <a:buClr>
                <a:srgbClr val="FFFFCC"/>
              </a:buClr>
            </a:pPr>
            <a:r>
              <a:rPr lang="en-US" altLang="en-US">
                <a:solidFill>
                  <a:srgbClr val="FFFFCC"/>
                </a:solidFill>
              </a:rPr>
              <a:t>Aggressive non-surgical palliative care options can help avoid an operation </a:t>
            </a:r>
          </a:p>
          <a:p>
            <a:pPr marL="0">
              <a:spcBef>
                <a:spcPct val="0"/>
              </a:spcBef>
              <a:spcAft>
                <a:spcPts val="1200"/>
              </a:spcAft>
              <a:buClr>
                <a:srgbClr val="FFFFCC"/>
              </a:buClr>
            </a:pPr>
            <a:r>
              <a:rPr lang="en-US" altLang="en-US">
                <a:solidFill>
                  <a:srgbClr val="FFFFCC"/>
                </a:solidFill>
              </a:rPr>
              <a:t>There are many clinical scenarios when an operation is unlikely to benefit MBO patients </a:t>
            </a:r>
          </a:p>
          <a:p>
            <a:pPr marL="0">
              <a:spcBef>
                <a:spcPct val="0"/>
              </a:spcBef>
              <a:spcAft>
                <a:spcPts val="1200"/>
              </a:spcAft>
              <a:buClr>
                <a:srgbClr val="FFFFCC"/>
              </a:buClr>
            </a:pPr>
            <a:r>
              <a:rPr lang="en-US" altLang="en-US">
                <a:cs typeface="Arial" charset="0"/>
              </a:rPr>
              <a:t>Can we test which treatment strategy (surgery vs. “aggressive” palliative management) is optimal in MBO?</a:t>
            </a:r>
            <a:endParaRPr lang="en-US" altLang="en-US"/>
          </a:p>
        </p:txBody>
      </p:sp>
      <p:sp>
        <p:nvSpPr>
          <p:cNvPr id="5" name="Footer Placeholder 3">
            <a:extLst>
              <a:ext uri="{FF2B5EF4-FFF2-40B4-BE49-F238E27FC236}">
                <a16:creationId xmlns:a16="http://schemas.microsoft.com/office/drawing/2014/main" id="{2A394213-91E1-48DC-9E90-0CEB81D3492E}"/>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85800" y="304800"/>
            <a:ext cx="7772400" cy="1143000"/>
          </a:xfrm>
        </p:spPr>
        <p:txBody>
          <a:bodyPr/>
          <a:lstStyle/>
          <a:p>
            <a:r>
              <a:rPr lang="en-US" altLang="en-US" dirty="0"/>
              <a:t>S1316-  MBO Study Aims</a:t>
            </a:r>
          </a:p>
        </p:txBody>
      </p:sp>
      <p:sp>
        <p:nvSpPr>
          <p:cNvPr id="3" name="Content Placeholder 2"/>
          <p:cNvSpPr>
            <a:spLocks noGrp="1"/>
          </p:cNvSpPr>
          <p:nvPr>
            <p:ph idx="1"/>
          </p:nvPr>
        </p:nvSpPr>
        <p:spPr>
          <a:xfrm>
            <a:off x="457200" y="1981200"/>
            <a:ext cx="8305800" cy="4114800"/>
          </a:xfrm>
        </p:spPr>
        <p:txBody>
          <a:bodyPr/>
          <a:lstStyle/>
          <a:p>
            <a:pPr marL="0" indent="0">
              <a:spcBef>
                <a:spcPts val="0"/>
              </a:spcBef>
              <a:spcAft>
                <a:spcPts val="600"/>
              </a:spcAft>
              <a:buFontTx/>
              <a:buNone/>
              <a:defRPr/>
            </a:pPr>
            <a:r>
              <a:rPr lang="en-US" sz="2000" dirty="0">
                <a:cs typeface="Arial" panose="020B0604020202020204" pitchFamily="34" charset="0"/>
              </a:rPr>
              <a:t>To assess the quality of life outcome of the number of days alive and outside of the hospital within the first 91 days (13 weeks) after registration, for patients with malignant bowel obstruction who receive surgical intervention as compared to non-surgical intervention.</a:t>
            </a:r>
          </a:p>
          <a:p>
            <a:pPr marL="0" indent="0">
              <a:spcBef>
                <a:spcPts val="0"/>
              </a:spcBef>
              <a:spcAft>
                <a:spcPts val="600"/>
              </a:spcAft>
              <a:buFontTx/>
              <a:buNone/>
              <a:defRPr/>
            </a:pPr>
            <a:endParaRPr lang="en-US" sz="2000" dirty="0">
              <a:cs typeface="Arial" panose="020B0604020202020204" pitchFamily="34" charset="0"/>
            </a:endParaRPr>
          </a:p>
          <a:p>
            <a:pPr marL="0" indent="0">
              <a:spcBef>
                <a:spcPts val="0"/>
              </a:spcBef>
              <a:spcAft>
                <a:spcPts val="600"/>
              </a:spcAft>
              <a:buFontTx/>
              <a:buNone/>
              <a:defRPr/>
            </a:pPr>
            <a:r>
              <a:rPr lang="en-US" sz="2000" dirty="0">
                <a:solidFill>
                  <a:srgbClr val="FFFFCC"/>
                </a:solidFill>
                <a:cs typeface="Arial" pitchFamily="34" charset="0"/>
              </a:rPr>
              <a:t>Research Questions:</a:t>
            </a:r>
          </a:p>
          <a:p>
            <a:pPr>
              <a:spcBef>
                <a:spcPts val="0"/>
              </a:spcBef>
              <a:spcAft>
                <a:spcPts val="600"/>
              </a:spcAft>
              <a:buFont typeface="Arial" pitchFamily="34" charset="0"/>
              <a:buChar char="•"/>
              <a:defRPr/>
            </a:pPr>
            <a:r>
              <a:rPr lang="en-US" sz="2000" dirty="0">
                <a:solidFill>
                  <a:srgbClr val="FFFFCC"/>
                </a:solidFill>
                <a:cs typeface="Arial" pitchFamily="34" charset="0"/>
              </a:rPr>
              <a:t>Are there differences in HRQOL outcomes for patients with MBO who receive surgical intervention as compared to non-surgical intervention?</a:t>
            </a:r>
          </a:p>
          <a:p>
            <a:pPr>
              <a:spcBef>
                <a:spcPts val="0"/>
              </a:spcBef>
              <a:spcAft>
                <a:spcPts val="600"/>
              </a:spcAft>
              <a:buFont typeface="Arial" pitchFamily="34" charset="0"/>
              <a:buChar char="•"/>
              <a:defRPr/>
            </a:pPr>
            <a:r>
              <a:rPr lang="en-US" sz="2000" dirty="0">
                <a:solidFill>
                  <a:srgbClr val="FFFFCC"/>
                </a:solidFill>
                <a:cs typeface="Arial" pitchFamily="34" charset="0"/>
              </a:rPr>
              <a:t>Are there clinical factors that predict better HRQOL outcomes for patients with MBO who receive surgical or non-surgical intervention?</a:t>
            </a:r>
          </a:p>
        </p:txBody>
      </p:sp>
      <p:sp>
        <p:nvSpPr>
          <p:cNvPr id="5" name="Footer Placeholder 3">
            <a:extLst>
              <a:ext uri="{FF2B5EF4-FFF2-40B4-BE49-F238E27FC236}">
                <a16:creationId xmlns:a16="http://schemas.microsoft.com/office/drawing/2014/main" id="{142F7071-795E-4A63-9577-C65511E4502A}"/>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Primary Endpoint</a:t>
            </a:r>
          </a:p>
        </p:txBody>
      </p:sp>
      <p:sp>
        <p:nvSpPr>
          <p:cNvPr id="3" name="Content Placeholder 2"/>
          <p:cNvSpPr>
            <a:spLocks noGrp="1"/>
          </p:cNvSpPr>
          <p:nvPr>
            <p:ph idx="1"/>
          </p:nvPr>
        </p:nvSpPr>
        <p:spPr>
          <a:xfrm>
            <a:off x="685800" y="1752600"/>
            <a:ext cx="7772400" cy="4267200"/>
          </a:xfrm>
        </p:spPr>
        <p:txBody>
          <a:bodyPr/>
          <a:lstStyle/>
          <a:p>
            <a:pPr marL="0" indent="0">
              <a:lnSpc>
                <a:spcPct val="90000"/>
              </a:lnSpc>
              <a:spcBef>
                <a:spcPts val="0"/>
              </a:spcBef>
              <a:spcAft>
                <a:spcPts val="600"/>
              </a:spcAft>
              <a:buClr>
                <a:schemeClr val="tx1"/>
              </a:buClr>
              <a:buSzPct val="70000"/>
              <a:buFontTx/>
              <a:buNone/>
              <a:defRPr/>
            </a:pPr>
            <a:r>
              <a:rPr lang="en-US" sz="2800" kern="0" dirty="0">
                <a:effectLst>
                  <a:outerShdw blurRad="38100" dist="38100" dir="2700000" algn="tl">
                    <a:srgbClr val="000000"/>
                  </a:outerShdw>
                </a:effectLst>
                <a:cs typeface="Arial" pitchFamily="34" charset="0"/>
              </a:rPr>
              <a:t>“Good days” = days out of the hospital and alive in the first 91 days (13 weeks) after registration</a:t>
            </a:r>
          </a:p>
          <a:p>
            <a:pPr marL="0" indent="0">
              <a:lnSpc>
                <a:spcPct val="90000"/>
              </a:lnSpc>
              <a:spcBef>
                <a:spcPts val="0"/>
              </a:spcBef>
              <a:spcAft>
                <a:spcPts val="600"/>
              </a:spcAft>
              <a:buClr>
                <a:schemeClr val="tx1"/>
              </a:buClr>
              <a:buSzPct val="70000"/>
              <a:buFontTx/>
              <a:buNone/>
              <a:defRPr/>
            </a:pPr>
            <a:r>
              <a:rPr lang="en-US" sz="2800" kern="0" dirty="0">
                <a:effectLst>
                  <a:outerShdw blurRad="38100" dist="38100" dir="2700000" algn="tl">
                    <a:srgbClr val="000000"/>
                  </a:outerShdw>
                </a:effectLst>
                <a:cs typeface="Arial" pitchFamily="34" charset="0"/>
              </a:rPr>
              <a:t> </a:t>
            </a:r>
          </a:p>
          <a:p>
            <a:pPr marL="0" indent="0">
              <a:lnSpc>
                <a:spcPct val="90000"/>
              </a:lnSpc>
              <a:spcBef>
                <a:spcPts val="0"/>
              </a:spcBef>
              <a:spcAft>
                <a:spcPts val="600"/>
              </a:spcAft>
              <a:buClr>
                <a:schemeClr val="tx1"/>
              </a:buClr>
              <a:buSzPct val="70000"/>
              <a:buFontTx/>
              <a:buNone/>
              <a:defRPr/>
            </a:pPr>
            <a:r>
              <a:rPr lang="en-US" sz="2800" kern="0" dirty="0">
                <a:effectLst>
                  <a:outerShdw blurRad="38100" dist="38100" dir="2700000" algn="tl">
                    <a:srgbClr val="000000"/>
                  </a:outerShdw>
                </a:effectLst>
                <a:cs typeface="Arial" pitchFamily="34" charset="0"/>
              </a:rPr>
              <a:t>Secondary Endpoints</a:t>
            </a:r>
          </a:p>
          <a:p>
            <a:pPr>
              <a:lnSpc>
                <a:spcPct val="90000"/>
              </a:lnSpc>
              <a:spcBef>
                <a:spcPts val="0"/>
              </a:spcBef>
              <a:spcAft>
                <a:spcPts val="600"/>
              </a:spcAft>
              <a:buClr>
                <a:schemeClr val="tx1"/>
              </a:buClr>
              <a:buSzPct val="70000"/>
              <a:buFont typeface="Arial" pitchFamily="34" charset="0"/>
              <a:buChar char="•"/>
              <a:defRPr/>
            </a:pPr>
            <a:r>
              <a:rPr lang="en-US" sz="2800" kern="0" dirty="0">
                <a:effectLst>
                  <a:outerShdw blurRad="38100" dist="38100" dir="2700000" algn="tl">
                    <a:srgbClr val="000000"/>
                  </a:outerShdw>
                </a:effectLst>
                <a:cs typeface="Arial" pitchFamily="34" charset="0"/>
              </a:rPr>
              <a:t>Days with NG tube</a:t>
            </a:r>
          </a:p>
          <a:p>
            <a:pPr>
              <a:lnSpc>
                <a:spcPct val="90000"/>
              </a:lnSpc>
              <a:spcBef>
                <a:spcPts val="0"/>
              </a:spcBef>
              <a:spcAft>
                <a:spcPts val="600"/>
              </a:spcAft>
              <a:buClr>
                <a:schemeClr val="tx1"/>
              </a:buClr>
              <a:buSzPct val="70000"/>
              <a:buFont typeface="Arial" pitchFamily="34" charset="0"/>
              <a:buChar char="•"/>
              <a:defRPr/>
            </a:pPr>
            <a:r>
              <a:rPr lang="en-US" sz="2800" kern="0" dirty="0">
                <a:effectLst>
                  <a:outerShdw blurRad="38100" dist="38100" dir="2700000" algn="tl">
                    <a:srgbClr val="000000"/>
                  </a:outerShdw>
                </a:effectLst>
                <a:cs typeface="Arial" pitchFamily="34" charset="0"/>
              </a:rPr>
              <a:t>Days eating (Diet recalls)</a:t>
            </a:r>
          </a:p>
          <a:p>
            <a:pPr>
              <a:lnSpc>
                <a:spcPct val="90000"/>
              </a:lnSpc>
              <a:spcBef>
                <a:spcPts val="0"/>
              </a:spcBef>
              <a:spcAft>
                <a:spcPts val="600"/>
              </a:spcAft>
              <a:buClr>
                <a:schemeClr val="tx1"/>
              </a:buClr>
              <a:buSzPct val="70000"/>
              <a:buFont typeface="Arial" pitchFamily="34" charset="0"/>
              <a:buChar char="•"/>
              <a:defRPr/>
            </a:pPr>
            <a:r>
              <a:rPr lang="en-US" sz="2800" kern="0" dirty="0">
                <a:effectLst>
                  <a:outerShdw blurRad="38100" dist="38100" dir="2700000" algn="tl">
                    <a:srgbClr val="000000"/>
                  </a:outerShdw>
                </a:effectLst>
                <a:cs typeface="Arial" pitchFamily="34" charset="0"/>
              </a:rPr>
              <a:t>HRQOL (MDASI-GI, EQ-5D-5L) </a:t>
            </a:r>
          </a:p>
          <a:p>
            <a:pPr>
              <a:lnSpc>
                <a:spcPct val="90000"/>
              </a:lnSpc>
              <a:spcBef>
                <a:spcPts val="0"/>
              </a:spcBef>
              <a:spcAft>
                <a:spcPts val="600"/>
              </a:spcAft>
              <a:buClr>
                <a:schemeClr val="tx1"/>
              </a:buClr>
              <a:buSzPct val="70000"/>
              <a:buFont typeface="Arial" pitchFamily="34" charset="0"/>
              <a:buChar char="•"/>
              <a:defRPr/>
            </a:pPr>
            <a:r>
              <a:rPr lang="en-US" sz="2800" kern="0" dirty="0">
                <a:effectLst>
                  <a:outerShdw blurRad="38100" dist="38100" dir="2700000" algn="tl">
                    <a:srgbClr val="000000"/>
                  </a:outerShdw>
                </a:effectLst>
                <a:cs typeface="Arial" pitchFamily="34" charset="0"/>
              </a:rPr>
              <a:t>Morbidity/Mortality</a:t>
            </a:r>
          </a:p>
          <a:p>
            <a:pPr>
              <a:lnSpc>
                <a:spcPct val="90000"/>
              </a:lnSpc>
              <a:spcBef>
                <a:spcPts val="0"/>
              </a:spcBef>
              <a:spcAft>
                <a:spcPts val="600"/>
              </a:spcAft>
              <a:buClr>
                <a:schemeClr val="tx1"/>
              </a:buClr>
              <a:buSzPct val="70000"/>
              <a:buFont typeface="Arial" pitchFamily="34" charset="0"/>
              <a:buChar char="•"/>
              <a:defRPr/>
            </a:pPr>
            <a:r>
              <a:rPr lang="en-US" sz="2800" kern="0" dirty="0">
                <a:effectLst>
                  <a:outerShdw blurRad="38100" dist="38100" dir="2700000" algn="tl">
                    <a:srgbClr val="000000"/>
                  </a:outerShdw>
                </a:effectLst>
                <a:cs typeface="Arial" pitchFamily="34" charset="0"/>
              </a:rPr>
              <a:t>Survival</a:t>
            </a:r>
          </a:p>
          <a:p>
            <a:pPr marL="0" indent="0">
              <a:lnSpc>
                <a:spcPct val="90000"/>
              </a:lnSpc>
              <a:spcBef>
                <a:spcPts val="600"/>
              </a:spcBef>
              <a:spcAft>
                <a:spcPts val="600"/>
              </a:spcAft>
              <a:buClr>
                <a:schemeClr val="tx1"/>
              </a:buClr>
              <a:buSzPct val="70000"/>
              <a:buFontTx/>
              <a:buNone/>
              <a:defRPr/>
            </a:pPr>
            <a:endParaRPr lang="en-US" sz="2800" kern="0" dirty="0">
              <a:effectLst>
                <a:outerShdw blurRad="38100" dist="38100" dir="2700000" algn="tl">
                  <a:srgbClr val="000000"/>
                </a:outerShdw>
              </a:effectLst>
              <a:cs typeface="Arial" pitchFamily="34" charset="0"/>
            </a:endParaRPr>
          </a:p>
        </p:txBody>
      </p:sp>
      <p:sp>
        <p:nvSpPr>
          <p:cNvPr id="5" name="Footer Placeholder 3">
            <a:extLst>
              <a:ext uri="{FF2B5EF4-FFF2-40B4-BE49-F238E27FC236}">
                <a16:creationId xmlns:a16="http://schemas.microsoft.com/office/drawing/2014/main" id="{B1E82855-5D41-42AB-962B-076D9D365479}"/>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304800"/>
            <a:ext cx="7772400" cy="838200"/>
          </a:xfrm>
        </p:spPr>
        <p:txBody>
          <a:bodyPr/>
          <a:lstStyle/>
          <a:p>
            <a:r>
              <a:rPr lang="en-US" altLang="en-US" dirty="0"/>
              <a:t>S1316 - MBO Study Schema</a:t>
            </a:r>
          </a:p>
        </p:txBody>
      </p:sp>
      <p:sp>
        <p:nvSpPr>
          <p:cNvPr id="4" name="Footer Placeholder 3"/>
          <p:cNvSpPr>
            <a:spLocks noGrp="1"/>
          </p:cNvSpPr>
          <p:nvPr>
            <p:ph type="ftr" sz="quarter" idx="11"/>
          </p:nvPr>
        </p:nvSpPr>
        <p:spPr/>
        <p:txBody>
          <a:bodyPr/>
          <a:lstStyle/>
          <a:p>
            <a:pPr>
              <a:defRPr/>
            </a:pPr>
            <a:r>
              <a:rPr lang="en-US" dirty="0"/>
              <a:t>S1316 - MBO Professional Slide Set, Version 03 - Updated September 6, 2019</a:t>
            </a:r>
          </a:p>
        </p:txBody>
      </p:sp>
      <p:sp>
        <p:nvSpPr>
          <p:cNvPr id="38" name="TextBox 37"/>
          <p:cNvSpPr txBox="1"/>
          <p:nvPr/>
        </p:nvSpPr>
        <p:spPr>
          <a:xfrm>
            <a:off x="533400" y="5867400"/>
            <a:ext cx="4343400" cy="369887"/>
          </a:xfrm>
          <a:prstGeom prst="rect">
            <a:avLst/>
          </a:prstGeom>
          <a:noFill/>
        </p:spPr>
        <p:txBody>
          <a:bodyPr>
            <a:spAutoFit/>
          </a:bodyPr>
          <a:lstStyle/>
          <a:p>
            <a:pPr>
              <a:defRPr/>
            </a:pPr>
            <a:r>
              <a:rPr lang="en-US" sz="1800" dirty="0">
                <a:latin typeface="+mj-lt"/>
              </a:rPr>
              <a:t>All patients will be followed for 53 weeks.</a:t>
            </a:r>
          </a:p>
        </p:txBody>
      </p:sp>
      <p:grpSp>
        <p:nvGrpSpPr>
          <p:cNvPr id="2" name="Group 1">
            <a:extLst>
              <a:ext uri="{FF2B5EF4-FFF2-40B4-BE49-F238E27FC236}">
                <a16:creationId xmlns:a16="http://schemas.microsoft.com/office/drawing/2014/main" id="{3EBB1051-53F5-4693-A624-6BA50089DA74}"/>
              </a:ext>
            </a:extLst>
          </p:cNvPr>
          <p:cNvGrpSpPr/>
          <p:nvPr/>
        </p:nvGrpSpPr>
        <p:grpSpPr>
          <a:xfrm>
            <a:off x="228600" y="1066800"/>
            <a:ext cx="8610600" cy="4775775"/>
            <a:chOff x="228600" y="1066800"/>
            <a:chExt cx="8610600" cy="4775775"/>
          </a:xfrm>
        </p:grpSpPr>
        <p:grpSp>
          <p:nvGrpSpPr>
            <p:cNvPr id="19" name="Group 4">
              <a:extLst>
                <a:ext uri="{FF2B5EF4-FFF2-40B4-BE49-F238E27FC236}">
                  <a16:creationId xmlns:a16="http://schemas.microsoft.com/office/drawing/2014/main" id="{1A05D1D2-6797-4DD4-BE16-BD4293C1E32F}"/>
                </a:ext>
              </a:extLst>
            </p:cNvPr>
            <p:cNvGrpSpPr>
              <a:grpSpLocks/>
            </p:cNvGrpSpPr>
            <p:nvPr/>
          </p:nvGrpSpPr>
          <p:grpSpPr bwMode="auto">
            <a:xfrm>
              <a:off x="609600" y="1066800"/>
              <a:ext cx="8001000" cy="4075330"/>
              <a:chOff x="800100" y="762001"/>
              <a:chExt cx="7656634" cy="3653909"/>
            </a:xfrm>
          </p:grpSpPr>
          <p:sp>
            <p:nvSpPr>
              <p:cNvPr id="20" name="TextBox 1">
                <a:extLst>
                  <a:ext uri="{FF2B5EF4-FFF2-40B4-BE49-F238E27FC236}">
                    <a16:creationId xmlns:a16="http://schemas.microsoft.com/office/drawing/2014/main" id="{CCECEB43-796A-4086-87F4-3FE719812CFB}"/>
                  </a:ext>
                </a:extLst>
              </p:cNvPr>
              <p:cNvSpPr txBox="1">
                <a:spLocks noChangeArrowheads="1"/>
              </p:cNvSpPr>
              <p:nvPr/>
            </p:nvSpPr>
            <p:spPr bwMode="auto">
              <a:xfrm>
                <a:off x="800100" y="2196656"/>
                <a:ext cx="1562100" cy="1076205"/>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Meets all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eligibility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requirements (N=220)</a:t>
                </a:r>
              </a:p>
            </p:txBody>
          </p:sp>
          <p:sp>
            <p:nvSpPr>
              <p:cNvPr id="21" name="TextBox 2">
                <a:extLst>
                  <a:ext uri="{FF2B5EF4-FFF2-40B4-BE49-F238E27FC236}">
                    <a16:creationId xmlns:a16="http://schemas.microsoft.com/office/drawing/2014/main" id="{4A773180-6A5D-49A4-B95B-A12A8F05B95D}"/>
                  </a:ext>
                </a:extLst>
              </p:cNvPr>
              <p:cNvSpPr txBox="1">
                <a:spLocks noChangeArrowheads="1"/>
              </p:cNvSpPr>
              <p:nvPr/>
            </p:nvSpPr>
            <p:spPr bwMode="auto">
              <a:xfrm>
                <a:off x="3276601" y="1447801"/>
                <a:ext cx="1638300"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Consents to randomization </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a:t>
                </a:r>
                <a:r>
                  <a:rPr lang="en-US" altLang="en-US" sz="1800" kern="0" dirty="0">
                    <a:solidFill>
                      <a:srgbClr val="FFFFCC"/>
                    </a:solidFill>
                    <a:cs typeface="Arial" charset="0"/>
                  </a:rPr>
                  <a:t>55</a:t>
                </a: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a:t>
                </a:r>
              </a:p>
            </p:txBody>
          </p:sp>
          <p:sp>
            <p:nvSpPr>
              <p:cNvPr id="22" name="TextBox 3">
                <a:extLst>
                  <a:ext uri="{FF2B5EF4-FFF2-40B4-BE49-F238E27FC236}">
                    <a16:creationId xmlns:a16="http://schemas.microsoft.com/office/drawing/2014/main" id="{4AFA7237-9B60-4D6F-B92D-D82A10D28736}"/>
                  </a:ext>
                </a:extLst>
              </p:cNvPr>
              <p:cNvSpPr txBox="1">
                <a:spLocks noChangeArrowheads="1"/>
              </p:cNvSpPr>
              <p:nvPr/>
            </p:nvSpPr>
            <p:spPr bwMode="auto">
              <a:xfrm>
                <a:off x="2987710" y="3289726"/>
                <a:ext cx="2333450"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Consents to non-randomized treatment</a:t>
                </a:r>
              </a:p>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(N=165)</a:t>
                </a:r>
              </a:p>
            </p:txBody>
          </p:sp>
          <p:sp>
            <p:nvSpPr>
              <p:cNvPr id="23" name="TextBox 4">
                <a:extLst>
                  <a:ext uri="{FF2B5EF4-FFF2-40B4-BE49-F238E27FC236}">
                    <a16:creationId xmlns:a16="http://schemas.microsoft.com/office/drawing/2014/main" id="{9F7D0021-3468-435C-8771-C3176F89A113}"/>
                  </a:ext>
                </a:extLst>
              </p:cNvPr>
              <p:cNvSpPr txBox="1">
                <a:spLocks noChangeArrowheads="1"/>
              </p:cNvSpPr>
              <p:nvPr/>
            </p:nvSpPr>
            <p:spPr bwMode="auto">
              <a:xfrm>
                <a:off x="5977443" y="762001"/>
                <a:ext cx="2479291" cy="33114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a:ln>
                      <a:noFill/>
                    </a:ln>
                    <a:solidFill>
                      <a:srgbClr val="FFFFCC"/>
                    </a:solidFill>
                    <a:effectLst/>
                    <a:uLnTx/>
                    <a:uFillTx/>
                    <a:latin typeface="Arial" charset="0"/>
                    <a:cs typeface="Arial" charset="0"/>
                  </a:rPr>
                  <a:t>Surgery (50%) (Arm 1)</a:t>
                </a:r>
              </a:p>
            </p:txBody>
          </p:sp>
          <p:sp>
            <p:nvSpPr>
              <p:cNvPr id="24" name="TextBox 5">
                <a:extLst>
                  <a:ext uri="{FF2B5EF4-FFF2-40B4-BE49-F238E27FC236}">
                    <a16:creationId xmlns:a16="http://schemas.microsoft.com/office/drawing/2014/main" id="{3A510B7F-AF37-4594-BDCF-8520E48B76DF}"/>
                  </a:ext>
                </a:extLst>
              </p:cNvPr>
              <p:cNvSpPr txBox="1">
                <a:spLocks noChangeArrowheads="1"/>
              </p:cNvSpPr>
              <p:nvPr/>
            </p:nvSpPr>
            <p:spPr bwMode="auto">
              <a:xfrm>
                <a:off x="5977443" y="1718485"/>
                <a:ext cx="2479291" cy="82785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Non-surgical management (50%) (Arm 2)*</a:t>
                </a:r>
              </a:p>
            </p:txBody>
          </p:sp>
          <p:sp>
            <p:nvSpPr>
              <p:cNvPr id="25" name="TextBox 6">
                <a:extLst>
                  <a:ext uri="{FF2B5EF4-FFF2-40B4-BE49-F238E27FC236}">
                    <a16:creationId xmlns:a16="http://schemas.microsoft.com/office/drawing/2014/main" id="{634998D1-8618-4CAA-88E2-D9BDFCA2299A}"/>
                  </a:ext>
                </a:extLst>
              </p:cNvPr>
              <p:cNvSpPr txBox="1">
                <a:spLocks noChangeArrowheads="1"/>
              </p:cNvSpPr>
              <p:nvPr/>
            </p:nvSpPr>
            <p:spPr bwMode="auto">
              <a:xfrm>
                <a:off x="5977443" y="3016571"/>
                <a:ext cx="2479291" cy="331140"/>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a:ln>
                      <a:noFill/>
                    </a:ln>
                    <a:solidFill>
                      <a:srgbClr val="FFFFCC"/>
                    </a:solidFill>
                    <a:effectLst/>
                    <a:uLnTx/>
                    <a:uFillTx/>
                    <a:latin typeface="Arial" charset="0"/>
                    <a:cs typeface="Arial" charset="0"/>
                  </a:rPr>
                  <a:t>Surgery (Arm 3)</a:t>
                </a:r>
              </a:p>
            </p:txBody>
          </p:sp>
          <p:sp>
            <p:nvSpPr>
              <p:cNvPr id="26" name="TextBox 7">
                <a:extLst>
                  <a:ext uri="{FF2B5EF4-FFF2-40B4-BE49-F238E27FC236}">
                    <a16:creationId xmlns:a16="http://schemas.microsoft.com/office/drawing/2014/main" id="{7DDBA068-B47B-456D-A0A6-E970335E8C67}"/>
                  </a:ext>
                </a:extLst>
              </p:cNvPr>
              <p:cNvSpPr txBox="1">
                <a:spLocks noChangeArrowheads="1"/>
              </p:cNvSpPr>
              <p:nvPr/>
            </p:nvSpPr>
            <p:spPr bwMode="auto">
              <a:xfrm>
                <a:off x="5977443" y="3836415"/>
                <a:ext cx="2479291" cy="579495"/>
              </a:xfrm>
              <a:prstGeom prst="rect">
                <a:avLst/>
              </a:prstGeom>
              <a:noFill/>
              <a:ln w="2857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en-US" altLang="en-US" sz="1800" b="0" i="0" u="none" strike="noStrike" kern="0" cap="none" spc="0" normalizeH="0" baseline="0" noProof="0" dirty="0">
                    <a:ln>
                      <a:noFill/>
                    </a:ln>
                    <a:solidFill>
                      <a:srgbClr val="FFFFCC"/>
                    </a:solidFill>
                    <a:effectLst/>
                    <a:uLnTx/>
                    <a:uFillTx/>
                    <a:latin typeface="Arial" charset="0"/>
                    <a:cs typeface="Arial" charset="0"/>
                  </a:rPr>
                  <a:t>Non-surgical management (Arm 4)*</a:t>
                </a:r>
              </a:p>
            </p:txBody>
          </p:sp>
          <p:cxnSp>
            <p:nvCxnSpPr>
              <p:cNvPr id="27" name="Straight Arrow Connector 26">
                <a:extLst>
                  <a:ext uri="{FF2B5EF4-FFF2-40B4-BE49-F238E27FC236}">
                    <a16:creationId xmlns:a16="http://schemas.microsoft.com/office/drawing/2014/main" id="{9FA270A0-3C11-45E6-A07C-DAB109954E46}"/>
                  </a:ext>
                </a:extLst>
              </p:cNvPr>
              <p:cNvCxnSpPr>
                <a:stCxn id="20" idx="3"/>
                <a:endCxn id="21" idx="1"/>
              </p:cNvCxnSpPr>
              <p:nvPr/>
            </p:nvCxnSpPr>
            <p:spPr>
              <a:xfrm flipV="1">
                <a:off x="2362200" y="1861726"/>
                <a:ext cx="914402" cy="873033"/>
              </a:xfrm>
              <a:prstGeom prst="straightConnector1">
                <a:avLst/>
              </a:prstGeom>
              <a:noFill/>
              <a:ln w="28575" cap="flat" cmpd="sng" algn="ctr">
                <a:solidFill>
                  <a:srgbClr val="FFFFFF"/>
                </a:solidFill>
                <a:prstDash val="solid"/>
                <a:tailEnd type="triangle"/>
              </a:ln>
              <a:effectLst/>
            </p:spPr>
          </p:cxnSp>
          <p:cxnSp>
            <p:nvCxnSpPr>
              <p:cNvPr id="28" name="Straight Arrow Connector 27">
                <a:extLst>
                  <a:ext uri="{FF2B5EF4-FFF2-40B4-BE49-F238E27FC236}">
                    <a16:creationId xmlns:a16="http://schemas.microsoft.com/office/drawing/2014/main" id="{975B7D6B-B420-40AB-B38A-049D7A5B3CCF}"/>
                  </a:ext>
                </a:extLst>
              </p:cNvPr>
              <p:cNvCxnSpPr>
                <a:stCxn id="21" idx="3"/>
                <a:endCxn id="23" idx="1"/>
              </p:cNvCxnSpPr>
              <p:nvPr/>
            </p:nvCxnSpPr>
            <p:spPr>
              <a:xfrm flipV="1">
                <a:off x="4914901" y="927571"/>
                <a:ext cx="1062542" cy="934155"/>
              </a:xfrm>
              <a:prstGeom prst="straightConnector1">
                <a:avLst/>
              </a:prstGeom>
              <a:noFill/>
              <a:ln w="28575" cap="flat" cmpd="sng" algn="ctr">
                <a:solidFill>
                  <a:srgbClr val="FFFFFF"/>
                </a:solidFill>
                <a:prstDash val="solid"/>
                <a:tailEnd type="triangle"/>
              </a:ln>
              <a:effectLst/>
            </p:spPr>
          </p:cxnSp>
          <p:cxnSp>
            <p:nvCxnSpPr>
              <p:cNvPr id="29" name="Straight Arrow Connector 28">
                <a:extLst>
                  <a:ext uri="{FF2B5EF4-FFF2-40B4-BE49-F238E27FC236}">
                    <a16:creationId xmlns:a16="http://schemas.microsoft.com/office/drawing/2014/main" id="{5C0E83CF-8C33-4C41-A80E-79BCB8180D21}"/>
                  </a:ext>
                </a:extLst>
              </p:cNvPr>
              <p:cNvCxnSpPr>
                <a:stCxn id="21" idx="3"/>
                <a:endCxn id="24" idx="1"/>
              </p:cNvCxnSpPr>
              <p:nvPr/>
            </p:nvCxnSpPr>
            <p:spPr>
              <a:xfrm>
                <a:off x="4914901" y="1861726"/>
                <a:ext cx="1062542" cy="270685"/>
              </a:xfrm>
              <a:prstGeom prst="straightConnector1">
                <a:avLst/>
              </a:prstGeom>
              <a:noFill/>
              <a:ln w="28575" cap="flat" cmpd="sng" algn="ctr">
                <a:solidFill>
                  <a:srgbClr val="FFFFFF"/>
                </a:solidFill>
                <a:prstDash val="solid"/>
                <a:tailEnd type="triangle"/>
              </a:ln>
              <a:effectLst/>
            </p:spPr>
          </p:cxnSp>
          <p:cxnSp>
            <p:nvCxnSpPr>
              <p:cNvPr id="30" name="Straight Arrow Connector 29">
                <a:extLst>
                  <a:ext uri="{FF2B5EF4-FFF2-40B4-BE49-F238E27FC236}">
                    <a16:creationId xmlns:a16="http://schemas.microsoft.com/office/drawing/2014/main" id="{8F55025B-6056-405C-B17D-30E70590E83E}"/>
                  </a:ext>
                </a:extLst>
              </p:cNvPr>
              <p:cNvCxnSpPr>
                <a:stCxn id="20" idx="3"/>
                <a:endCxn id="22" idx="1"/>
              </p:cNvCxnSpPr>
              <p:nvPr/>
            </p:nvCxnSpPr>
            <p:spPr>
              <a:xfrm>
                <a:off x="2362200" y="2734759"/>
                <a:ext cx="625510" cy="968892"/>
              </a:xfrm>
              <a:prstGeom prst="straightConnector1">
                <a:avLst/>
              </a:prstGeom>
              <a:noFill/>
              <a:ln w="28575" cap="flat" cmpd="sng" algn="ctr">
                <a:solidFill>
                  <a:srgbClr val="FFFFFF"/>
                </a:solidFill>
                <a:prstDash val="solid"/>
                <a:tailEnd type="triangle"/>
              </a:ln>
              <a:effectLst/>
            </p:spPr>
          </p:cxnSp>
          <p:cxnSp>
            <p:nvCxnSpPr>
              <p:cNvPr id="31" name="Straight Arrow Connector 30">
                <a:extLst>
                  <a:ext uri="{FF2B5EF4-FFF2-40B4-BE49-F238E27FC236}">
                    <a16:creationId xmlns:a16="http://schemas.microsoft.com/office/drawing/2014/main" id="{E43B190F-6475-4D1B-87BE-E1851586F748}"/>
                  </a:ext>
                </a:extLst>
              </p:cNvPr>
              <p:cNvCxnSpPr>
                <a:stCxn id="22" idx="3"/>
                <a:endCxn id="25" idx="1"/>
              </p:cNvCxnSpPr>
              <p:nvPr/>
            </p:nvCxnSpPr>
            <p:spPr>
              <a:xfrm flipV="1">
                <a:off x="5321160" y="3182141"/>
                <a:ext cx="656283" cy="521510"/>
              </a:xfrm>
              <a:prstGeom prst="straightConnector1">
                <a:avLst/>
              </a:prstGeom>
              <a:noFill/>
              <a:ln w="28575" cap="flat" cmpd="sng" algn="ctr">
                <a:solidFill>
                  <a:srgbClr val="FFFFFF"/>
                </a:solidFill>
                <a:prstDash val="solid"/>
                <a:tailEnd type="triangle"/>
              </a:ln>
              <a:effectLst/>
            </p:spPr>
          </p:cxnSp>
          <p:cxnSp>
            <p:nvCxnSpPr>
              <p:cNvPr id="32" name="Straight Arrow Connector 31">
                <a:extLst>
                  <a:ext uri="{FF2B5EF4-FFF2-40B4-BE49-F238E27FC236}">
                    <a16:creationId xmlns:a16="http://schemas.microsoft.com/office/drawing/2014/main" id="{3E5E59A5-30EC-48E3-B2EA-E179F6DEB088}"/>
                  </a:ext>
                </a:extLst>
              </p:cNvPr>
              <p:cNvCxnSpPr>
                <a:stCxn id="22" idx="3"/>
                <a:endCxn id="26" idx="1"/>
              </p:cNvCxnSpPr>
              <p:nvPr/>
            </p:nvCxnSpPr>
            <p:spPr>
              <a:xfrm>
                <a:off x="5321160" y="3703651"/>
                <a:ext cx="656283" cy="422512"/>
              </a:xfrm>
              <a:prstGeom prst="straightConnector1">
                <a:avLst/>
              </a:prstGeom>
              <a:noFill/>
              <a:ln w="28575" cap="flat" cmpd="sng" algn="ctr">
                <a:solidFill>
                  <a:srgbClr val="FFFFFF"/>
                </a:solidFill>
                <a:prstDash val="solid"/>
                <a:tailEnd type="triangle"/>
              </a:ln>
              <a:effectLst/>
            </p:spPr>
          </p:cxnSp>
        </p:grpSp>
        <p:sp>
          <p:nvSpPr>
            <p:cNvPr id="33" name="TextBox 32">
              <a:extLst>
                <a:ext uri="{FF2B5EF4-FFF2-40B4-BE49-F238E27FC236}">
                  <a16:creationId xmlns:a16="http://schemas.microsoft.com/office/drawing/2014/main" id="{852222EA-8B37-46A4-86D4-495494DEF79E}"/>
                </a:ext>
              </a:extLst>
            </p:cNvPr>
            <p:cNvSpPr txBox="1"/>
            <p:nvPr/>
          </p:nvSpPr>
          <p:spPr>
            <a:xfrm>
              <a:off x="228600" y="5257800"/>
              <a:ext cx="5715000" cy="584775"/>
            </a:xfrm>
            <a:prstGeom prst="rect">
              <a:avLst/>
            </a:prstGeom>
            <a:noFill/>
          </p:spPr>
          <p:txBody>
            <a:bodyPr wrap="square">
              <a:spAutoFit/>
            </a:bodyPr>
            <a:lstStyle/>
            <a:p>
              <a:pPr eaLnBrk="1" fontAlgn="auto" hangingPunct="1">
                <a:spcBef>
                  <a:spcPts val="0"/>
                </a:spcBef>
                <a:spcAft>
                  <a:spcPts val="0"/>
                </a:spcAft>
              </a:pPr>
              <a:r>
                <a:rPr lang="en-US" sz="1600" b="1" dirty="0">
                  <a:solidFill>
                    <a:srgbClr val="FFFFFF"/>
                  </a:solidFill>
                  <a:latin typeface="Times New Roman"/>
                </a:rPr>
                <a:t>Primary Outcome: </a:t>
              </a:r>
              <a:r>
                <a:rPr lang="en-US" sz="1600" kern="0" dirty="0">
                  <a:solidFill>
                    <a:srgbClr val="FFFFFF"/>
                  </a:solidFill>
                  <a:latin typeface="Times New Roman"/>
                  <a:cs typeface="Arial" pitchFamily="34" charset="0"/>
                </a:rPr>
                <a:t>“Good days” = days out of the hospital and alive in the first 91 days (13 weeks) after registration</a:t>
              </a:r>
            </a:p>
          </p:txBody>
        </p:sp>
        <p:sp>
          <p:nvSpPr>
            <p:cNvPr id="34" name="TextBox 33">
              <a:extLst>
                <a:ext uri="{FF2B5EF4-FFF2-40B4-BE49-F238E27FC236}">
                  <a16:creationId xmlns:a16="http://schemas.microsoft.com/office/drawing/2014/main" id="{0E07BF3B-F225-432B-8D99-39B38037A3EB}"/>
                </a:ext>
              </a:extLst>
            </p:cNvPr>
            <p:cNvSpPr txBox="1"/>
            <p:nvPr/>
          </p:nvSpPr>
          <p:spPr>
            <a:xfrm>
              <a:off x="5943600" y="5257800"/>
              <a:ext cx="2895600" cy="584775"/>
            </a:xfrm>
            <a:prstGeom prst="rect">
              <a:avLst/>
            </a:prstGeom>
            <a:noFill/>
          </p:spPr>
          <p:txBody>
            <a:bodyPr wrap="square" rtlCol="0">
              <a:spAutoFit/>
            </a:bodyPr>
            <a:lstStyle/>
            <a:p>
              <a:pPr eaLnBrk="1" fontAlgn="auto" hangingPunct="1">
                <a:spcBef>
                  <a:spcPts val="0"/>
                </a:spcBef>
                <a:spcAft>
                  <a:spcPts val="0"/>
                </a:spcAft>
              </a:pPr>
              <a:r>
                <a:rPr lang="en-US" sz="1600" dirty="0">
                  <a:solidFill>
                    <a:srgbClr val="FFFFFF"/>
                  </a:solidFill>
                  <a:latin typeface="Times New Roman"/>
                </a:rPr>
                <a:t>*</a:t>
              </a:r>
              <a:r>
                <a:rPr lang="en-US" sz="1600" i="1" dirty="0">
                  <a:solidFill>
                    <a:srgbClr val="FFFFFF"/>
                  </a:solidFill>
                  <a:latin typeface="Times New Roman"/>
                </a:rPr>
                <a:t>Recommend</a:t>
              </a:r>
              <a:r>
                <a:rPr lang="en-US" sz="1600" dirty="0">
                  <a:solidFill>
                    <a:srgbClr val="FFFFFF"/>
                  </a:solidFill>
                  <a:latin typeface="Times New Roman"/>
                </a:rPr>
                <a:t> a trial of somatostatin analog</a:t>
              </a:r>
            </a:p>
          </p:txBody>
        </p:sp>
      </p:grpSp>
      <p:grpSp>
        <p:nvGrpSpPr>
          <p:cNvPr id="43" name="Group 42">
            <a:extLst>
              <a:ext uri="{FF2B5EF4-FFF2-40B4-BE49-F238E27FC236}">
                <a16:creationId xmlns:a16="http://schemas.microsoft.com/office/drawing/2014/main" id="{4B152A78-7831-4E48-910B-186C558DDFB9}"/>
              </a:ext>
            </a:extLst>
          </p:cNvPr>
          <p:cNvGrpSpPr/>
          <p:nvPr/>
        </p:nvGrpSpPr>
        <p:grpSpPr>
          <a:xfrm>
            <a:off x="6324600" y="4343400"/>
            <a:ext cx="1981200" cy="914400"/>
            <a:chOff x="6248400" y="4800600"/>
            <a:chExt cx="1981200" cy="914400"/>
          </a:xfrm>
        </p:grpSpPr>
        <p:cxnSp>
          <p:nvCxnSpPr>
            <p:cNvPr id="44" name="Straight Connector 43">
              <a:extLst>
                <a:ext uri="{FF2B5EF4-FFF2-40B4-BE49-F238E27FC236}">
                  <a16:creationId xmlns:a16="http://schemas.microsoft.com/office/drawing/2014/main" id="{9284FF6B-9F62-45B0-8432-B26F07635332}"/>
                </a:ext>
              </a:extLst>
            </p:cNvPr>
            <p:cNvCxnSpPr/>
            <p:nvPr/>
          </p:nvCxnSpPr>
          <p:spPr bwMode="auto">
            <a:xfrm flipH="1">
              <a:off x="64008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45" name="Straight Connector 44">
              <a:extLst>
                <a:ext uri="{FF2B5EF4-FFF2-40B4-BE49-F238E27FC236}">
                  <a16:creationId xmlns:a16="http://schemas.microsoft.com/office/drawing/2014/main" id="{C029DAFC-C960-431A-9827-9D840DFE3AE2}"/>
                </a:ext>
              </a:extLst>
            </p:cNvPr>
            <p:cNvCxnSpPr>
              <a:cxnSpLocks/>
            </p:cNvCxnSpPr>
            <p:nvPr/>
          </p:nvCxnSpPr>
          <p:spPr bwMode="auto">
            <a:xfrm>
              <a:off x="62484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grpSp>
      <p:grpSp>
        <p:nvGrpSpPr>
          <p:cNvPr id="46" name="Group 45">
            <a:extLst>
              <a:ext uri="{FF2B5EF4-FFF2-40B4-BE49-F238E27FC236}">
                <a16:creationId xmlns:a16="http://schemas.microsoft.com/office/drawing/2014/main" id="{2AF00710-71C9-456D-A86F-96688C177249}"/>
              </a:ext>
            </a:extLst>
          </p:cNvPr>
          <p:cNvGrpSpPr/>
          <p:nvPr/>
        </p:nvGrpSpPr>
        <p:grpSpPr>
          <a:xfrm>
            <a:off x="6324600" y="3352800"/>
            <a:ext cx="1981200" cy="914400"/>
            <a:chOff x="6248400" y="4800600"/>
            <a:chExt cx="1981200" cy="914400"/>
          </a:xfrm>
        </p:grpSpPr>
        <p:cxnSp>
          <p:nvCxnSpPr>
            <p:cNvPr id="47" name="Straight Connector 46">
              <a:extLst>
                <a:ext uri="{FF2B5EF4-FFF2-40B4-BE49-F238E27FC236}">
                  <a16:creationId xmlns:a16="http://schemas.microsoft.com/office/drawing/2014/main" id="{978603EA-4066-4438-AF36-D0F7BED8911C}"/>
                </a:ext>
              </a:extLst>
            </p:cNvPr>
            <p:cNvCxnSpPr/>
            <p:nvPr/>
          </p:nvCxnSpPr>
          <p:spPr bwMode="auto">
            <a:xfrm flipH="1">
              <a:off x="64008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cxnSp>
          <p:nvCxnSpPr>
            <p:cNvPr id="48" name="Straight Connector 47">
              <a:extLst>
                <a:ext uri="{FF2B5EF4-FFF2-40B4-BE49-F238E27FC236}">
                  <a16:creationId xmlns:a16="http://schemas.microsoft.com/office/drawing/2014/main" id="{F78FEA57-A361-4FDA-95EB-F612B1E863AA}"/>
                </a:ext>
              </a:extLst>
            </p:cNvPr>
            <p:cNvCxnSpPr>
              <a:cxnSpLocks/>
            </p:cNvCxnSpPr>
            <p:nvPr/>
          </p:nvCxnSpPr>
          <p:spPr bwMode="auto">
            <a:xfrm>
              <a:off x="6248400" y="4800600"/>
              <a:ext cx="1828800" cy="914400"/>
            </a:xfrm>
            <a:prstGeom prst="line">
              <a:avLst/>
            </a:prstGeom>
            <a:solidFill>
              <a:schemeClr val="accent1"/>
            </a:solidFill>
            <a:ln w="25400" cap="flat" cmpd="sng" algn="ctr">
              <a:solidFill>
                <a:schemeClr val="tx1"/>
              </a:solidFill>
              <a:prstDash val="solid"/>
              <a:round/>
              <a:headEnd type="none" w="med" len="med"/>
              <a:tailEnd type="none" w="med" len="med"/>
            </a:ln>
            <a:effectLst/>
          </p:spPr>
        </p:cxnSp>
      </p:grpSp>
    </p:spTree>
    <p:extLst>
      <p:ext uri="{BB962C8B-B14F-4D97-AF65-F5344CB8AC3E}">
        <p14:creationId xmlns:p14="http://schemas.microsoft.com/office/powerpoint/2010/main" val="261237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flipV="1">
            <a:off x="810656" y="2513099"/>
            <a:ext cx="7495144" cy="1501"/>
          </a:xfrm>
          <a:prstGeom prst="line">
            <a:avLst/>
          </a:prstGeom>
          <a:ln w="190500"/>
        </p:spPr>
        <p:style>
          <a:lnRef idx="1">
            <a:schemeClr val="accent1"/>
          </a:lnRef>
          <a:fillRef idx="0">
            <a:schemeClr val="accent1"/>
          </a:fillRef>
          <a:effectRef idx="0">
            <a:schemeClr val="accent1"/>
          </a:effectRef>
          <a:fontRef idx="minor">
            <a:schemeClr val="tx1"/>
          </a:fontRef>
        </p:style>
      </p:cxnSp>
      <p:sp>
        <p:nvSpPr>
          <p:cNvPr id="8" name="TextBox 4"/>
          <p:cNvSpPr txBox="1">
            <a:spLocks noChangeArrowheads="1"/>
          </p:cNvSpPr>
          <p:nvPr/>
        </p:nvSpPr>
        <p:spPr bwMode="auto">
          <a:xfrm>
            <a:off x="762001" y="193676"/>
            <a:ext cx="804827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4800" dirty="0">
                <a:latin typeface="Arial" charset="0"/>
                <a:cs typeface="Arial" charset="0"/>
              </a:rPr>
              <a:t>S1316 Patient Timeline</a:t>
            </a:r>
          </a:p>
        </p:txBody>
      </p:sp>
      <p:cxnSp>
        <p:nvCxnSpPr>
          <p:cNvPr id="9" name="Straight Connector 8"/>
          <p:cNvCxnSpPr/>
          <p:nvPr/>
        </p:nvCxnSpPr>
        <p:spPr>
          <a:xfrm>
            <a:off x="810656" y="2017154"/>
            <a:ext cx="0" cy="991891"/>
          </a:xfrm>
          <a:prstGeom prst="line">
            <a:avLst/>
          </a:prstGeom>
          <a:ln w="889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1815" y="1572713"/>
            <a:ext cx="1317216" cy="461665"/>
          </a:xfrm>
          <a:prstGeom prst="rect">
            <a:avLst/>
          </a:prstGeom>
          <a:noFill/>
          <a:effectLst>
            <a:softEdge rad="31750"/>
          </a:effectLst>
        </p:spPr>
        <p:txBody>
          <a:bodyPr wrap="square" rtlCol="0">
            <a:spAutoFit/>
          </a:bodyPr>
          <a:lstStyle/>
          <a:p>
            <a:r>
              <a:rPr lang="en-US" sz="1200" b="1" dirty="0">
                <a:latin typeface="+mn-lt"/>
              </a:rPr>
              <a:t>Hospitalization with MBO</a:t>
            </a:r>
          </a:p>
        </p:txBody>
      </p:sp>
      <p:sp>
        <p:nvSpPr>
          <p:cNvPr id="15" name="TextBox 14"/>
          <p:cNvSpPr txBox="1"/>
          <p:nvPr/>
        </p:nvSpPr>
        <p:spPr>
          <a:xfrm>
            <a:off x="7649608" y="3080438"/>
            <a:ext cx="1191545" cy="400110"/>
          </a:xfrm>
          <a:prstGeom prst="rect">
            <a:avLst/>
          </a:prstGeom>
          <a:noFill/>
        </p:spPr>
        <p:txBody>
          <a:bodyPr wrap="none" rtlCol="0">
            <a:spAutoFit/>
          </a:bodyPr>
          <a:lstStyle/>
          <a:p>
            <a:r>
              <a:rPr lang="en-US" sz="2000" dirty="0">
                <a:latin typeface="+mn-lt"/>
              </a:rPr>
              <a:t>Week 53</a:t>
            </a:r>
          </a:p>
        </p:txBody>
      </p:sp>
      <p:sp>
        <p:nvSpPr>
          <p:cNvPr id="16" name="TextBox 15"/>
          <p:cNvSpPr txBox="1"/>
          <p:nvPr/>
        </p:nvSpPr>
        <p:spPr>
          <a:xfrm>
            <a:off x="7543800" y="1326492"/>
            <a:ext cx="1354083" cy="707886"/>
          </a:xfrm>
          <a:prstGeom prst="rect">
            <a:avLst/>
          </a:prstGeom>
          <a:noFill/>
        </p:spPr>
        <p:txBody>
          <a:bodyPr wrap="square" rtlCol="0">
            <a:spAutoFit/>
          </a:bodyPr>
          <a:lstStyle/>
          <a:p>
            <a:pPr algn="ctr"/>
            <a:r>
              <a:rPr lang="en-US" sz="2000" dirty="0">
                <a:latin typeface="+mn-lt"/>
              </a:rPr>
              <a:t>Follow-up Complete</a:t>
            </a:r>
          </a:p>
        </p:txBody>
      </p:sp>
      <p:sp>
        <p:nvSpPr>
          <p:cNvPr id="17" name="Rectangle 16"/>
          <p:cNvSpPr/>
          <p:nvPr/>
        </p:nvSpPr>
        <p:spPr>
          <a:xfrm>
            <a:off x="1295401" y="2490608"/>
            <a:ext cx="2379398" cy="588935"/>
          </a:xfrm>
          <a:prstGeom prst="rect">
            <a:avLst/>
          </a:prstGeom>
          <a:solidFill>
            <a:schemeClr val="accent6">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89314" y="3083662"/>
            <a:ext cx="1680268" cy="1015663"/>
          </a:xfrm>
          <a:prstGeom prst="rect">
            <a:avLst/>
          </a:prstGeom>
          <a:noFill/>
        </p:spPr>
        <p:txBody>
          <a:bodyPr wrap="none" rtlCol="0">
            <a:spAutoFit/>
          </a:bodyPr>
          <a:lstStyle/>
          <a:p>
            <a:pPr algn="ctr"/>
            <a:r>
              <a:rPr lang="en-US" sz="2000" dirty="0">
                <a:latin typeface="+mn-lt"/>
              </a:rPr>
              <a:t>Day 0</a:t>
            </a:r>
          </a:p>
          <a:p>
            <a:pPr algn="ctr"/>
            <a:r>
              <a:rPr lang="en-US" sz="2000" b="1" dirty="0">
                <a:latin typeface="+mn-lt"/>
              </a:rPr>
              <a:t>Registration</a:t>
            </a:r>
          </a:p>
          <a:p>
            <a:pPr algn="ctr"/>
            <a:endParaRPr lang="en-US" sz="2000" dirty="0">
              <a:latin typeface="+mn-lt"/>
            </a:endParaRPr>
          </a:p>
        </p:txBody>
      </p:sp>
      <p:sp>
        <p:nvSpPr>
          <p:cNvPr id="21" name="TextBox 20"/>
          <p:cNvSpPr txBox="1"/>
          <p:nvPr/>
        </p:nvSpPr>
        <p:spPr>
          <a:xfrm>
            <a:off x="3111133" y="3172771"/>
            <a:ext cx="1191545" cy="400110"/>
          </a:xfrm>
          <a:prstGeom prst="rect">
            <a:avLst/>
          </a:prstGeom>
          <a:noFill/>
        </p:spPr>
        <p:txBody>
          <a:bodyPr wrap="none" rtlCol="0">
            <a:spAutoFit/>
          </a:bodyPr>
          <a:lstStyle/>
          <a:p>
            <a:r>
              <a:rPr lang="en-US" sz="2000" dirty="0">
                <a:latin typeface="+mn-lt"/>
              </a:rPr>
              <a:t>Week 13</a:t>
            </a:r>
          </a:p>
        </p:txBody>
      </p:sp>
      <p:sp>
        <p:nvSpPr>
          <p:cNvPr id="22" name="TextBox 21"/>
          <p:cNvSpPr txBox="1"/>
          <p:nvPr/>
        </p:nvSpPr>
        <p:spPr>
          <a:xfrm>
            <a:off x="2558071" y="1391377"/>
            <a:ext cx="2233459" cy="707886"/>
          </a:xfrm>
          <a:prstGeom prst="rect">
            <a:avLst/>
          </a:prstGeom>
          <a:noFill/>
        </p:spPr>
        <p:txBody>
          <a:bodyPr wrap="square" rtlCol="0">
            <a:spAutoFit/>
          </a:bodyPr>
          <a:lstStyle/>
          <a:p>
            <a:pPr algn="ctr"/>
            <a:r>
              <a:rPr lang="en-US" sz="2000" dirty="0">
                <a:latin typeface="+mn-lt"/>
              </a:rPr>
              <a:t>Data for primary endpoint reported</a:t>
            </a:r>
          </a:p>
        </p:txBody>
      </p:sp>
      <p:sp>
        <p:nvSpPr>
          <p:cNvPr id="23" name="Rectangle 22"/>
          <p:cNvSpPr/>
          <p:nvPr/>
        </p:nvSpPr>
        <p:spPr>
          <a:xfrm>
            <a:off x="3674799" y="2494728"/>
            <a:ext cx="4548203" cy="584816"/>
          </a:xfrm>
          <a:prstGeom prst="rect">
            <a:avLst/>
          </a:prstGeom>
          <a:solidFill>
            <a:schemeClr val="tx2">
              <a:lumMod val="20000"/>
              <a:lumOff val="80000"/>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a:off x="8223003" y="2025239"/>
            <a:ext cx="0" cy="991891"/>
          </a:xfrm>
          <a:prstGeom prst="line">
            <a:avLst/>
          </a:prstGeom>
          <a:ln w="889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657601" y="2092487"/>
            <a:ext cx="0" cy="1098013"/>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295401" y="2034378"/>
            <a:ext cx="0" cy="1098013"/>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5429810" y="2808244"/>
            <a:ext cx="16801" cy="1593888"/>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114799" y="4378303"/>
            <a:ext cx="5029201" cy="830997"/>
          </a:xfrm>
          <a:prstGeom prst="rect">
            <a:avLst/>
          </a:prstGeom>
          <a:noFill/>
        </p:spPr>
        <p:txBody>
          <a:bodyPr wrap="square" rtlCol="0">
            <a:spAutoFit/>
          </a:bodyPr>
          <a:lstStyle/>
          <a:p>
            <a:pPr marL="285750" indent="-285750">
              <a:buFont typeface="Arial" panose="020B0604020202020204" pitchFamily="34" charset="0"/>
              <a:buChar char="•"/>
            </a:pPr>
            <a:r>
              <a:rPr lang="en-US" sz="1600" b="1" dirty="0">
                <a:latin typeface="+mn-lt"/>
              </a:rPr>
              <a:t>Site calls patient every 4 weeks for assessments</a:t>
            </a:r>
          </a:p>
          <a:p>
            <a:pPr marL="285750" indent="-285750">
              <a:buFont typeface="Arial" panose="020B0604020202020204" pitchFamily="34" charset="0"/>
              <a:buChar char="•"/>
            </a:pPr>
            <a:r>
              <a:rPr lang="en-US" sz="1600" b="1" dirty="0">
                <a:latin typeface="+mn-lt"/>
              </a:rPr>
              <a:t>Patient has dietary recall every 4 weeks</a:t>
            </a:r>
          </a:p>
        </p:txBody>
      </p:sp>
      <p:cxnSp>
        <p:nvCxnSpPr>
          <p:cNvPr id="26" name="Straight Arrow Connector 25"/>
          <p:cNvCxnSpPr/>
          <p:nvPr/>
        </p:nvCxnSpPr>
        <p:spPr>
          <a:xfrm flipH="1">
            <a:off x="2427757" y="2857754"/>
            <a:ext cx="6936" cy="1467478"/>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61449" y="4378303"/>
            <a:ext cx="3553350" cy="1323439"/>
          </a:xfrm>
          <a:prstGeom prst="rect">
            <a:avLst/>
          </a:prstGeom>
          <a:noFill/>
        </p:spPr>
        <p:txBody>
          <a:bodyPr wrap="square" rtlCol="0">
            <a:spAutoFit/>
          </a:bodyPr>
          <a:lstStyle/>
          <a:p>
            <a:pPr marL="285750" indent="-285750">
              <a:buFont typeface="Arial" panose="020B0604020202020204" pitchFamily="34" charset="0"/>
              <a:buChar char="•"/>
            </a:pPr>
            <a:r>
              <a:rPr lang="en-US" sz="1600" b="1" dirty="0">
                <a:latin typeface="+mn-lt"/>
              </a:rPr>
              <a:t>Report all hospitalizations</a:t>
            </a:r>
          </a:p>
          <a:p>
            <a:pPr marL="285750" indent="-285750">
              <a:buFont typeface="Arial" panose="020B0604020202020204" pitchFamily="34" charset="0"/>
              <a:buChar char="•"/>
            </a:pPr>
            <a:r>
              <a:rPr lang="en-US" sz="1600" b="1" dirty="0">
                <a:latin typeface="+mn-lt"/>
              </a:rPr>
              <a:t>Site calls patient weekly for assessments</a:t>
            </a:r>
          </a:p>
          <a:p>
            <a:pPr marL="285750" indent="-285750">
              <a:buFont typeface="Arial" panose="020B0604020202020204" pitchFamily="34" charset="0"/>
              <a:buChar char="•"/>
            </a:pPr>
            <a:r>
              <a:rPr lang="en-US" sz="1600" b="1" dirty="0">
                <a:latin typeface="+mn-lt"/>
              </a:rPr>
              <a:t>Patient has dietary recall every 4 weeks</a:t>
            </a:r>
          </a:p>
        </p:txBody>
      </p:sp>
      <p:sp>
        <p:nvSpPr>
          <p:cNvPr id="29" name="Footer Placeholder 3">
            <a:extLst>
              <a:ext uri="{FF2B5EF4-FFF2-40B4-BE49-F238E27FC236}">
                <a16:creationId xmlns:a16="http://schemas.microsoft.com/office/drawing/2014/main" id="{FC364975-ACD7-4FF8-B6A2-E9410FC30E56}"/>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extLst>
      <p:ext uri="{BB962C8B-B14F-4D97-AF65-F5344CB8AC3E}">
        <p14:creationId xmlns:p14="http://schemas.microsoft.com/office/powerpoint/2010/main" val="1187168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Accrual Goal</a:t>
            </a:r>
          </a:p>
        </p:txBody>
      </p:sp>
      <p:sp>
        <p:nvSpPr>
          <p:cNvPr id="9219" name="Content Placeholder 2"/>
          <p:cNvSpPr>
            <a:spLocks noGrp="1"/>
          </p:cNvSpPr>
          <p:nvPr>
            <p:ph idx="1"/>
          </p:nvPr>
        </p:nvSpPr>
        <p:spPr/>
        <p:txBody>
          <a:bodyPr/>
          <a:lstStyle/>
          <a:p>
            <a:pPr>
              <a:spcBef>
                <a:spcPct val="0"/>
              </a:spcBef>
              <a:spcAft>
                <a:spcPts val="2400"/>
              </a:spcAft>
            </a:pPr>
            <a:r>
              <a:rPr lang="en-US" altLang="en-US" dirty="0"/>
              <a:t>Study will accrue 220 eligible patients</a:t>
            </a:r>
          </a:p>
          <a:p>
            <a:pPr>
              <a:spcBef>
                <a:spcPct val="0"/>
              </a:spcBef>
              <a:spcAft>
                <a:spcPts val="2400"/>
              </a:spcAft>
            </a:pPr>
            <a:r>
              <a:rPr lang="en-US" altLang="en-US" dirty="0"/>
              <a:t>Study expects to accrue over 3 years</a:t>
            </a:r>
          </a:p>
          <a:p>
            <a:pPr>
              <a:spcBef>
                <a:spcPct val="0"/>
              </a:spcBef>
              <a:spcAft>
                <a:spcPts val="1200"/>
              </a:spcAft>
            </a:pPr>
            <a:r>
              <a:rPr lang="en-US" altLang="en-US" dirty="0"/>
              <a:t>Two study components</a:t>
            </a:r>
          </a:p>
          <a:p>
            <a:pPr lvl="1"/>
            <a:r>
              <a:rPr lang="en-US" altLang="en-US" dirty="0"/>
              <a:t>Randomization component (n=54)</a:t>
            </a:r>
          </a:p>
          <a:p>
            <a:pPr lvl="1"/>
            <a:r>
              <a:rPr lang="en-US" altLang="en-US" dirty="0"/>
              <a:t>Non-randomized component (n=166)</a:t>
            </a:r>
          </a:p>
          <a:p>
            <a:endParaRPr lang="en-US" altLang="en-US" dirty="0"/>
          </a:p>
          <a:p>
            <a:pPr marL="0" indent="0">
              <a:buNone/>
            </a:pPr>
            <a:endParaRPr lang="en-US" altLang="en-US" dirty="0"/>
          </a:p>
          <a:p>
            <a:pPr marL="0" indent="0">
              <a:buNone/>
            </a:pPr>
            <a:endParaRPr lang="en-US" altLang="en-US" dirty="0"/>
          </a:p>
        </p:txBody>
      </p:sp>
      <p:sp>
        <p:nvSpPr>
          <p:cNvPr id="5" name="Footer Placeholder 3">
            <a:extLst>
              <a:ext uri="{FF2B5EF4-FFF2-40B4-BE49-F238E27FC236}">
                <a16:creationId xmlns:a16="http://schemas.microsoft.com/office/drawing/2014/main" id="{5949FF8A-92B9-4458-B743-F97C30CBD4B9}"/>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Eligibility Criteria</a:t>
            </a:r>
          </a:p>
        </p:txBody>
      </p:sp>
      <p:sp>
        <p:nvSpPr>
          <p:cNvPr id="10243" name="Content Placeholder 2"/>
          <p:cNvSpPr>
            <a:spLocks noGrp="1"/>
          </p:cNvSpPr>
          <p:nvPr>
            <p:ph idx="1"/>
          </p:nvPr>
        </p:nvSpPr>
        <p:spPr>
          <a:xfrm>
            <a:off x="381000" y="1752600"/>
            <a:ext cx="8229600" cy="4114800"/>
          </a:xfrm>
        </p:spPr>
        <p:txBody>
          <a:bodyPr/>
          <a:lstStyle/>
          <a:p>
            <a:pPr>
              <a:spcBef>
                <a:spcPct val="0"/>
              </a:spcBef>
              <a:spcAft>
                <a:spcPts val="1200"/>
              </a:spcAft>
            </a:pPr>
            <a:r>
              <a:rPr lang="en-US" altLang="en-US" sz="2200" dirty="0">
                <a:cs typeface="Arial" charset="0"/>
              </a:rPr>
              <a:t>MBO based on clinical/radiological criteria</a:t>
            </a:r>
          </a:p>
          <a:p>
            <a:pPr>
              <a:spcBef>
                <a:spcPct val="0"/>
              </a:spcBef>
              <a:spcAft>
                <a:spcPts val="1200"/>
              </a:spcAft>
            </a:pPr>
            <a:r>
              <a:rPr lang="en-US" altLang="en-US" sz="2200" dirty="0">
                <a:cs typeface="Arial" charset="0"/>
              </a:rPr>
              <a:t>MBO due to intra-abdominal cancer</a:t>
            </a:r>
          </a:p>
          <a:p>
            <a:pPr>
              <a:spcBef>
                <a:spcPct val="0"/>
              </a:spcBef>
              <a:spcAft>
                <a:spcPts val="1200"/>
              </a:spcAft>
            </a:pPr>
            <a:r>
              <a:rPr lang="en-US" altLang="en-US" sz="2200" dirty="0">
                <a:cs typeface="Arial" charset="0"/>
              </a:rPr>
              <a:t>Admission to hospital</a:t>
            </a:r>
          </a:p>
          <a:p>
            <a:pPr>
              <a:spcBef>
                <a:spcPct val="0"/>
              </a:spcBef>
              <a:spcAft>
                <a:spcPts val="1200"/>
              </a:spcAft>
            </a:pPr>
            <a:r>
              <a:rPr lang="en-US" altLang="en-US" sz="2200" dirty="0">
                <a:cs typeface="Arial" charset="0"/>
              </a:rPr>
              <a:t>Surgical candidate (would tolerate an operation and indication for surgery)</a:t>
            </a:r>
          </a:p>
          <a:p>
            <a:pPr>
              <a:spcBef>
                <a:spcPct val="0"/>
              </a:spcBef>
              <a:spcAft>
                <a:spcPts val="1200"/>
              </a:spcAft>
            </a:pPr>
            <a:r>
              <a:rPr lang="en-US" altLang="en-US" sz="2200" dirty="0">
                <a:cs typeface="Arial" charset="0"/>
              </a:rPr>
              <a:t>Equipoise – </a:t>
            </a:r>
            <a:r>
              <a:rPr lang="en-US" altLang="en-US" sz="2200" i="1" dirty="0">
                <a:cs typeface="Arial" charset="0"/>
              </a:rPr>
              <a:t>reasonable to treat operatively or non-operatively</a:t>
            </a:r>
            <a:r>
              <a:rPr lang="en-US" altLang="en-US" sz="2200" dirty="0">
                <a:cs typeface="Arial" charset="0"/>
              </a:rPr>
              <a:t> </a:t>
            </a:r>
          </a:p>
          <a:p>
            <a:pPr>
              <a:spcBef>
                <a:spcPct val="0"/>
              </a:spcBef>
              <a:spcAft>
                <a:spcPts val="1200"/>
              </a:spcAft>
            </a:pPr>
            <a:r>
              <a:rPr lang="en-US" altLang="en-US" sz="2200" dirty="0">
                <a:cs typeface="Arial" charset="0"/>
              </a:rPr>
              <a:t>Performance status (</a:t>
            </a:r>
            <a:r>
              <a:rPr lang="en-US" altLang="en-US" sz="2200" dirty="0" err="1">
                <a:cs typeface="Arial" charset="0"/>
              </a:rPr>
              <a:t>Zubrod</a:t>
            </a:r>
            <a:r>
              <a:rPr lang="en-US" altLang="en-US" sz="2200" dirty="0">
                <a:cs typeface="Arial" charset="0"/>
              </a:rPr>
              <a:t> Performance Status of 0 - 2 one week prior to admission)</a:t>
            </a:r>
          </a:p>
          <a:p>
            <a:pPr>
              <a:spcBef>
                <a:spcPct val="0"/>
              </a:spcBef>
              <a:spcAft>
                <a:spcPts val="1200"/>
              </a:spcAft>
            </a:pPr>
            <a:r>
              <a:rPr lang="en-US" altLang="en-US" sz="2200" dirty="0">
                <a:cs typeface="Arial" charset="0"/>
              </a:rPr>
              <a:t>Able to complete questionnaires in English or Spanish</a:t>
            </a:r>
            <a:endParaRPr lang="en-US" altLang="en-US" dirty="0"/>
          </a:p>
          <a:p>
            <a:pPr marL="0" indent="0">
              <a:buNone/>
            </a:pPr>
            <a:endParaRPr lang="en-US" altLang="en-US" dirty="0"/>
          </a:p>
          <a:p>
            <a:pPr marL="0" indent="0">
              <a:buNone/>
            </a:pPr>
            <a:endParaRPr lang="en-US" altLang="en-US" dirty="0"/>
          </a:p>
        </p:txBody>
      </p:sp>
      <p:sp>
        <p:nvSpPr>
          <p:cNvPr id="5" name="Footer Placeholder 3">
            <a:extLst>
              <a:ext uri="{FF2B5EF4-FFF2-40B4-BE49-F238E27FC236}">
                <a16:creationId xmlns:a16="http://schemas.microsoft.com/office/drawing/2014/main" id="{6A6D4625-155A-4CB4-96C3-EB848E669ECD}"/>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04800"/>
            <a:ext cx="7772400" cy="1143000"/>
          </a:xfrm>
        </p:spPr>
        <p:txBody>
          <a:bodyPr/>
          <a:lstStyle/>
          <a:p>
            <a:r>
              <a:rPr lang="en-US" altLang="en-US" dirty="0"/>
              <a:t>S1316 – MBO Study</a:t>
            </a:r>
            <a:br>
              <a:rPr lang="en-US" altLang="en-US" dirty="0"/>
            </a:br>
            <a:r>
              <a:rPr lang="en-US" altLang="en-US" dirty="0"/>
              <a:t>Ineligibility Criteria (cont’d)</a:t>
            </a:r>
          </a:p>
        </p:txBody>
      </p:sp>
      <p:sp>
        <p:nvSpPr>
          <p:cNvPr id="11267" name="Content Placeholder 2"/>
          <p:cNvSpPr>
            <a:spLocks noGrp="1"/>
          </p:cNvSpPr>
          <p:nvPr>
            <p:ph idx="1"/>
          </p:nvPr>
        </p:nvSpPr>
        <p:spPr/>
        <p:txBody>
          <a:bodyPr/>
          <a:lstStyle/>
          <a:p>
            <a:pPr>
              <a:spcBef>
                <a:spcPct val="0"/>
              </a:spcBef>
              <a:spcAft>
                <a:spcPts val="1200"/>
              </a:spcAft>
            </a:pPr>
            <a:r>
              <a:rPr lang="en-US" altLang="en-US" sz="2800" dirty="0">
                <a:cs typeface="Arial" charset="0"/>
              </a:rPr>
              <a:t>MBO not due to intra-abdominal cancer</a:t>
            </a:r>
          </a:p>
          <a:p>
            <a:pPr>
              <a:spcBef>
                <a:spcPct val="0"/>
              </a:spcBef>
              <a:spcAft>
                <a:spcPts val="1200"/>
              </a:spcAft>
            </a:pPr>
            <a:r>
              <a:rPr lang="en-US" altLang="en-US" sz="2800" dirty="0">
                <a:cs typeface="Arial" charset="0"/>
              </a:rPr>
              <a:t>Patient actively dying</a:t>
            </a:r>
          </a:p>
          <a:p>
            <a:pPr>
              <a:spcBef>
                <a:spcPct val="0"/>
              </a:spcBef>
              <a:spcAft>
                <a:spcPts val="1200"/>
              </a:spcAft>
            </a:pPr>
            <a:r>
              <a:rPr lang="en-US" altLang="en-US" sz="2800" dirty="0">
                <a:cs typeface="Arial" charset="0"/>
              </a:rPr>
              <a:t>Patient requires an emergency surgical procedure, e.g., acute abdomen</a:t>
            </a:r>
          </a:p>
          <a:p>
            <a:pPr>
              <a:spcBef>
                <a:spcPct val="0"/>
              </a:spcBef>
              <a:spcAft>
                <a:spcPts val="1200"/>
              </a:spcAft>
            </a:pPr>
            <a:r>
              <a:rPr lang="en-US" altLang="en-US" sz="2800" dirty="0">
                <a:cs typeface="Arial" charset="0"/>
              </a:rPr>
              <a:t>Patient refuses to allow study staff to contact him/her for study follow-up</a:t>
            </a:r>
          </a:p>
          <a:p>
            <a:endParaRPr lang="en-US" altLang="en-US" dirty="0"/>
          </a:p>
          <a:p>
            <a:endParaRPr lang="en-US" altLang="en-US" dirty="0"/>
          </a:p>
          <a:p>
            <a:pPr marL="0" indent="0">
              <a:buNone/>
            </a:pPr>
            <a:endParaRPr lang="en-US" altLang="en-US" dirty="0"/>
          </a:p>
        </p:txBody>
      </p:sp>
      <p:sp>
        <p:nvSpPr>
          <p:cNvPr id="5" name="Footer Placeholder 3">
            <a:extLst>
              <a:ext uri="{FF2B5EF4-FFF2-40B4-BE49-F238E27FC236}">
                <a16:creationId xmlns:a16="http://schemas.microsoft.com/office/drawing/2014/main" id="{00E2C4B2-872E-4C8E-B69B-BAEFDC605E26}"/>
              </a:ext>
            </a:extLst>
          </p:cNvPr>
          <p:cNvSpPr>
            <a:spLocks noGrp="1"/>
          </p:cNvSpPr>
          <p:nvPr>
            <p:ph type="ftr" sz="quarter" idx="11"/>
          </p:nvPr>
        </p:nvSpPr>
        <p:spPr>
          <a:xfrm>
            <a:off x="2667000" y="6248400"/>
            <a:ext cx="3810000" cy="457200"/>
          </a:xfrm>
        </p:spPr>
        <p:txBody>
          <a:bodyPr/>
          <a:lstStyle/>
          <a:p>
            <a:pPr>
              <a:defRPr/>
            </a:pPr>
            <a:r>
              <a:rPr lang="en-US" dirty="0"/>
              <a:t>S1316 - MBO Professional Slide Set, Version 03 - Updated September 6, 2019</a:t>
            </a:r>
          </a:p>
        </p:txBody>
      </p:sp>
    </p:spTree>
  </p:cSld>
  <p:clrMapOvr>
    <a:masterClrMapping/>
  </p:clrMapOvr>
</p:sld>
</file>

<file path=ppt/theme/theme1.xml><?xml version="1.0" encoding="utf-8"?>
<a:theme xmlns:a="http://schemas.openxmlformats.org/drawingml/2006/main" name="Default Design">
  <a:themeElements>
    <a:clrScheme name="">
      <a:dk1>
        <a:srgbClr val="808080"/>
      </a:dk1>
      <a:lt1>
        <a:srgbClr val="FFFFCC"/>
      </a:lt1>
      <a:dk2>
        <a:srgbClr val="000066"/>
      </a:dk2>
      <a:lt2>
        <a:srgbClr val="FFFF00"/>
      </a:lt2>
      <a:accent1>
        <a:srgbClr val="00CC99"/>
      </a:accent1>
      <a:accent2>
        <a:srgbClr val="3333CC"/>
      </a:accent2>
      <a:accent3>
        <a:srgbClr val="AAAAB8"/>
      </a:accent3>
      <a:accent4>
        <a:srgbClr val="DADAAE"/>
      </a:accent4>
      <a:accent5>
        <a:srgbClr val="AAE2CA"/>
      </a:accent5>
      <a:accent6>
        <a:srgbClr val="2D2DB9"/>
      </a:accent6>
      <a:hlink>
        <a:srgbClr val="CCCCFF"/>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4877</TotalTime>
  <Words>2043</Words>
  <Application>Microsoft Office PowerPoint</Application>
  <PresentationFormat>On-screen Show (4:3)</PresentationFormat>
  <Paragraphs>185</Paragraphs>
  <Slides>19</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Times New Roman</vt:lpstr>
      <vt:lpstr>Default Design</vt:lpstr>
      <vt:lpstr>S1316 – The Malignant Bowel Obstruction Study A Prospective Comparative Effectiveness Trial for Malignant Bowel Obstruction</vt:lpstr>
      <vt:lpstr>S1316 JACS Paper on MBO</vt:lpstr>
      <vt:lpstr>S1316-  MBO Study Aims</vt:lpstr>
      <vt:lpstr>S1316 – MBO Study Primary Endpoint</vt:lpstr>
      <vt:lpstr>S1316 - MBO Study Schema</vt:lpstr>
      <vt:lpstr>PowerPoint Presentation</vt:lpstr>
      <vt:lpstr>S1316 - MBO Study Accrual Goal</vt:lpstr>
      <vt:lpstr>S1316 – MBO Study Eligibility Criteria</vt:lpstr>
      <vt:lpstr>S1316 – MBO Study Ineligibility Criteria (cont’d)</vt:lpstr>
      <vt:lpstr>S1316 – MBO Study Timeline for Initial Patient Care</vt:lpstr>
      <vt:lpstr>S1316 – MBO Study Initial Data Submission</vt:lpstr>
      <vt:lpstr>S1316 – MBO Study Follow-Up</vt:lpstr>
      <vt:lpstr>S1316 – MBO Study Dietary Recall </vt:lpstr>
      <vt:lpstr>S1316 – MBO Study Criteria for Removal from Protocol Follow-up</vt:lpstr>
      <vt:lpstr>S1316 – MBO Study Analysis Plan</vt:lpstr>
      <vt:lpstr>Analysis Plan (cont’d)</vt:lpstr>
      <vt:lpstr>Analysis Plan (cont’d)</vt:lpstr>
      <vt:lpstr>S1316 – MBO Study Recruitment Materials &amp; Resources</vt:lpstr>
      <vt:lpstr>Thank You </vt:lpstr>
    </vt:vector>
  </TitlesOfParts>
  <Company>SAVAHCS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Supportive Care Vision for Arizona</dc:title>
  <dc:creator>Robert Scott Krouse</dc:creator>
  <cp:lastModifiedBy>Wagner, Mary E - (mwagner2)</cp:lastModifiedBy>
  <cp:revision>310</cp:revision>
  <cp:lastPrinted>2015-10-14T23:41:23Z</cp:lastPrinted>
  <dcterms:created xsi:type="dcterms:W3CDTF">2004-10-24T05:40:37Z</dcterms:created>
  <dcterms:modified xsi:type="dcterms:W3CDTF">2019-09-06T19:27:59Z</dcterms:modified>
</cp:coreProperties>
</file>