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wdp" ContentType="image/vnd.ms-photo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5"/>
    <p:sldMasterId id="2147483667" r:id="rId6"/>
  </p:sldMasterIdLst>
  <p:notesMasterIdLst>
    <p:notesMasterId r:id="rId55"/>
  </p:notesMasterIdLst>
  <p:handoutMasterIdLst>
    <p:handoutMasterId r:id="rId56"/>
  </p:handoutMasterIdLst>
  <p:sldIdLst>
    <p:sldId id="256" r:id="rId7"/>
    <p:sldId id="559" r:id="rId8"/>
    <p:sldId id="576" r:id="rId9"/>
    <p:sldId id="377" r:id="rId10"/>
    <p:sldId id="577" r:id="rId11"/>
    <p:sldId id="564" r:id="rId12"/>
    <p:sldId id="590" r:id="rId13"/>
    <p:sldId id="563" r:id="rId14"/>
    <p:sldId id="584" r:id="rId15"/>
    <p:sldId id="585" r:id="rId16"/>
    <p:sldId id="609" r:id="rId17"/>
    <p:sldId id="610" r:id="rId18"/>
    <p:sldId id="611" r:id="rId19"/>
    <p:sldId id="612" r:id="rId20"/>
    <p:sldId id="613" r:id="rId21"/>
    <p:sldId id="586" r:id="rId22"/>
    <p:sldId id="258" r:id="rId23"/>
    <p:sldId id="593" r:id="rId24"/>
    <p:sldId id="592" r:id="rId25"/>
    <p:sldId id="591" r:id="rId26"/>
    <p:sldId id="580" r:id="rId27"/>
    <p:sldId id="581" r:id="rId28"/>
    <p:sldId id="565" r:id="rId29"/>
    <p:sldId id="573" r:id="rId30"/>
    <p:sldId id="566" r:id="rId31"/>
    <p:sldId id="583" r:id="rId32"/>
    <p:sldId id="574" r:id="rId33"/>
    <p:sldId id="598" r:id="rId34"/>
    <p:sldId id="588" r:id="rId35"/>
    <p:sldId id="530" r:id="rId36"/>
    <p:sldId id="532" r:id="rId37"/>
    <p:sldId id="543" r:id="rId38"/>
    <p:sldId id="534" r:id="rId39"/>
    <p:sldId id="535" r:id="rId40"/>
    <p:sldId id="533" r:id="rId41"/>
    <p:sldId id="536" r:id="rId42"/>
    <p:sldId id="541" r:id="rId43"/>
    <p:sldId id="542" r:id="rId44"/>
    <p:sldId id="544" r:id="rId45"/>
    <p:sldId id="545" r:id="rId46"/>
    <p:sldId id="587" r:id="rId47"/>
    <p:sldId id="605" r:id="rId48"/>
    <p:sldId id="606" r:id="rId49"/>
    <p:sldId id="607" r:id="rId50"/>
    <p:sldId id="608" r:id="rId51"/>
    <p:sldId id="572" r:id="rId52"/>
    <p:sldId id="550" r:id="rId53"/>
    <p:sldId id="367" r:id="rId54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wa, Crystal" initials="MC" lastIdx="3" clrIdx="0">
    <p:extLst>
      <p:ext uri="{19B8F6BF-5375-455C-9EA6-DF929625EA0E}">
        <p15:presenceInfo xmlns:p15="http://schemas.microsoft.com/office/powerpoint/2012/main" userId="S-1-5-21-2444698140-3567673722-3847017576-578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81BD"/>
    <a:srgbClr val="B1D92C"/>
    <a:srgbClr val="5AC6F0"/>
    <a:srgbClr val="493E31"/>
    <a:srgbClr val="927C61"/>
    <a:srgbClr val="E1E1DB"/>
    <a:srgbClr val="003399"/>
    <a:srgbClr val="000066"/>
    <a:srgbClr val="B8B91F"/>
    <a:srgbClr val="728C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2028" autoAdjust="0"/>
  </p:normalViewPr>
  <p:slideViewPr>
    <p:cSldViewPr snapToGrid="0">
      <p:cViewPr varScale="1">
        <p:scale>
          <a:sx n="63" d="100"/>
          <a:sy n="63" d="100"/>
        </p:scale>
        <p:origin x="102" y="92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97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96" d="100"/>
          <a:sy n="96" d="100"/>
        </p:scale>
        <p:origin x="3516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commentAuthors" Target="commentAuthors.xml"/><Relationship Id="rId61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8649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134" y="1"/>
            <a:ext cx="303864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924232-942B-4CF1-8762-123AA10E60FC}" type="datetimeFigureOut">
              <a:rPr lang="en-US" smtClean="0"/>
              <a:t>10/9/2018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6"/>
            <a:ext cx="3038649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134" y="8829676"/>
            <a:ext cx="303864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BC623E-D155-4303-8FF8-80A9A000AD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421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8649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134" y="1"/>
            <a:ext cx="303864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1A9970-2462-43B0-9C9B-51114862A4FD}" type="datetimeFigureOut">
              <a:rPr lang="en-US" smtClean="0"/>
              <a:t>10/9/2018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6888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848" y="4473576"/>
            <a:ext cx="560832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6"/>
            <a:ext cx="3038649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134" y="8829676"/>
            <a:ext cx="303864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C32826-4357-451F-99FB-6C9607A54F6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20754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drroyherbstyale/status/1022896945059119105?s=12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Dr. Kelly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To provide the “Welcome” and an overview of the presentation.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are </a:t>
            </a:r>
            <a:r>
              <a:rPr lang="en-US" sz="1200" b="1" u="none" kern="1200" dirty="0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celebrating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Lung-MAP being active for over 4 years.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 casing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impact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this study has from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Global level to the patient leve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Excitement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the upcoming changes.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32826-4357-451F-99FB-6C9607A54F6E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1675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32826-4357-451F-99FB-6C9607A54F6E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47930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5425" indent="-225425" defTabSz="914400">
              <a:spcBef>
                <a:spcPts val="1200"/>
              </a:spcBef>
              <a:spcAft>
                <a:spcPts val="200"/>
              </a:spcAft>
              <a:buClr>
                <a:schemeClr val="accent2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LungMAP screening protocol will have 2 version control protocols:</a:t>
            </a:r>
          </a:p>
          <a:p>
            <a:pPr marL="573088" lvl="1" indent="-176213" defTabSz="914400" fontAlgn="base">
              <a:spcBef>
                <a:spcPts val="200"/>
              </a:spcBef>
              <a:spcAft>
                <a:spcPts val="400"/>
              </a:spcAft>
              <a:buClr>
                <a:schemeClr val="accent2">
                  <a:lumMod val="50000"/>
                </a:schemeClr>
              </a:buClr>
              <a:buFont typeface="Calibri" pitchFamily="34" charset="0"/>
              <a:buChar char="◦"/>
              <a:defRPr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S1900BDSS – Biomarker Driven Sub-Studies</a:t>
            </a:r>
          </a:p>
          <a:p>
            <a:pPr marL="573088" lvl="1" indent="-176213" defTabSz="914400" fontAlgn="base">
              <a:spcBef>
                <a:spcPts val="200"/>
              </a:spcBef>
              <a:spcAft>
                <a:spcPts val="400"/>
              </a:spcAft>
              <a:buClr>
                <a:schemeClr val="accent2">
                  <a:lumMod val="50000"/>
                </a:schemeClr>
              </a:buClr>
              <a:buFont typeface="Calibri" pitchFamily="34" charset="0"/>
              <a:buChar char="◦"/>
              <a:defRPr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S1800NMIO – Non-Match Immunotherapies</a:t>
            </a:r>
          </a:p>
          <a:p>
            <a:pPr marL="225425" lvl="1" indent="-225425" defTabSz="914400" fontAlgn="base">
              <a:spcBef>
                <a:spcPts val="1200"/>
              </a:spcBef>
              <a:spcAft>
                <a:spcPts val="200"/>
              </a:spcAft>
              <a:buClr>
                <a:schemeClr val="accent2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This allows NCI/CIRB to more easily manage the regulatory aspects of the umbrella study.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32826-4357-451F-99FB-6C9607A54F6E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1300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NIH Policy on Single Institutional Review Board (NCI CIRB) for US Sites Participating in the NCTN &amp; NCORP Clinical Trials Networks</a:t>
            </a:r>
          </a:p>
          <a:p>
            <a:r>
              <a:rPr lang="en-US" dirty="0"/>
              <a:t>March 1, 2019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32826-4357-451F-99FB-6C9607A54F6E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4698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73609-FC0C-4970-B37C-374CBC451AF7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20045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32826-4357-451F-99FB-6C9607A54F6E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7234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32826-4357-451F-99FB-6C9607A54F6E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48535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A8A349-BF76-48FE-B072-F2BBD60BE842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030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Drug Information Sub-Committee- </a:t>
            </a:r>
          </a:p>
          <a:p>
            <a:r>
              <a:rPr lang="en-US" b="1" dirty="0"/>
              <a:t>	Drugs</a:t>
            </a:r>
            <a:r>
              <a:rPr lang="en-US" dirty="0"/>
              <a:t>: must demonstrate activity in a responsive patient group</a:t>
            </a:r>
          </a:p>
          <a:p>
            <a:r>
              <a:rPr lang="en-US" dirty="0"/>
              <a:t>	</a:t>
            </a:r>
            <a:r>
              <a:rPr lang="en-US" b="1" dirty="0"/>
              <a:t>Biomarker</a:t>
            </a:r>
            <a:r>
              <a:rPr lang="en-US" dirty="0"/>
              <a:t>: Platform that has been analytically validated and suitable for a pivotal trial</a:t>
            </a:r>
          </a:p>
          <a:p>
            <a:endParaRPr lang="en-US" dirty="0"/>
          </a:p>
          <a:p>
            <a:r>
              <a:rPr lang="en-US" dirty="0"/>
              <a:t>https://www.focr.org/sites/default/files/CCCR12MasterProtocol.pdf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32826-4357-451F-99FB-6C9607A54F6E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3684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http://cco.amegroups.com/article/view/7845/8606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32826-4357-451F-99FB-6C9607A54F6E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1167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u="sng" dirty="0">
                <a:hlinkClick r:id="rId3"/>
              </a:rPr>
              <a:t>https://twitter.com/drroyherbstyale/status/1022896945059119105?s=12</a:t>
            </a:r>
            <a:endParaRPr lang="en-US" u="sng" dirty="0"/>
          </a:p>
          <a:p>
            <a:r>
              <a:rPr lang="en-US" dirty="0"/>
              <a:t>https://medicine.yale.edu/urology/article.aspx?id=8362</a:t>
            </a:r>
          </a:p>
          <a:p>
            <a:r>
              <a:rPr lang="en-US" dirty="0"/>
              <a:t>https://cdn.rallybound.org/content/images/img/3928/Gala_past_honorees_8.15.17.pdf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32826-4357-451F-99FB-6C9607A54F6E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4768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32826-4357-451F-99FB-6C9607A54F6E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32653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32826-4357-451F-99FB-6C9607A54F6E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6234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Pre-screened for LungMAP in Jan 2016</a:t>
            </a:r>
          </a:p>
          <a:p>
            <a:r>
              <a:rPr lang="en-US" dirty="0"/>
              <a:t>Assigned to S1400I in Nov 2016</a:t>
            </a:r>
          </a:p>
          <a:p>
            <a:endParaRPr lang="en-US" dirty="0"/>
          </a:p>
          <a:p>
            <a:r>
              <a:rPr lang="en-US" dirty="0"/>
              <a:t>BENEFITS: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Mobility has increased, Desire to on home returned, Still struggling to get back to creating (mosaic artist)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C32826-4357-451F-99FB-6C9607A54F6E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39725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Drug Information Sub-Committee- </a:t>
            </a:r>
          </a:p>
          <a:p>
            <a:r>
              <a:rPr lang="en-US" b="1" dirty="0"/>
              <a:t>	Drugs</a:t>
            </a:r>
            <a:r>
              <a:rPr lang="en-US" dirty="0"/>
              <a:t>: must demonstrate activity in a responsive patient group</a:t>
            </a:r>
          </a:p>
          <a:p>
            <a:r>
              <a:rPr lang="en-US" dirty="0"/>
              <a:t>	</a:t>
            </a:r>
            <a:r>
              <a:rPr lang="en-US" b="1" dirty="0"/>
              <a:t>Biomarker</a:t>
            </a:r>
            <a:r>
              <a:rPr lang="en-US" dirty="0"/>
              <a:t>: Platform that has been analytically validated and suitable for a pivotal trial</a:t>
            </a:r>
          </a:p>
          <a:p>
            <a:endParaRPr lang="en-US" dirty="0"/>
          </a:p>
          <a:p>
            <a:r>
              <a:rPr lang="en-US" dirty="0"/>
              <a:t>https://www.focr.org/sites/default/files/CCCR12MasterProtocol.pdf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32826-4357-451F-99FB-6C9607A54F6E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1760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Dr. Gandara’s slides LLSv3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32826-4357-451F-99FB-6C9607A54F6E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67702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>
          <a:gsLst>
            <a:gs pos="4500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175" y="6367732"/>
            <a:ext cx="12188825" cy="4572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DCBD5AB-1538-4D5B-BE2F-2F8C456D562E}" type="datetime1">
              <a:rPr lang="en-US" smtClean="0"/>
              <a:t>10/9/2018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9120" y="6446836"/>
            <a:ext cx="811139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Slide </a:t>
            </a:r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object 62">
            <a:extLst>
              <a:ext uri="{FF2B5EF4-FFF2-40B4-BE49-F238E27FC236}">
                <a16:creationId xmlns:a16="http://schemas.microsoft.com/office/drawing/2014/main" id="{623B8FC1-290C-46A9-936E-C450426F5B3B}"/>
              </a:ext>
            </a:extLst>
          </p:cNvPr>
          <p:cNvSpPr/>
          <p:nvPr userDrawn="1"/>
        </p:nvSpPr>
        <p:spPr>
          <a:xfrm>
            <a:off x="32067" y="6153023"/>
            <a:ext cx="12179353" cy="646306"/>
          </a:xfrm>
          <a:custGeom>
            <a:avLst/>
            <a:gdLst/>
            <a:ahLst/>
            <a:cxnLst/>
            <a:rect l="l" t="t" r="r" b="b"/>
            <a:pathLst>
              <a:path w="6136640" h="666750">
                <a:moveTo>
                  <a:pt x="4224098" y="236502"/>
                </a:moveTo>
                <a:lnTo>
                  <a:pt x="2459038" y="236502"/>
                </a:lnTo>
                <a:lnTo>
                  <a:pt x="2928525" y="243464"/>
                </a:lnTo>
                <a:lnTo>
                  <a:pt x="3412681" y="265563"/>
                </a:lnTo>
                <a:lnTo>
                  <a:pt x="3909219" y="304678"/>
                </a:lnTo>
                <a:lnTo>
                  <a:pt x="4415854" y="362687"/>
                </a:lnTo>
                <a:lnTo>
                  <a:pt x="4930299" y="441472"/>
                </a:lnTo>
                <a:lnTo>
                  <a:pt x="6001224" y="646030"/>
                </a:lnTo>
                <a:lnTo>
                  <a:pt x="6094531" y="661306"/>
                </a:lnTo>
                <a:lnTo>
                  <a:pt x="6134012" y="666486"/>
                </a:lnTo>
                <a:lnTo>
                  <a:pt x="6136069" y="666610"/>
                </a:lnTo>
                <a:lnTo>
                  <a:pt x="4633553" y="323318"/>
                </a:lnTo>
                <a:lnTo>
                  <a:pt x="4224098" y="236502"/>
                </a:lnTo>
                <a:close/>
              </a:path>
              <a:path w="6136640" h="666750">
                <a:moveTo>
                  <a:pt x="2286382" y="0"/>
                </a:moveTo>
                <a:lnTo>
                  <a:pt x="1999535" y="9010"/>
                </a:lnTo>
                <a:lnTo>
                  <a:pt x="1707630" y="31943"/>
                </a:lnTo>
                <a:lnTo>
                  <a:pt x="1404943" y="68841"/>
                </a:lnTo>
                <a:lnTo>
                  <a:pt x="1085749" y="119745"/>
                </a:lnTo>
                <a:lnTo>
                  <a:pt x="744324" y="184696"/>
                </a:lnTo>
                <a:lnTo>
                  <a:pt x="374943" y="263735"/>
                </a:lnTo>
                <a:lnTo>
                  <a:pt x="0" y="350405"/>
                </a:lnTo>
                <a:lnTo>
                  <a:pt x="0" y="419303"/>
                </a:lnTo>
                <a:lnTo>
                  <a:pt x="78169" y="407334"/>
                </a:lnTo>
                <a:lnTo>
                  <a:pt x="411639" y="362949"/>
                </a:lnTo>
                <a:lnTo>
                  <a:pt x="773494" y="322424"/>
                </a:lnTo>
                <a:lnTo>
                  <a:pt x="1161447" y="287637"/>
                </a:lnTo>
                <a:lnTo>
                  <a:pt x="1573213" y="260468"/>
                </a:lnTo>
                <a:lnTo>
                  <a:pt x="2006505" y="242796"/>
                </a:lnTo>
                <a:lnTo>
                  <a:pt x="2459038" y="236502"/>
                </a:lnTo>
                <a:lnTo>
                  <a:pt x="4224098" y="236502"/>
                </a:lnTo>
                <a:lnTo>
                  <a:pt x="4221824" y="236020"/>
                </a:lnTo>
                <a:lnTo>
                  <a:pt x="3845108" y="162356"/>
                </a:lnTo>
                <a:lnTo>
                  <a:pt x="3497682" y="102368"/>
                </a:lnTo>
                <a:lnTo>
                  <a:pt x="3173821" y="56097"/>
                </a:lnTo>
                <a:lnTo>
                  <a:pt x="2867800" y="23584"/>
                </a:lnTo>
                <a:lnTo>
                  <a:pt x="2573895" y="4872"/>
                </a:lnTo>
                <a:lnTo>
                  <a:pt x="2286382" y="0"/>
                </a:lnTo>
                <a:close/>
              </a:path>
            </a:pathLst>
          </a:custGeom>
          <a:solidFill>
            <a:srgbClr val="3A89C9"/>
          </a:solidFill>
          <a:effectLst>
            <a:softEdge rad="0"/>
          </a:effectLst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63">
            <a:extLst>
              <a:ext uri="{FF2B5EF4-FFF2-40B4-BE49-F238E27FC236}">
                <a16:creationId xmlns:a16="http://schemas.microsoft.com/office/drawing/2014/main" id="{62972CBC-9BAB-4F99-A490-B7961EA3AB5F}"/>
              </a:ext>
            </a:extLst>
          </p:cNvPr>
          <p:cNvSpPr/>
          <p:nvPr userDrawn="1"/>
        </p:nvSpPr>
        <p:spPr>
          <a:xfrm>
            <a:off x="27328" y="6225138"/>
            <a:ext cx="12188825" cy="586824"/>
          </a:xfrm>
          <a:custGeom>
            <a:avLst/>
            <a:gdLst/>
            <a:ahLst/>
            <a:cxnLst/>
            <a:rect l="l" t="t" r="r" b="b"/>
            <a:pathLst>
              <a:path w="6479540" h="666750">
                <a:moveTo>
                  <a:pt x="4566979" y="236503"/>
                </a:moveTo>
                <a:lnTo>
                  <a:pt x="2801938" y="236503"/>
                </a:lnTo>
                <a:lnTo>
                  <a:pt x="3271425" y="243465"/>
                </a:lnTo>
                <a:lnTo>
                  <a:pt x="3755581" y="265563"/>
                </a:lnTo>
                <a:lnTo>
                  <a:pt x="4252119" y="304677"/>
                </a:lnTo>
                <a:lnTo>
                  <a:pt x="4758754" y="362686"/>
                </a:lnTo>
                <a:lnTo>
                  <a:pt x="5273199" y="441471"/>
                </a:lnTo>
                <a:lnTo>
                  <a:pt x="6344124" y="646039"/>
                </a:lnTo>
                <a:lnTo>
                  <a:pt x="6437431" y="661317"/>
                </a:lnTo>
                <a:lnTo>
                  <a:pt x="6476912" y="666497"/>
                </a:lnTo>
                <a:lnTo>
                  <a:pt x="6478969" y="666621"/>
                </a:lnTo>
                <a:lnTo>
                  <a:pt x="4976453" y="323325"/>
                </a:lnTo>
                <a:lnTo>
                  <a:pt x="4566979" y="236503"/>
                </a:lnTo>
                <a:close/>
              </a:path>
              <a:path w="6479540" h="666750">
                <a:moveTo>
                  <a:pt x="2629282" y="0"/>
                </a:moveTo>
                <a:lnTo>
                  <a:pt x="2342435" y="9009"/>
                </a:lnTo>
                <a:lnTo>
                  <a:pt x="2050530" y="31942"/>
                </a:lnTo>
                <a:lnTo>
                  <a:pt x="1747843" y="68840"/>
                </a:lnTo>
                <a:lnTo>
                  <a:pt x="1428649" y="119744"/>
                </a:lnTo>
                <a:lnTo>
                  <a:pt x="1087224" y="184695"/>
                </a:lnTo>
                <a:lnTo>
                  <a:pt x="717843" y="263734"/>
                </a:lnTo>
                <a:lnTo>
                  <a:pt x="314781" y="356903"/>
                </a:lnTo>
                <a:lnTo>
                  <a:pt x="0" y="433267"/>
                </a:lnTo>
                <a:lnTo>
                  <a:pt x="0" y="474066"/>
                </a:lnTo>
                <a:lnTo>
                  <a:pt x="118269" y="453701"/>
                </a:lnTo>
                <a:lnTo>
                  <a:pt x="421069" y="407338"/>
                </a:lnTo>
                <a:lnTo>
                  <a:pt x="754539" y="362953"/>
                </a:lnTo>
                <a:lnTo>
                  <a:pt x="1116394" y="322427"/>
                </a:lnTo>
                <a:lnTo>
                  <a:pt x="1504347" y="287640"/>
                </a:lnTo>
                <a:lnTo>
                  <a:pt x="1916113" y="260470"/>
                </a:lnTo>
                <a:lnTo>
                  <a:pt x="2349405" y="242798"/>
                </a:lnTo>
                <a:lnTo>
                  <a:pt x="2801938" y="236503"/>
                </a:lnTo>
                <a:lnTo>
                  <a:pt x="4566979" y="236503"/>
                </a:lnTo>
                <a:lnTo>
                  <a:pt x="4564724" y="236025"/>
                </a:lnTo>
                <a:lnTo>
                  <a:pt x="4188008" y="162360"/>
                </a:lnTo>
                <a:lnTo>
                  <a:pt x="3840582" y="102371"/>
                </a:lnTo>
                <a:lnTo>
                  <a:pt x="3516721" y="56099"/>
                </a:lnTo>
                <a:lnTo>
                  <a:pt x="3210700" y="23586"/>
                </a:lnTo>
                <a:lnTo>
                  <a:pt x="2916795" y="4872"/>
                </a:lnTo>
                <a:lnTo>
                  <a:pt x="2629282" y="0"/>
                </a:lnTo>
                <a:close/>
              </a:path>
            </a:pathLst>
          </a:custGeom>
          <a:solidFill>
            <a:srgbClr val="B2D23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67BC6CA-AE0B-438F-A170-6B2C9B7B4D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t="34113" b="21447"/>
          <a:stretch/>
        </p:blipFill>
        <p:spPr>
          <a:xfrm>
            <a:off x="3524692" y="6338040"/>
            <a:ext cx="5142617" cy="5252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434" y="6334316"/>
            <a:ext cx="1160217" cy="493092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60E10-888F-4805-A82A-73BBAE4C2E1E}" type="datetime1">
              <a:rPr lang="en-US" smtClean="0"/>
              <a:t>10/9/2018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0960" y="6430351"/>
            <a:ext cx="939938" cy="365125"/>
          </a:xfrm>
        </p:spPr>
        <p:txBody>
          <a:bodyPr/>
          <a:lstStyle/>
          <a:p>
            <a:r>
              <a:rPr lang="en-US" dirty="0"/>
              <a:t>Slide </a:t>
            </a:r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255" y="6420793"/>
            <a:ext cx="2866449" cy="4172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434" y="6334316"/>
            <a:ext cx="1160217" cy="49309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DAAF2B39-592E-41EA-A8D9-885E11081CBE}" type="datetime1">
              <a:rPr lang="en-US" smtClean="0"/>
              <a:t>10/9/2018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75" y="6407697"/>
            <a:ext cx="2866449" cy="4172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434" y="6334316"/>
            <a:ext cx="1160217" cy="49309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B8E55-EF53-4778-9BF4-109C60BE2280}" type="datetime1">
              <a:rPr lang="en-US" smtClean="0"/>
              <a:t>10/9/2018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7283" y="6446836"/>
            <a:ext cx="982823" cy="365125"/>
          </a:xfrm>
        </p:spPr>
        <p:txBody>
          <a:bodyPr/>
          <a:lstStyle/>
          <a:p>
            <a:r>
              <a:rPr lang="en-US" dirty="0"/>
              <a:t>Slide </a:t>
            </a:r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255" y="6420793"/>
            <a:ext cx="2866449" cy="4172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434" y="6334316"/>
            <a:ext cx="1160217" cy="49309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15963"/>
          </a:xfrm>
        </p:spPr>
        <p:txBody>
          <a:bodyPr lIns="274320"/>
          <a:lstStyle>
            <a:lvl1pPr algn="l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1549" y="6456986"/>
            <a:ext cx="995731" cy="365125"/>
          </a:xfrm>
        </p:spPr>
        <p:txBody>
          <a:bodyPr/>
          <a:lstStyle/>
          <a:p>
            <a:r>
              <a:rPr lang="en-US" dirty="0"/>
              <a:t>Slide </a:t>
            </a:r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1565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Column —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58368" y="415555"/>
            <a:ext cx="10887456" cy="423193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24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2" name="Text Box 14"/>
          <p:cNvSpPr txBox="1">
            <a:spLocks noChangeArrowheads="1"/>
          </p:cNvSpPr>
          <p:nvPr userDrawn="1"/>
        </p:nvSpPr>
        <p:spPr bwMode="auto">
          <a:xfrm>
            <a:off x="11529505" y="6486144"/>
            <a:ext cx="410633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marL="0" marR="0" lvl="0" indent="0" algn="r" defTabSz="912813" rtl="0" eaLnBrk="0" fontAlgn="auto" latinLnBrk="0" hangingPunct="0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025188" algn="r"/>
              </a:tabLst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/>
                <a:ea typeface="ＭＳ Ｐゴシック" charset="0"/>
                <a:cs typeface="SapientSansRegular"/>
              </a:rPr>
              <a:t> </a:t>
            </a:r>
            <a:fld id="{4225D95B-3580-C74C-AC82-B8FCF626B418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/>
                <a:ea typeface="ＭＳ Ｐゴシック" charset="0"/>
                <a:cs typeface="SapientSansRegular"/>
              </a:rPr>
              <a:pPr marL="0" marR="0" lvl="0" indent="0" algn="r" defTabSz="912813" rtl="0" eaLnBrk="0" fontAlgn="auto" latinLnBrk="0" hangingPunct="0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1025188" algn="r"/>
                </a:tabLst>
                <a:defRPr/>
              </a:pPr>
              <a:t>‹#›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/>
              <a:ea typeface="ＭＳ Ｐゴシック" charset="0"/>
              <a:cs typeface="SapientSansRegular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658368" y="1426633"/>
            <a:ext cx="10887456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1549" y="6456986"/>
            <a:ext cx="995731" cy="365125"/>
          </a:xfrm>
        </p:spPr>
        <p:txBody>
          <a:bodyPr/>
          <a:lstStyle/>
          <a:p>
            <a:r>
              <a:rPr lang="en-US" dirty="0"/>
              <a:t>Slide </a:t>
            </a:r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0434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bg>
      <p:bgPr>
        <a:gradFill>
          <a:gsLst>
            <a:gs pos="4500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175" y="6367732"/>
            <a:ext cx="12188825" cy="4572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76D518-2C8E-47B8-B707-D70EA4FB5DDB}" type="datetime1">
              <a:rPr lang="en-US" smtClean="0"/>
              <a:t>10/9/2018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9120" y="6446836"/>
            <a:ext cx="811139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Slide </a:t>
            </a:r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object 62">
            <a:extLst>
              <a:ext uri="{FF2B5EF4-FFF2-40B4-BE49-F238E27FC236}">
                <a16:creationId xmlns:a16="http://schemas.microsoft.com/office/drawing/2014/main" id="{623B8FC1-290C-46A9-936E-C450426F5B3B}"/>
              </a:ext>
            </a:extLst>
          </p:cNvPr>
          <p:cNvSpPr/>
          <p:nvPr userDrawn="1"/>
        </p:nvSpPr>
        <p:spPr>
          <a:xfrm>
            <a:off x="32067" y="6153023"/>
            <a:ext cx="12179353" cy="646306"/>
          </a:xfrm>
          <a:custGeom>
            <a:avLst/>
            <a:gdLst/>
            <a:ahLst/>
            <a:cxnLst/>
            <a:rect l="l" t="t" r="r" b="b"/>
            <a:pathLst>
              <a:path w="6136640" h="666750">
                <a:moveTo>
                  <a:pt x="4224098" y="236502"/>
                </a:moveTo>
                <a:lnTo>
                  <a:pt x="2459038" y="236502"/>
                </a:lnTo>
                <a:lnTo>
                  <a:pt x="2928525" y="243464"/>
                </a:lnTo>
                <a:lnTo>
                  <a:pt x="3412681" y="265563"/>
                </a:lnTo>
                <a:lnTo>
                  <a:pt x="3909219" y="304678"/>
                </a:lnTo>
                <a:lnTo>
                  <a:pt x="4415854" y="362687"/>
                </a:lnTo>
                <a:lnTo>
                  <a:pt x="4930299" y="441472"/>
                </a:lnTo>
                <a:lnTo>
                  <a:pt x="6001224" y="646030"/>
                </a:lnTo>
                <a:lnTo>
                  <a:pt x="6094531" y="661306"/>
                </a:lnTo>
                <a:lnTo>
                  <a:pt x="6134012" y="666486"/>
                </a:lnTo>
                <a:lnTo>
                  <a:pt x="6136069" y="666610"/>
                </a:lnTo>
                <a:lnTo>
                  <a:pt x="4633553" y="323318"/>
                </a:lnTo>
                <a:lnTo>
                  <a:pt x="4224098" y="236502"/>
                </a:lnTo>
                <a:close/>
              </a:path>
              <a:path w="6136640" h="666750">
                <a:moveTo>
                  <a:pt x="2286382" y="0"/>
                </a:moveTo>
                <a:lnTo>
                  <a:pt x="1999535" y="9010"/>
                </a:lnTo>
                <a:lnTo>
                  <a:pt x="1707630" y="31943"/>
                </a:lnTo>
                <a:lnTo>
                  <a:pt x="1404943" y="68841"/>
                </a:lnTo>
                <a:lnTo>
                  <a:pt x="1085749" y="119745"/>
                </a:lnTo>
                <a:lnTo>
                  <a:pt x="744324" y="184696"/>
                </a:lnTo>
                <a:lnTo>
                  <a:pt x="374943" y="263735"/>
                </a:lnTo>
                <a:lnTo>
                  <a:pt x="0" y="350405"/>
                </a:lnTo>
                <a:lnTo>
                  <a:pt x="0" y="419303"/>
                </a:lnTo>
                <a:lnTo>
                  <a:pt x="78169" y="407334"/>
                </a:lnTo>
                <a:lnTo>
                  <a:pt x="411639" y="362949"/>
                </a:lnTo>
                <a:lnTo>
                  <a:pt x="773494" y="322424"/>
                </a:lnTo>
                <a:lnTo>
                  <a:pt x="1161447" y="287637"/>
                </a:lnTo>
                <a:lnTo>
                  <a:pt x="1573213" y="260468"/>
                </a:lnTo>
                <a:lnTo>
                  <a:pt x="2006505" y="242796"/>
                </a:lnTo>
                <a:lnTo>
                  <a:pt x="2459038" y="236502"/>
                </a:lnTo>
                <a:lnTo>
                  <a:pt x="4224098" y="236502"/>
                </a:lnTo>
                <a:lnTo>
                  <a:pt x="4221824" y="236020"/>
                </a:lnTo>
                <a:lnTo>
                  <a:pt x="3845108" y="162356"/>
                </a:lnTo>
                <a:lnTo>
                  <a:pt x="3497682" y="102368"/>
                </a:lnTo>
                <a:lnTo>
                  <a:pt x="3173821" y="56097"/>
                </a:lnTo>
                <a:lnTo>
                  <a:pt x="2867800" y="23584"/>
                </a:lnTo>
                <a:lnTo>
                  <a:pt x="2573895" y="4872"/>
                </a:lnTo>
                <a:lnTo>
                  <a:pt x="2286382" y="0"/>
                </a:lnTo>
                <a:close/>
              </a:path>
            </a:pathLst>
          </a:custGeom>
          <a:solidFill>
            <a:srgbClr val="3A89C9"/>
          </a:solidFill>
          <a:effectLst>
            <a:softEdge rad="0"/>
          </a:effectLst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63">
            <a:extLst>
              <a:ext uri="{FF2B5EF4-FFF2-40B4-BE49-F238E27FC236}">
                <a16:creationId xmlns:a16="http://schemas.microsoft.com/office/drawing/2014/main" id="{62972CBC-9BAB-4F99-A490-B7961EA3AB5F}"/>
              </a:ext>
            </a:extLst>
          </p:cNvPr>
          <p:cNvSpPr/>
          <p:nvPr userDrawn="1"/>
        </p:nvSpPr>
        <p:spPr>
          <a:xfrm>
            <a:off x="27328" y="6225138"/>
            <a:ext cx="12188825" cy="586824"/>
          </a:xfrm>
          <a:custGeom>
            <a:avLst/>
            <a:gdLst/>
            <a:ahLst/>
            <a:cxnLst/>
            <a:rect l="l" t="t" r="r" b="b"/>
            <a:pathLst>
              <a:path w="6479540" h="666750">
                <a:moveTo>
                  <a:pt x="4566979" y="236503"/>
                </a:moveTo>
                <a:lnTo>
                  <a:pt x="2801938" y="236503"/>
                </a:lnTo>
                <a:lnTo>
                  <a:pt x="3271425" y="243465"/>
                </a:lnTo>
                <a:lnTo>
                  <a:pt x="3755581" y="265563"/>
                </a:lnTo>
                <a:lnTo>
                  <a:pt x="4252119" y="304677"/>
                </a:lnTo>
                <a:lnTo>
                  <a:pt x="4758754" y="362686"/>
                </a:lnTo>
                <a:lnTo>
                  <a:pt x="5273199" y="441471"/>
                </a:lnTo>
                <a:lnTo>
                  <a:pt x="6344124" y="646039"/>
                </a:lnTo>
                <a:lnTo>
                  <a:pt x="6437431" y="661317"/>
                </a:lnTo>
                <a:lnTo>
                  <a:pt x="6476912" y="666497"/>
                </a:lnTo>
                <a:lnTo>
                  <a:pt x="6478969" y="666621"/>
                </a:lnTo>
                <a:lnTo>
                  <a:pt x="4976453" y="323325"/>
                </a:lnTo>
                <a:lnTo>
                  <a:pt x="4566979" y="236503"/>
                </a:lnTo>
                <a:close/>
              </a:path>
              <a:path w="6479540" h="666750">
                <a:moveTo>
                  <a:pt x="2629282" y="0"/>
                </a:moveTo>
                <a:lnTo>
                  <a:pt x="2342435" y="9009"/>
                </a:lnTo>
                <a:lnTo>
                  <a:pt x="2050530" y="31942"/>
                </a:lnTo>
                <a:lnTo>
                  <a:pt x="1747843" y="68840"/>
                </a:lnTo>
                <a:lnTo>
                  <a:pt x="1428649" y="119744"/>
                </a:lnTo>
                <a:lnTo>
                  <a:pt x="1087224" y="184695"/>
                </a:lnTo>
                <a:lnTo>
                  <a:pt x="717843" y="263734"/>
                </a:lnTo>
                <a:lnTo>
                  <a:pt x="314781" y="356903"/>
                </a:lnTo>
                <a:lnTo>
                  <a:pt x="0" y="433267"/>
                </a:lnTo>
                <a:lnTo>
                  <a:pt x="0" y="474066"/>
                </a:lnTo>
                <a:lnTo>
                  <a:pt x="118269" y="453701"/>
                </a:lnTo>
                <a:lnTo>
                  <a:pt x="421069" y="407338"/>
                </a:lnTo>
                <a:lnTo>
                  <a:pt x="754539" y="362953"/>
                </a:lnTo>
                <a:lnTo>
                  <a:pt x="1116394" y="322427"/>
                </a:lnTo>
                <a:lnTo>
                  <a:pt x="1504347" y="287640"/>
                </a:lnTo>
                <a:lnTo>
                  <a:pt x="1916113" y="260470"/>
                </a:lnTo>
                <a:lnTo>
                  <a:pt x="2349405" y="242798"/>
                </a:lnTo>
                <a:lnTo>
                  <a:pt x="2801938" y="236503"/>
                </a:lnTo>
                <a:lnTo>
                  <a:pt x="4566979" y="236503"/>
                </a:lnTo>
                <a:lnTo>
                  <a:pt x="4564724" y="236025"/>
                </a:lnTo>
                <a:lnTo>
                  <a:pt x="4188008" y="162360"/>
                </a:lnTo>
                <a:lnTo>
                  <a:pt x="3840582" y="102371"/>
                </a:lnTo>
                <a:lnTo>
                  <a:pt x="3516721" y="56099"/>
                </a:lnTo>
                <a:lnTo>
                  <a:pt x="3210700" y="23586"/>
                </a:lnTo>
                <a:lnTo>
                  <a:pt x="2916795" y="4872"/>
                </a:lnTo>
                <a:lnTo>
                  <a:pt x="2629282" y="0"/>
                </a:lnTo>
                <a:close/>
              </a:path>
            </a:pathLst>
          </a:custGeom>
          <a:solidFill>
            <a:srgbClr val="B2D23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67BC6CA-AE0B-438F-A170-6B2C9B7B4D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t="34113" b="21447"/>
          <a:stretch/>
        </p:blipFill>
        <p:spPr>
          <a:xfrm>
            <a:off x="3524692" y="6286670"/>
            <a:ext cx="5142617" cy="525291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54A55F-3289-4514-B37B-B3BAC6FD959E}"/>
              </a:ext>
            </a:extLst>
          </p:cNvPr>
          <p:cNvCxnSpPr/>
          <p:nvPr userDrawn="1"/>
        </p:nvCxnSpPr>
        <p:spPr>
          <a:xfrm>
            <a:off x="1097280" y="4325112"/>
            <a:ext cx="100584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434" y="6334316"/>
            <a:ext cx="1160217" cy="4930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87745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6083"/>
            <a:ext cx="10546080" cy="145638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845734"/>
            <a:ext cx="10546080" cy="4023360"/>
          </a:xfrm>
        </p:spPr>
        <p:txBody>
          <a:bodyPr/>
          <a:lstStyle>
            <a:lvl1pPr marL="225425" indent="-225425">
              <a:buClr>
                <a:schemeClr val="accent2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lvl1pPr>
            <a:lvl2pPr marL="384048" indent="-182880">
              <a:buClr>
                <a:schemeClr val="accent2">
                  <a:lumMod val="50000"/>
                </a:schemeClr>
              </a:buClr>
              <a:buFont typeface="Calibri" panose="020F0502020204030204" pitchFamily="34" charset="0"/>
              <a:buChar char="−"/>
              <a:defRPr/>
            </a:lvl2pPr>
            <a:lvl3pPr>
              <a:buClr>
                <a:schemeClr val="accent2">
                  <a:lumMod val="50000"/>
                </a:schemeClr>
              </a:buClr>
              <a:defRPr/>
            </a:lvl3pPr>
            <a:lvl4pPr>
              <a:buClr>
                <a:schemeClr val="accent2">
                  <a:lumMod val="50000"/>
                </a:schemeClr>
              </a:buClr>
              <a:defRPr/>
            </a:lvl4pPr>
            <a:lvl5pPr>
              <a:buClr>
                <a:schemeClr val="accent2">
                  <a:lumMod val="50000"/>
                </a:schemeClr>
              </a:buClr>
              <a:defRPr/>
            </a:lvl5pPr>
          </a:lstStyle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4CD9B-300C-4655-A4AF-AE6E63449C4B}" type="datetime1">
              <a:rPr lang="en-US" smtClean="0"/>
              <a:t>10/9/2018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15078" y="6459784"/>
            <a:ext cx="482280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Slide: </a:t>
            </a:r>
            <a:fld id="{629637A9-119A-49DA-BD12-AAC58B377D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58952"/>
            <a:ext cx="1054608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53128"/>
            <a:ext cx="1054608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EFCB3-5A34-4E93-B5E1-27DD28147238}" type="datetime1">
              <a:rPr lang="en-US" smtClean="0"/>
              <a:t>10/9/2018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Slide: </a:t>
            </a:r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609600" y="4325112"/>
            <a:ext cx="10473578" cy="18288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255" y="6420793"/>
            <a:ext cx="2866449" cy="4172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434" y="6334316"/>
            <a:ext cx="1160217" cy="49309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99090" y="36083"/>
            <a:ext cx="10556590" cy="145075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99090" y="1845735"/>
            <a:ext cx="5183700" cy="4023360"/>
          </a:xfrm>
        </p:spPr>
        <p:txBody>
          <a:bodyPr/>
          <a:lstStyle>
            <a:lvl1pPr>
              <a:buClr>
                <a:schemeClr val="accent2">
                  <a:lumMod val="50000"/>
                </a:schemeClr>
              </a:buClr>
              <a:defRPr/>
            </a:lvl1pPr>
            <a:lvl2pPr>
              <a:buClr>
                <a:schemeClr val="accent2">
                  <a:lumMod val="50000"/>
                </a:schemeClr>
              </a:buClr>
              <a:defRPr/>
            </a:lvl2pPr>
            <a:lvl3pPr>
              <a:buClr>
                <a:schemeClr val="accent2">
                  <a:lumMod val="50000"/>
                </a:schemeClr>
              </a:buClr>
              <a:defRPr/>
            </a:lvl3pPr>
            <a:lvl4pPr>
              <a:buClr>
                <a:schemeClr val="accent2">
                  <a:lumMod val="50000"/>
                </a:schemeClr>
              </a:buClr>
              <a:defRPr/>
            </a:lvl4pPr>
            <a:lvl5pPr>
              <a:buClr>
                <a:schemeClr val="accent2">
                  <a:lumMod val="50000"/>
                </a:schemeClr>
              </a:buClr>
              <a:defRPr/>
            </a:lvl5pPr>
          </a:lstStyle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885793" y="1845735"/>
            <a:ext cx="5269887" cy="4023360"/>
          </a:xfrm>
        </p:spPr>
        <p:txBody>
          <a:bodyPr/>
          <a:lstStyle>
            <a:lvl1pPr>
              <a:buClr>
                <a:schemeClr val="accent2">
                  <a:lumMod val="50000"/>
                </a:schemeClr>
              </a:buClr>
              <a:defRPr/>
            </a:lvl1pPr>
            <a:lvl2pPr>
              <a:buClr>
                <a:schemeClr val="accent2">
                  <a:lumMod val="50000"/>
                </a:schemeClr>
              </a:buClr>
              <a:defRPr/>
            </a:lvl2pPr>
            <a:lvl3pPr>
              <a:buClr>
                <a:schemeClr val="accent2">
                  <a:lumMod val="50000"/>
                </a:schemeClr>
              </a:buClr>
              <a:defRPr/>
            </a:lvl3pPr>
            <a:lvl4pPr>
              <a:buClr>
                <a:schemeClr val="accent2">
                  <a:lumMod val="50000"/>
                </a:schemeClr>
              </a:buClr>
              <a:defRPr/>
            </a:lvl4pPr>
            <a:lvl5pPr>
              <a:buClr>
                <a:schemeClr val="accent2">
                  <a:lumMod val="50000"/>
                </a:schemeClr>
              </a:buClr>
              <a:defRPr/>
            </a:lvl5pPr>
          </a:lstStyle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2F06C-2796-4892-ACA4-DC4D45230656}" type="datetime1">
              <a:rPr lang="en-US" smtClean="0"/>
              <a:t>10/9/2018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65499" y="6444629"/>
            <a:ext cx="867182" cy="365125"/>
          </a:xfrm>
        </p:spPr>
        <p:txBody>
          <a:bodyPr/>
          <a:lstStyle/>
          <a:p>
            <a:r>
              <a:rPr lang="en-US" dirty="0"/>
              <a:t>Slide </a:t>
            </a:r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66356" y="38058"/>
            <a:ext cx="10489324" cy="145075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6356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66356" y="2582334"/>
            <a:ext cx="4937760" cy="3378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217920" y="2582334"/>
            <a:ext cx="4937760" cy="3378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FA6CD-3412-4193-8887-234A9D5A9C50}" type="datetime1">
              <a:rPr lang="en-US" smtClean="0"/>
              <a:t>10/9/2018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343" y="6459784"/>
            <a:ext cx="970303" cy="365125"/>
          </a:xfrm>
        </p:spPr>
        <p:txBody>
          <a:bodyPr/>
          <a:lstStyle/>
          <a:p>
            <a:r>
              <a:rPr lang="en-US" dirty="0"/>
              <a:t>Slide </a:t>
            </a:r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alphaModFix amt="17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6083"/>
            <a:ext cx="10546080" cy="145075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FBADA-2CCD-4E7D-A69B-0212284EE43C}" type="datetime1">
              <a:rPr lang="en-US" smtClean="0"/>
              <a:t>10/9/2018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684598" y="6459785"/>
            <a:ext cx="482280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1549" y="6473028"/>
            <a:ext cx="995731" cy="365125"/>
          </a:xfrm>
        </p:spPr>
        <p:txBody>
          <a:bodyPr/>
          <a:lstStyle/>
          <a:p>
            <a:r>
              <a:rPr lang="en-US" dirty="0"/>
              <a:t>Slide </a:t>
            </a:r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bg>
      <p:bgPr>
        <a:blipFill dpi="0" rotWithShape="1">
          <a:blip r:embed="rId2">
            <a:alphaModFix amt="19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6083"/>
            <a:ext cx="1054608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FB1E8-255A-4CAB-9CA8-85DA8BBE888C}" type="datetime1">
              <a:rPr lang="en-US" smtClean="0"/>
              <a:t>10/9/2018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1549" y="6456986"/>
            <a:ext cx="995731" cy="365125"/>
          </a:xfrm>
        </p:spPr>
        <p:txBody>
          <a:bodyPr/>
          <a:lstStyle/>
          <a:p>
            <a:r>
              <a:rPr lang="en-US" dirty="0"/>
              <a:t>Slide </a:t>
            </a:r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6278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bg>
      <p:bgPr>
        <a:blipFill dpi="0" rotWithShape="1">
          <a:blip r:embed="rId2">
            <a:alphaModFix amt="19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6083"/>
            <a:ext cx="1054608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D0CF1-E9A9-4300-B108-8C50C1581319}" type="datetime1">
              <a:rPr lang="en-US" smtClean="0"/>
              <a:t>10/9/2018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1549" y="6456986"/>
            <a:ext cx="995731" cy="365125"/>
          </a:xfrm>
        </p:spPr>
        <p:txBody>
          <a:bodyPr/>
          <a:lstStyle/>
          <a:p>
            <a:r>
              <a:rPr lang="en-US" dirty="0"/>
              <a:t>Slide </a:t>
            </a:r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373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500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99090" y="36083"/>
            <a:ext cx="1055659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9090" y="1845734"/>
            <a:ext cx="1055659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6C01ABC0-1EB0-40D5-B493-D7B15FE99923}" type="datetime1">
              <a:rPr lang="en-US" smtClean="0"/>
              <a:t>10/9/2018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959" y="6459785"/>
            <a:ext cx="9459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Slide </a:t>
            </a:r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599090" y="1486840"/>
            <a:ext cx="10561402" cy="485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bject 62">
            <a:extLst>
              <a:ext uri="{FF2B5EF4-FFF2-40B4-BE49-F238E27FC236}">
                <a16:creationId xmlns:a16="http://schemas.microsoft.com/office/drawing/2014/main" id="{F6A268F7-6258-484B-B022-E17D5912C22D}"/>
              </a:ext>
            </a:extLst>
          </p:cNvPr>
          <p:cNvSpPr/>
          <p:nvPr userDrawn="1"/>
        </p:nvSpPr>
        <p:spPr>
          <a:xfrm>
            <a:off x="32067" y="6153023"/>
            <a:ext cx="12179353" cy="646306"/>
          </a:xfrm>
          <a:custGeom>
            <a:avLst/>
            <a:gdLst/>
            <a:ahLst/>
            <a:cxnLst/>
            <a:rect l="l" t="t" r="r" b="b"/>
            <a:pathLst>
              <a:path w="6136640" h="666750">
                <a:moveTo>
                  <a:pt x="4224098" y="236502"/>
                </a:moveTo>
                <a:lnTo>
                  <a:pt x="2459038" y="236502"/>
                </a:lnTo>
                <a:lnTo>
                  <a:pt x="2928525" y="243464"/>
                </a:lnTo>
                <a:lnTo>
                  <a:pt x="3412681" y="265563"/>
                </a:lnTo>
                <a:lnTo>
                  <a:pt x="3909219" y="304678"/>
                </a:lnTo>
                <a:lnTo>
                  <a:pt x="4415854" y="362687"/>
                </a:lnTo>
                <a:lnTo>
                  <a:pt x="4930299" y="441472"/>
                </a:lnTo>
                <a:lnTo>
                  <a:pt x="6001224" y="646030"/>
                </a:lnTo>
                <a:lnTo>
                  <a:pt x="6094531" y="661306"/>
                </a:lnTo>
                <a:lnTo>
                  <a:pt x="6134012" y="666486"/>
                </a:lnTo>
                <a:lnTo>
                  <a:pt x="6136069" y="666610"/>
                </a:lnTo>
                <a:lnTo>
                  <a:pt x="4633553" y="323318"/>
                </a:lnTo>
                <a:lnTo>
                  <a:pt x="4224098" y="236502"/>
                </a:lnTo>
                <a:close/>
              </a:path>
              <a:path w="6136640" h="666750">
                <a:moveTo>
                  <a:pt x="2286382" y="0"/>
                </a:moveTo>
                <a:lnTo>
                  <a:pt x="1999535" y="9010"/>
                </a:lnTo>
                <a:lnTo>
                  <a:pt x="1707630" y="31943"/>
                </a:lnTo>
                <a:lnTo>
                  <a:pt x="1404943" y="68841"/>
                </a:lnTo>
                <a:lnTo>
                  <a:pt x="1085749" y="119745"/>
                </a:lnTo>
                <a:lnTo>
                  <a:pt x="744324" y="184696"/>
                </a:lnTo>
                <a:lnTo>
                  <a:pt x="374943" y="263735"/>
                </a:lnTo>
                <a:lnTo>
                  <a:pt x="0" y="350405"/>
                </a:lnTo>
                <a:lnTo>
                  <a:pt x="0" y="419303"/>
                </a:lnTo>
                <a:lnTo>
                  <a:pt x="78169" y="407334"/>
                </a:lnTo>
                <a:lnTo>
                  <a:pt x="411639" y="362949"/>
                </a:lnTo>
                <a:lnTo>
                  <a:pt x="773494" y="322424"/>
                </a:lnTo>
                <a:lnTo>
                  <a:pt x="1161447" y="287637"/>
                </a:lnTo>
                <a:lnTo>
                  <a:pt x="1573213" y="260468"/>
                </a:lnTo>
                <a:lnTo>
                  <a:pt x="2006505" y="242796"/>
                </a:lnTo>
                <a:lnTo>
                  <a:pt x="2459038" y="236502"/>
                </a:lnTo>
                <a:lnTo>
                  <a:pt x="4224098" y="236502"/>
                </a:lnTo>
                <a:lnTo>
                  <a:pt x="4221824" y="236020"/>
                </a:lnTo>
                <a:lnTo>
                  <a:pt x="3845108" y="162356"/>
                </a:lnTo>
                <a:lnTo>
                  <a:pt x="3497682" y="102368"/>
                </a:lnTo>
                <a:lnTo>
                  <a:pt x="3173821" y="56097"/>
                </a:lnTo>
                <a:lnTo>
                  <a:pt x="2867800" y="23584"/>
                </a:lnTo>
                <a:lnTo>
                  <a:pt x="2573895" y="4872"/>
                </a:lnTo>
                <a:lnTo>
                  <a:pt x="2286382" y="0"/>
                </a:lnTo>
                <a:close/>
              </a:path>
            </a:pathLst>
          </a:custGeom>
          <a:solidFill>
            <a:srgbClr val="3A89C9"/>
          </a:solidFill>
          <a:effectLst>
            <a:softEdge rad="0"/>
          </a:effectLst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63">
            <a:extLst>
              <a:ext uri="{FF2B5EF4-FFF2-40B4-BE49-F238E27FC236}">
                <a16:creationId xmlns:a16="http://schemas.microsoft.com/office/drawing/2014/main" id="{20F3849E-4403-40F5-AD30-07B39734BBA7}"/>
              </a:ext>
            </a:extLst>
          </p:cNvPr>
          <p:cNvSpPr/>
          <p:nvPr userDrawn="1"/>
        </p:nvSpPr>
        <p:spPr>
          <a:xfrm>
            <a:off x="27328" y="6225138"/>
            <a:ext cx="12188825" cy="586824"/>
          </a:xfrm>
          <a:custGeom>
            <a:avLst/>
            <a:gdLst/>
            <a:ahLst/>
            <a:cxnLst/>
            <a:rect l="l" t="t" r="r" b="b"/>
            <a:pathLst>
              <a:path w="6479540" h="666750">
                <a:moveTo>
                  <a:pt x="4566979" y="236503"/>
                </a:moveTo>
                <a:lnTo>
                  <a:pt x="2801938" y="236503"/>
                </a:lnTo>
                <a:lnTo>
                  <a:pt x="3271425" y="243465"/>
                </a:lnTo>
                <a:lnTo>
                  <a:pt x="3755581" y="265563"/>
                </a:lnTo>
                <a:lnTo>
                  <a:pt x="4252119" y="304677"/>
                </a:lnTo>
                <a:lnTo>
                  <a:pt x="4758754" y="362686"/>
                </a:lnTo>
                <a:lnTo>
                  <a:pt x="5273199" y="441471"/>
                </a:lnTo>
                <a:lnTo>
                  <a:pt x="6344124" y="646039"/>
                </a:lnTo>
                <a:lnTo>
                  <a:pt x="6437431" y="661317"/>
                </a:lnTo>
                <a:lnTo>
                  <a:pt x="6476912" y="666497"/>
                </a:lnTo>
                <a:lnTo>
                  <a:pt x="6478969" y="666621"/>
                </a:lnTo>
                <a:lnTo>
                  <a:pt x="4976453" y="323325"/>
                </a:lnTo>
                <a:lnTo>
                  <a:pt x="4566979" y="236503"/>
                </a:lnTo>
                <a:close/>
              </a:path>
              <a:path w="6479540" h="666750">
                <a:moveTo>
                  <a:pt x="2629282" y="0"/>
                </a:moveTo>
                <a:lnTo>
                  <a:pt x="2342435" y="9009"/>
                </a:lnTo>
                <a:lnTo>
                  <a:pt x="2050530" y="31942"/>
                </a:lnTo>
                <a:lnTo>
                  <a:pt x="1747843" y="68840"/>
                </a:lnTo>
                <a:lnTo>
                  <a:pt x="1428649" y="119744"/>
                </a:lnTo>
                <a:lnTo>
                  <a:pt x="1087224" y="184695"/>
                </a:lnTo>
                <a:lnTo>
                  <a:pt x="717843" y="263734"/>
                </a:lnTo>
                <a:lnTo>
                  <a:pt x="314781" y="356903"/>
                </a:lnTo>
                <a:lnTo>
                  <a:pt x="0" y="433267"/>
                </a:lnTo>
                <a:lnTo>
                  <a:pt x="0" y="474066"/>
                </a:lnTo>
                <a:lnTo>
                  <a:pt x="118269" y="453701"/>
                </a:lnTo>
                <a:lnTo>
                  <a:pt x="421069" y="407338"/>
                </a:lnTo>
                <a:lnTo>
                  <a:pt x="754539" y="362953"/>
                </a:lnTo>
                <a:lnTo>
                  <a:pt x="1116394" y="322427"/>
                </a:lnTo>
                <a:lnTo>
                  <a:pt x="1504347" y="287640"/>
                </a:lnTo>
                <a:lnTo>
                  <a:pt x="1916113" y="260470"/>
                </a:lnTo>
                <a:lnTo>
                  <a:pt x="2349405" y="242798"/>
                </a:lnTo>
                <a:lnTo>
                  <a:pt x="2801938" y="236503"/>
                </a:lnTo>
                <a:lnTo>
                  <a:pt x="4566979" y="236503"/>
                </a:lnTo>
                <a:lnTo>
                  <a:pt x="4564724" y="236025"/>
                </a:lnTo>
                <a:lnTo>
                  <a:pt x="4188008" y="162360"/>
                </a:lnTo>
                <a:lnTo>
                  <a:pt x="3840582" y="102371"/>
                </a:lnTo>
                <a:lnTo>
                  <a:pt x="3516721" y="56099"/>
                </a:lnTo>
                <a:lnTo>
                  <a:pt x="3210700" y="23586"/>
                </a:lnTo>
                <a:lnTo>
                  <a:pt x="2916795" y="4872"/>
                </a:lnTo>
                <a:lnTo>
                  <a:pt x="2629282" y="0"/>
                </a:lnTo>
                <a:close/>
              </a:path>
            </a:pathLst>
          </a:custGeom>
          <a:solidFill>
            <a:srgbClr val="B2D23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2C62A2C-2A80-4298-9018-6E3D6B9952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t="34113" b="21447"/>
          <a:stretch/>
        </p:blipFill>
        <p:spPr>
          <a:xfrm>
            <a:off x="3524692" y="6346153"/>
            <a:ext cx="5142617" cy="52529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434" y="6334316"/>
            <a:ext cx="1160217" cy="49309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62" r:id="rId8"/>
    <p:sldLayoutId id="2147483663" r:id="rId9"/>
    <p:sldLayoutId id="2147483655" r:id="rId10"/>
    <p:sldLayoutId id="2147483656" r:id="rId11"/>
    <p:sldLayoutId id="2147483657" r:id="rId12"/>
    <p:sldLayoutId id="2147483661" r:id="rId13"/>
    <p:sldLayoutId id="2147483666" r:id="rId14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85750" indent="-28575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>
            <a:lumMod val="50000"/>
          </a:schemeClr>
        </a:buClr>
        <a:buSzPct val="100000"/>
        <a:buFont typeface="Courier New" panose="02070309020205020404" pitchFamily="49" charset="0"/>
        <a:buChar char="o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>
            <a:lumMod val="50000"/>
          </a:schemeClr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>
            <a:lumMod val="50000"/>
          </a:schemeClr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>
            <a:lumMod val="50000"/>
          </a:schemeClr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>
            <a:lumMod val="50000"/>
          </a:schemeClr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828800" y="1524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828800" y="1600201"/>
            <a:ext cx="103632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828800" y="6248400"/>
            <a:ext cx="2438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 Narrow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0501CDE7-F5D8-4BB6-A78D-330F96BED96B}" type="datetime1">
              <a:rPr lang="en-US" altLang="en-US" smtClean="0"/>
              <a:t>10/9/2018</a:t>
            </a:fld>
            <a:endParaRPr lang="en-US" altLang="en-US" dirty="0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486400" y="6248400"/>
            <a:ext cx="3149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 Narrow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en-US" dirty="0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753600" y="6248400"/>
            <a:ext cx="2438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 Narrow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B55FE4E2-D75E-4055-9098-72273A0483AA}" type="slidenum">
              <a:rPr lang="en-US" altLang="en-US" smtClean="0"/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383128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 Narrow" pitchFamily="1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 Narrow" pitchFamily="1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 Narrow" pitchFamily="1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 Narrow" pitchFamily="1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 Narrow" pitchFamily="1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 Narrow" pitchFamily="1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 Narrow" pitchFamily="1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 Narrow" pitchFamily="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1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1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1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microsoft.com/office/2007/relationships/hdphoto" Target="../media/hdphoto1.wdp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wogstat.org/accrual/lungmap.pdf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da.gov/Drugs/DevelopmentApprovalProcess/DevelopmentResources/DrugInteractionsLabeling/ucm093664.htm#table5-2" TargetMode="Externa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9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0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2.docx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41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hyperlink" Target="mailto:S1900AMedicalQuery@swog.org" TargetMode="Externa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40" y="17892"/>
            <a:ext cx="11516120" cy="6116208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4781006"/>
            <a:ext cx="10058400" cy="1492436"/>
          </a:xfrm>
        </p:spPr>
        <p:txBody>
          <a:bodyPr>
            <a:normAutofit/>
          </a:bodyPr>
          <a:lstStyle/>
          <a:p>
            <a:pPr algn="ctr">
              <a:spcBef>
                <a:spcPts val="600"/>
              </a:spcBef>
            </a:pPr>
            <a:r>
              <a:rPr lang="en-US" sz="1800" dirty="0"/>
              <a:t>Karen Kelly, MD</a:t>
            </a:r>
          </a:p>
          <a:p>
            <a:pPr algn="ctr">
              <a:spcBef>
                <a:spcPts val="600"/>
              </a:spcBef>
            </a:pPr>
            <a:r>
              <a:rPr lang="en-US" sz="1800" dirty="0" err="1"/>
              <a:t>swog</a:t>
            </a:r>
            <a:r>
              <a:rPr lang="en-US" sz="1800" dirty="0"/>
              <a:t> lung cancer committee chair</a:t>
            </a:r>
          </a:p>
          <a:p>
            <a:pPr algn="ctr">
              <a:spcBef>
                <a:spcPts val="0"/>
              </a:spcBef>
            </a:pPr>
            <a:endParaRPr lang="en-US" sz="1400" b="1" kern="0" dirty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spcBef>
                <a:spcPts val="0"/>
              </a:spcBef>
            </a:pPr>
            <a:r>
              <a:rPr lang="en-US" sz="14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SWOG Fall meeting</a:t>
            </a:r>
          </a:p>
          <a:p>
            <a:pPr algn="ctr">
              <a:spcBef>
                <a:spcPts val="0"/>
              </a:spcBef>
            </a:pPr>
            <a:r>
              <a:rPr lang="en-US" sz="14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October 5, 2018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6" y="52185"/>
            <a:ext cx="1767873" cy="9104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590" y="110071"/>
            <a:ext cx="2031528" cy="8629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297" y="52180"/>
            <a:ext cx="1024128" cy="102412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434" y="6334316"/>
            <a:ext cx="1160217" cy="49309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4355" y="104266"/>
            <a:ext cx="1317665" cy="98616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136A2EA-F23C-4ECF-A3B4-5BAF06B23BA4}"/>
              </a:ext>
            </a:extLst>
          </p:cNvPr>
          <p:cNvSpPr/>
          <p:nvPr/>
        </p:nvSpPr>
        <p:spPr>
          <a:xfrm>
            <a:off x="1269149" y="1354160"/>
            <a:ext cx="9653702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i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/>
                <a:ea typeface="+mj-ea"/>
                <a:cs typeface="+mj-cs"/>
              </a:rPr>
              <a:t>Celebrating 4 Years </a:t>
            </a:r>
            <a:br>
              <a:rPr lang="en-US" sz="4800" i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/>
                <a:ea typeface="+mj-ea"/>
                <a:cs typeface="+mj-cs"/>
              </a:rPr>
            </a:br>
            <a:r>
              <a:rPr lang="en-US" sz="4800" i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/>
                <a:ea typeface="+mj-ea"/>
                <a:cs typeface="+mj-cs"/>
              </a:rPr>
              <a:t>of Lung-MAP</a:t>
            </a:r>
            <a:br>
              <a:rPr lang="en-US" sz="8000" spc="-50" dirty="0">
                <a:solidFill>
                  <a:prstClr val="black">
                    <a:lumMod val="85000"/>
                    <a:lumOff val="15000"/>
                  </a:prstClr>
                </a:solidFill>
                <a:latin typeface="Calibri Light"/>
                <a:ea typeface="+mj-ea"/>
                <a:cs typeface="+mj-cs"/>
              </a:rPr>
            </a:br>
            <a:r>
              <a:rPr lang="en-US" sz="67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/>
                <a:ea typeface="+mj-ea"/>
                <a:cs typeface="+mj-cs"/>
              </a:rPr>
              <a:t>Where We’ve Been &amp;</a:t>
            </a:r>
          </a:p>
          <a:p>
            <a:pPr algn="ctr"/>
            <a:r>
              <a:rPr lang="en-US" sz="67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/>
                <a:ea typeface="+mj-ea"/>
                <a:cs typeface="+mj-cs"/>
              </a:rPr>
              <a:t>Where We’re Going</a:t>
            </a:r>
          </a:p>
        </p:txBody>
      </p:sp>
      <p:sp>
        <p:nvSpPr>
          <p:cNvPr id="17" name="object 25">
            <a:extLst>
              <a:ext uri="{FF2B5EF4-FFF2-40B4-BE49-F238E27FC236}">
                <a16:creationId xmlns:a16="http://schemas.microsoft.com/office/drawing/2014/main" id="{2DFC2AFB-D674-42B7-ABEE-69E5340AB33E}"/>
              </a:ext>
            </a:extLst>
          </p:cNvPr>
          <p:cNvSpPr/>
          <p:nvPr/>
        </p:nvSpPr>
        <p:spPr>
          <a:xfrm>
            <a:off x="5964049" y="157234"/>
            <a:ext cx="1066317" cy="86297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4FDF1D-9EF8-4C78-844D-F01E7D4D5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4FAB73BC-B049-4115-A692-8D63A059BFB8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7994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A05F1-DC59-4BD7-A6B3-1B84719A5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Biomarker Impact – Foundation Medicine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BAC9EC-1911-4660-A293-3E97A4509D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/>
              <a:t>Almost </a:t>
            </a:r>
            <a:r>
              <a:rPr lang="en-US" sz="2800" b="1" dirty="0"/>
              <a:t>1900</a:t>
            </a:r>
            <a:r>
              <a:rPr lang="en-US" sz="2800" dirty="0"/>
              <a:t> </a:t>
            </a:r>
            <a:r>
              <a:rPr lang="en-US" sz="2400" dirty="0"/>
              <a:t>specimens received since study inception for the NGS testing</a:t>
            </a:r>
          </a:p>
          <a:p>
            <a:pPr marL="285750" indent="-285750"/>
            <a:r>
              <a:rPr lang="en-US" sz="2400" dirty="0"/>
              <a:t>2104 ~</a:t>
            </a:r>
            <a:r>
              <a:rPr lang="en-US" sz="2400" b="1" dirty="0"/>
              <a:t>150</a:t>
            </a:r>
            <a:r>
              <a:rPr lang="en-US" sz="2400" dirty="0"/>
              <a:t> specimens received</a:t>
            </a:r>
          </a:p>
          <a:p>
            <a:pPr marL="285750" indent="-285750"/>
            <a:r>
              <a:rPr lang="en-US" sz="2400" dirty="0"/>
              <a:t>2015 ~</a:t>
            </a:r>
            <a:r>
              <a:rPr lang="en-US" sz="2400" b="1" dirty="0"/>
              <a:t>400</a:t>
            </a:r>
            <a:r>
              <a:rPr lang="en-US" sz="2400" dirty="0"/>
              <a:t> specimens received</a:t>
            </a:r>
          </a:p>
          <a:p>
            <a:pPr marL="285750" indent="-285750"/>
            <a:r>
              <a:rPr lang="en-US" sz="2400" dirty="0"/>
              <a:t>2016 ~</a:t>
            </a:r>
            <a:r>
              <a:rPr lang="en-US" sz="2400" b="1" dirty="0"/>
              <a:t>650</a:t>
            </a:r>
            <a:r>
              <a:rPr lang="en-US" sz="2400" dirty="0"/>
              <a:t> specimens received</a:t>
            </a:r>
          </a:p>
          <a:p>
            <a:pPr marL="285750" indent="-285750"/>
            <a:r>
              <a:rPr lang="en-US" sz="2400" dirty="0"/>
              <a:t>2017 ~</a:t>
            </a:r>
            <a:r>
              <a:rPr lang="en-US" sz="2400" b="1" dirty="0"/>
              <a:t>350</a:t>
            </a:r>
            <a:r>
              <a:rPr lang="en-US" sz="2400" dirty="0"/>
              <a:t> specimens received</a:t>
            </a:r>
          </a:p>
          <a:p>
            <a:pPr marL="285750" indent="-285750"/>
            <a:r>
              <a:rPr lang="en-US" sz="2400" dirty="0"/>
              <a:t>2018 ~ </a:t>
            </a:r>
            <a:r>
              <a:rPr lang="en-US" sz="2400" b="1" dirty="0"/>
              <a:t>350</a:t>
            </a:r>
            <a:r>
              <a:rPr lang="en-US" sz="2400" dirty="0"/>
              <a:t> specimens received (so far)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C5FFB1-7E6B-4A8C-9645-3C836938E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Slide: </a:t>
            </a:r>
            <a:fld id="{629637A9-119A-49DA-BD12-AAC58B377D80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06465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Squamous Cell Carcinoma of the Lung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07297" y="1719364"/>
            <a:ext cx="10546080" cy="699346"/>
          </a:xfrm>
        </p:spPr>
        <p:txBody>
          <a:bodyPr>
            <a:normAutofit/>
          </a:bodyPr>
          <a:lstStyle/>
          <a:p>
            <a:r>
              <a:rPr lang="en-US" sz="2800" b="1" dirty="0"/>
              <a:t>One of the most genomically complex of all cancer types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4FAB73BC-B049-4115-A692-8D63A059BFB8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0"/>
          <a:stretch/>
        </p:blipFill>
        <p:spPr>
          <a:xfrm>
            <a:off x="1017297" y="2418710"/>
            <a:ext cx="11174703" cy="3540129"/>
          </a:xfrm>
          <a:prstGeom prst="rect">
            <a:avLst/>
          </a:prstGeom>
        </p:spPr>
      </p:pic>
      <p:sp>
        <p:nvSpPr>
          <p:cNvPr id="12" name="Down Arrow 11"/>
          <p:cNvSpPr/>
          <p:nvPr/>
        </p:nvSpPr>
        <p:spPr>
          <a:xfrm>
            <a:off x="11222069" y="2723913"/>
            <a:ext cx="406150" cy="896516"/>
          </a:xfrm>
          <a:prstGeom prst="downArrow">
            <a:avLst/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768243" y="2194560"/>
            <a:ext cx="1348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Lung Squam</a:t>
            </a:r>
          </a:p>
        </p:txBody>
      </p:sp>
      <p:sp>
        <p:nvSpPr>
          <p:cNvPr id="14" name="TextBox 13"/>
          <p:cNvSpPr txBox="1"/>
          <p:nvPr/>
        </p:nvSpPr>
        <p:spPr>
          <a:xfrm rot="16200000">
            <a:off x="-1035424" y="4220741"/>
            <a:ext cx="32469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Density of Mutations 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sym typeface="Wingdings" panose="05000000000000000000" pitchFamily="2" charset="2"/>
              </a:rPr>
              <a:t>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5" name="Down Arrow 14"/>
          <p:cNvSpPr/>
          <p:nvPr/>
        </p:nvSpPr>
        <p:spPr>
          <a:xfrm>
            <a:off x="10950302" y="2723913"/>
            <a:ext cx="406150" cy="896516"/>
          </a:xfrm>
          <a:prstGeom prst="downArrow">
            <a:avLst/>
          </a:prstGeom>
          <a:solidFill>
            <a:srgbClr val="000066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343385" y="1977628"/>
            <a:ext cx="1316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66"/>
                </a:solidFill>
              </a:rPr>
              <a:t>Lung Adeno</a:t>
            </a:r>
          </a:p>
        </p:txBody>
      </p:sp>
      <p:sp>
        <p:nvSpPr>
          <p:cNvPr id="8" name="Rectangle 7"/>
          <p:cNvSpPr/>
          <p:nvPr/>
        </p:nvSpPr>
        <p:spPr>
          <a:xfrm>
            <a:off x="10732603" y="4682011"/>
            <a:ext cx="416312" cy="431181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448281" y="5006512"/>
            <a:ext cx="2690564" cy="123110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400" b="1" dirty="0">
                <a:latin typeface="Calibri"/>
                <a:cs typeface="Arial" panose="020B0604020202020204" pitchFamily="34" charset="0"/>
              </a:rPr>
              <a:t>Non-smoking associated lung cancers</a:t>
            </a:r>
          </a:p>
        </p:txBody>
      </p:sp>
    </p:spTree>
    <p:extLst>
      <p:ext uri="{BB962C8B-B14F-4D97-AF65-F5344CB8AC3E}">
        <p14:creationId xmlns:p14="http://schemas.microsoft.com/office/powerpoint/2010/main" val="3714202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5" grpId="0" animBg="1"/>
      <p:bldP spid="16" grpId="0"/>
      <p:bldP spid="8" grpId="0" animBg="1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Precision Medicine for Squamous Carcinomas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38859"/>
            <a:ext cx="7679377" cy="2160354"/>
          </a:xfrm>
        </p:spPr>
        <p:txBody>
          <a:bodyPr>
            <a:noAutofit/>
          </a:bodyPr>
          <a:lstStyle/>
          <a:p>
            <a:r>
              <a:rPr lang="en-US" sz="2800" b="1" dirty="0"/>
              <a:t>Enormous Genomic Complexity </a:t>
            </a:r>
          </a:p>
          <a:p>
            <a:pPr lvl="1"/>
            <a:r>
              <a:rPr lang="en-US" sz="2400" dirty="0"/>
              <a:t>lots of mutations, chromosomal rearrangements, polyploidy </a:t>
            </a:r>
            <a:r>
              <a:rPr lang="en-US" sz="2400" dirty="0" err="1"/>
              <a:t>etc</a:t>
            </a:r>
            <a:endParaRPr lang="en-US" sz="2400" dirty="0"/>
          </a:p>
          <a:p>
            <a:r>
              <a:rPr lang="en-US" sz="2800" b="1" dirty="0"/>
              <a:t>Compromised DNA repair capacity</a:t>
            </a:r>
          </a:p>
          <a:p>
            <a:pPr lvl="1"/>
            <a:r>
              <a:rPr lang="en-US" sz="2400" dirty="0"/>
              <a:t>It can evolve and adapt VERY FAST</a:t>
            </a:r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r>
              <a:rPr lang="en-US" sz="3200" b="1" dirty="0"/>
              <a:t>But there are patterns to the abnormalities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Slide: </a:t>
            </a:r>
            <a:fld id="{629637A9-119A-49DA-BD12-AAC58B377D80}" type="slidenum">
              <a:rPr lang="en-US" smtClean="0"/>
              <a:pPr/>
              <a:t>12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8078662" y="1642533"/>
            <a:ext cx="3192119" cy="4510085"/>
            <a:chOff x="4433751" y="261938"/>
            <a:chExt cx="4557849" cy="6334125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3525" y="261938"/>
              <a:ext cx="3648075" cy="6334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3751" y="2743200"/>
              <a:ext cx="950913" cy="167640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3759568" y="4006088"/>
            <a:ext cx="1492624" cy="1636433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 w="25400" algn="ctr">
            <a:solidFill>
              <a:schemeClr val="bg1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b="1" dirty="0">
                <a:solidFill>
                  <a:schemeClr val="tx1"/>
                </a:solidFill>
                <a:latin typeface="Arial" pitchFamily="34" charset="0"/>
              </a:rPr>
              <a:t> NSCLC</a:t>
            </a:r>
          </a:p>
          <a:p>
            <a:pPr algn="ctr" eaLnBrk="0" hangingPunct="0"/>
            <a:r>
              <a:rPr lang="en-US" b="1" dirty="0">
                <a:solidFill>
                  <a:schemeClr val="tx1"/>
                </a:solidFill>
                <a:latin typeface="Arial" pitchFamily="34" charset="0"/>
              </a:rPr>
              <a:t>as one disease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796" y="3153589"/>
            <a:ext cx="1958991" cy="2159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Down Arrow 9"/>
          <p:cNvSpPr>
            <a:spLocks/>
          </p:cNvSpPr>
          <p:nvPr/>
        </p:nvSpPr>
        <p:spPr>
          <a:xfrm rot="15449459">
            <a:off x="5604948" y="4286384"/>
            <a:ext cx="310050" cy="538054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351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LungMAP</a:t>
            </a:r>
            <a:r>
              <a:rPr lang="en-US" dirty="0"/>
              <a:t> – Precision Medicine Goals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b="1" dirty="0" err="1"/>
              <a:t>LungMAP</a:t>
            </a:r>
            <a:r>
              <a:rPr lang="en-US" sz="2800" b="1" dirty="0"/>
              <a:t>  was originally designed to understand and exploit molecular signatures endemic to squamous cell carcinoma</a:t>
            </a:r>
          </a:p>
          <a:p>
            <a:pPr lvl="1"/>
            <a:r>
              <a:rPr lang="en-US" sz="2400" dirty="0"/>
              <a:t>Identify “Achilles’ Heel” of this disease </a:t>
            </a:r>
          </a:p>
          <a:p>
            <a:pPr lvl="1"/>
            <a:r>
              <a:rPr lang="en-US" sz="2400" dirty="0"/>
              <a:t>Predict activity of targeted therapies in molecular subgroups</a:t>
            </a:r>
          </a:p>
          <a:p>
            <a:pPr marL="201168" lvl="1" indent="0" algn="ctr">
              <a:buNone/>
            </a:pPr>
            <a:r>
              <a:rPr lang="en-US" sz="2400" b="1" i="1" dirty="0">
                <a:solidFill>
                  <a:srgbClr val="000066"/>
                </a:solidFill>
              </a:rPr>
              <a:t>These goals are retained as we expand to all NSCLC </a:t>
            </a:r>
            <a:r>
              <a:rPr lang="en-US" sz="2400" b="1" i="1" dirty="0" err="1">
                <a:solidFill>
                  <a:srgbClr val="000066"/>
                </a:solidFill>
              </a:rPr>
              <a:t>histologies</a:t>
            </a:r>
            <a:endParaRPr lang="en-US" sz="2400" b="1" i="1" dirty="0">
              <a:solidFill>
                <a:srgbClr val="000066"/>
              </a:solidFill>
            </a:endParaRPr>
          </a:p>
          <a:p>
            <a:pPr lvl="1"/>
            <a:endParaRPr lang="en-US" sz="2000" b="1" i="1" dirty="0"/>
          </a:p>
          <a:p>
            <a:pPr marL="0" indent="0">
              <a:buNone/>
            </a:pPr>
            <a:r>
              <a:rPr lang="en-US" sz="30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Aspirational goals of </a:t>
            </a:r>
            <a:r>
              <a:rPr lang="en-US" sz="3000" b="1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LungMAP</a:t>
            </a:r>
            <a:r>
              <a:rPr lang="en-US" sz="2200" dirty="0"/>
              <a:t>: </a:t>
            </a:r>
          </a:p>
          <a:p>
            <a:pPr lvl="1"/>
            <a:r>
              <a:rPr lang="en-US" sz="2400" dirty="0"/>
              <a:t>Identify patterns of genomic abnormalities that influence IO effectiveness</a:t>
            </a:r>
          </a:p>
          <a:p>
            <a:pPr lvl="1"/>
            <a:r>
              <a:rPr lang="en-US" sz="2400" dirty="0"/>
              <a:t>Evaluate IO combinations in biomarker-selected populations</a:t>
            </a:r>
          </a:p>
          <a:p>
            <a:pPr lvl="1"/>
            <a:r>
              <a:rPr lang="en-US" sz="2400" dirty="0"/>
              <a:t>Incorporate liquid biopsies in our comprehensive analysis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Slide: </a:t>
            </a:r>
            <a:fld id="{629637A9-119A-49DA-BD12-AAC58B377D80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017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ever-expanding </a:t>
            </a:r>
            <a:r>
              <a:rPr lang="en-US" dirty="0" err="1"/>
              <a:t>LungMAP</a:t>
            </a:r>
            <a:r>
              <a:rPr lang="en-US" dirty="0"/>
              <a:t> molecular database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Slide: </a:t>
            </a:r>
            <a:fld id="{629637A9-119A-49DA-BD12-AAC58B377D80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Bef>
                <a:spcPts val="1800"/>
              </a:spcBef>
            </a:pPr>
            <a:r>
              <a:rPr lang="en-US" sz="2800" dirty="0"/>
              <a:t>Number of patients with comprehensive mutation profiling: </a:t>
            </a:r>
            <a:r>
              <a:rPr lang="en-US" sz="3600" b="1" dirty="0">
                <a:solidFill>
                  <a:srgbClr val="000066"/>
                </a:solidFill>
              </a:rPr>
              <a:t>&gt;1,500</a:t>
            </a:r>
          </a:p>
          <a:p>
            <a:pPr>
              <a:spcBef>
                <a:spcPts val="1800"/>
              </a:spcBef>
            </a:pPr>
            <a:r>
              <a:rPr lang="en-US" sz="2800" dirty="0"/>
              <a:t>Number of cancer-associated somatic alterations detected: </a:t>
            </a:r>
            <a:r>
              <a:rPr lang="en-US" sz="3600" b="1" dirty="0">
                <a:solidFill>
                  <a:srgbClr val="000066"/>
                </a:solidFill>
              </a:rPr>
              <a:t>9,819</a:t>
            </a:r>
            <a:r>
              <a:rPr lang="en-US" sz="2800" dirty="0"/>
              <a:t> </a:t>
            </a:r>
          </a:p>
          <a:p>
            <a:pPr lvl="1">
              <a:spcBef>
                <a:spcPts val="600"/>
              </a:spcBef>
            </a:pPr>
            <a:r>
              <a:rPr lang="en-US" sz="2400" dirty="0"/>
              <a:t>&gt;</a:t>
            </a:r>
            <a:r>
              <a:rPr lang="en-US" sz="2400" b="1" dirty="0">
                <a:solidFill>
                  <a:srgbClr val="000066"/>
                </a:solidFill>
              </a:rPr>
              <a:t>32,000</a:t>
            </a:r>
            <a:r>
              <a:rPr lang="en-US" sz="2400" dirty="0"/>
              <a:t> if include those of unknown significance</a:t>
            </a:r>
          </a:p>
          <a:p>
            <a:pPr>
              <a:spcBef>
                <a:spcPts val="1800"/>
              </a:spcBef>
            </a:pPr>
            <a:r>
              <a:rPr lang="en-US" sz="2800" dirty="0"/>
              <a:t>Number of genes with a detected alteration: </a:t>
            </a:r>
            <a:r>
              <a:rPr lang="en-US" sz="2800" b="1" dirty="0">
                <a:solidFill>
                  <a:srgbClr val="000066"/>
                </a:solidFill>
              </a:rPr>
              <a:t>300</a:t>
            </a:r>
          </a:p>
          <a:p>
            <a:pPr>
              <a:spcBef>
                <a:spcPts val="1800"/>
              </a:spcBef>
            </a:pPr>
            <a:r>
              <a:rPr lang="en-US" sz="2800" b="1" dirty="0">
                <a:solidFill>
                  <a:srgbClr val="002060"/>
                </a:solidFill>
              </a:rPr>
              <a:t>Comprehensive genome sequencing </a:t>
            </a:r>
            <a:r>
              <a:rPr lang="en-US" sz="2800" b="1" i="1" u="sng" dirty="0">
                <a:solidFill>
                  <a:srgbClr val="002060"/>
                </a:solidFill>
              </a:rPr>
              <a:t>plus</a:t>
            </a:r>
            <a:r>
              <a:rPr lang="en-US" sz="2800" b="1" dirty="0">
                <a:solidFill>
                  <a:srgbClr val="002060"/>
                </a:solidFill>
              </a:rPr>
              <a:t> full patient annotation and treatment outcomes is an impressive resource for data mining.</a:t>
            </a:r>
          </a:p>
        </p:txBody>
      </p:sp>
    </p:spTree>
    <p:extLst>
      <p:ext uri="{BB962C8B-B14F-4D97-AF65-F5344CB8AC3E}">
        <p14:creationId xmlns:p14="http://schemas.microsoft.com/office/powerpoint/2010/main" val="3512892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DNA Repair Gene Abnormalities in Pts Screened for S1400G (</a:t>
            </a:r>
            <a:r>
              <a:rPr lang="en-US" dirty="0" err="1"/>
              <a:t>Talazoparib</a:t>
            </a:r>
            <a:r>
              <a:rPr lang="en-US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Slide: </a:t>
            </a:r>
            <a:fld id="{629637A9-119A-49DA-BD12-AAC58B377D80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08" y="1422400"/>
            <a:ext cx="11608691" cy="5090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26415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83C941E-BF20-422D-AE46-A0E8B094807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Local Impact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32CC9BC1-0E68-4459-832C-5216765238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Jessica Jordan, Chair</a:t>
            </a:r>
          </a:p>
          <a:p>
            <a:r>
              <a:rPr lang="en-US" dirty="0"/>
              <a:t>Stephanie Smith, SCC Member</a:t>
            </a:r>
          </a:p>
          <a:p>
            <a:r>
              <a:rPr lang="en-US" dirty="0"/>
              <a:t>Site Coordinator Committee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FF539B-5DD1-405E-BF0E-83C8DA73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4FAB73BC-B049-4115-A692-8D63A059BFB8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73063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AA125A-DB6B-41BB-9AA0-C4FB5136A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Patient and Site Impact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456000-0EE7-4CB7-8EEB-C2587A99A2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705231"/>
            <a:ext cx="6653349" cy="46433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PI Perspective:</a:t>
            </a:r>
          </a:p>
          <a:p>
            <a:pPr marL="285750" lvl="1" indent="-285750" defTabSz="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The biomarker screening is incredibly efficient</a:t>
            </a:r>
          </a:p>
          <a:p>
            <a:pPr marL="285750" lvl="1" indent="-285750" defTabSz="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Unlike other trials in which we exhaust the biopsy specimen just screening for one or two studies, Lung-MAP offers a large array of studies that are currently available, and saves the data for future studies. </a:t>
            </a:r>
          </a:p>
          <a:p>
            <a:pPr marL="285750" lvl="1" indent="-285750" defTabSz="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The operational set-up is fantastic! As soon as a patient progresses on one arm, he or she can be evaluated for a new study arm on Lung-MAP. 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Clifford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C.’s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Story </a:t>
            </a:r>
          </a:p>
          <a:p>
            <a:pPr marL="201168" lvl="1" indent="0" algn="ctr">
              <a:lnSpc>
                <a:spcPct val="100000"/>
              </a:lnSpc>
              <a:buNone/>
            </a:pPr>
            <a:r>
              <a:rPr lang="en-US" sz="2000" b="1" i="1" dirty="0"/>
              <a:t>“I feel as though this study and this drug has kept me alive.” </a:t>
            </a:r>
          </a:p>
          <a:p>
            <a:pPr marL="201168" lvl="1" indent="0" algn="ctr">
              <a:buNone/>
            </a:pPr>
            <a:r>
              <a:rPr lang="en-US" sz="2000" b="1" i="1" dirty="0"/>
              <a:t>“I am more confident than I have been in a long time. Lung-MAP gave me my life back.” </a:t>
            </a:r>
          </a:p>
          <a:p>
            <a:pPr marL="201168" lvl="1" indent="0" algn="r">
              <a:buNone/>
            </a:pPr>
            <a:r>
              <a:rPr lang="en-US" sz="2000" i="1" dirty="0"/>
              <a:t>~ Clifford C.</a:t>
            </a:r>
            <a:endParaRPr lang="en-US" sz="2000" b="1" i="1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81C0827-9FA5-4907-8ABE-7C729FD8D3B5}"/>
              </a:ext>
            </a:extLst>
          </p:cNvPr>
          <p:cNvGrpSpPr/>
          <p:nvPr/>
        </p:nvGrpSpPr>
        <p:grpSpPr>
          <a:xfrm>
            <a:off x="7505022" y="1350004"/>
            <a:ext cx="4348426" cy="4157991"/>
            <a:chOff x="7478896" y="503916"/>
            <a:chExt cx="4348426" cy="415799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0258F8B-C3CA-447C-AE6C-F046222D5A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772" r="14649"/>
            <a:stretch/>
          </p:blipFill>
          <p:spPr>
            <a:xfrm>
              <a:off x="7590342" y="503916"/>
              <a:ext cx="4125535" cy="3690158"/>
            </a:xfrm>
            <a:prstGeom prst="rect">
              <a:avLst/>
            </a:prstGeom>
            <a:ln w="98425" cmpd="thickThin">
              <a:solidFill>
                <a:srgbClr val="493E31"/>
              </a:solidFill>
            </a:ln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60636AC-FF3A-4E9B-91FE-E2B6BA60BC6E}"/>
                </a:ext>
              </a:extLst>
            </p:cNvPr>
            <p:cNvSpPr txBox="1"/>
            <p:nvPr/>
          </p:nvSpPr>
          <p:spPr>
            <a:xfrm>
              <a:off x="7478896" y="4200242"/>
              <a:ext cx="4348426" cy="461665"/>
            </a:xfrm>
            <a:prstGeom prst="rect">
              <a:avLst/>
            </a:prstGeom>
            <a:blipFill>
              <a:blip r:embed="rId3"/>
              <a:tile tx="0" ty="0" sx="100000" sy="100000" flip="none" algn="tl"/>
            </a:blip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spc="600" dirty="0">
                  <a:solidFill>
                    <a:schemeClr val="bg1">
                      <a:lumMod val="95000"/>
                    </a:schemeClr>
                  </a:solidFill>
                  <a:latin typeface="Kristen ITC" panose="03050502040202030202" pitchFamily="66" charset="0"/>
                </a:rPr>
                <a:t>Living!</a:t>
              </a:r>
            </a:p>
          </p:txBody>
        </p:sp>
      </p:grp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EC5DFEB3-873E-4924-877E-78FE44748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Slide: </a:t>
            </a:r>
            <a:fld id="{629637A9-119A-49DA-BD12-AAC58B377D80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0409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E75C9-4C46-4D78-B34F-29C8A146C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Site Impact</a:t>
            </a:r>
          </a:p>
        </p:txBody>
      </p:sp>
      <p:pic>
        <p:nvPicPr>
          <p:cNvPr id="6" name="Content Placeholder 5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675EBBC1-4228-494C-857F-EF8469A949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99395" y="5081159"/>
            <a:ext cx="2934109" cy="1023882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525179-08C7-4EF0-9D61-40D0227C85AB}"/>
              </a:ext>
            </a:extLst>
          </p:cNvPr>
          <p:cNvSpPr txBox="1"/>
          <p:nvPr/>
        </p:nvSpPr>
        <p:spPr>
          <a:xfrm>
            <a:off x="533945" y="1492469"/>
            <a:ext cx="8565449" cy="4755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Lung-MAP Patients enrolled: 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 at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LCRP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/ 50 GA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NCORP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; 50% of patients are enrolled onto a LungMAP sub-study</a:t>
            </a:r>
          </a:p>
          <a:p>
            <a:endParaRPr lang="en-US" sz="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Treatment options in Lung-MAP: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More treatment options, advance medicine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Less toxicities </a:t>
            </a:r>
          </a:p>
          <a:p>
            <a:pPr>
              <a:spcBef>
                <a:spcPts val="600"/>
              </a:spcBef>
            </a:pP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Value and hope in Lung-MAP: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Stage IV Lung Cancer considered a “Death Sentence”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NOW patients are living much longer; Mending relationships with family members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Seeing my patients live again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Annie </a:t>
            </a: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B.’s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Story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Pre-screened for Lung-MAP in Jan 2016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Assigned to S1400I in Nov 2016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Completed 48</a:t>
            </a:r>
            <a:r>
              <a:rPr lang="en-US" sz="2000" baseline="30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cycle</a:t>
            </a:r>
          </a:p>
        </p:txBody>
      </p:sp>
      <p:pic>
        <p:nvPicPr>
          <p:cNvPr id="9" name="Picture 8" descr="A person wearing a suit and tie smiling at the camera&#10;&#10;Description generated with very high confidence">
            <a:extLst>
              <a:ext uri="{FF2B5EF4-FFF2-40B4-BE49-F238E27FC236}">
                <a16:creationId xmlns:a16="http://schemas.microsoft.com/office/drawing/2014/main" id="{2976AA61-11E0-4EF2-90A5-54EC549573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1446" y="1351789"/>
            <a:ext cx="2286609" cy="2286609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562FD7-8110-453F-8A0F-2A1503C657EA}"/>
              </a:ext>
            </a:extLst>
          </p:cNvPr>
          <p:cNvSpPr txBox="1"/>
          <p:nvPr/>
        </p:nvSpPr>
        <p:spPr>
          <a:xfrm>
            <a:off x="8912348" y="3882315"/>
            <a:ext cx="32628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Stephanie Smith, RN, MSN,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OCN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20+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yrs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of oncology effort  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B1DDE2-7FFD-496A-9706-CBE4040FC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Slide: </a:t>
            </a:r>
            <a:fld id="{629637A9-119A-49DA-BD12-AAC58B377D80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2234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500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8465AEA-839F-4502-A2B4-182314E3A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4891" y="36083"/>
            <a:ext cx="7380789" cy="1456386"/>
          </a:xfrm>
        </p:spPr>
        <p:txBody>
          <a:bodyPr>
            <a:normAutofit/>
          </a:bodyPr>
          <a:lstStyle/>
          <a:p>
            <a:r>
              <a:rPr lang="en-US" dirty="0"/>
              <a:t>Patient Impact</a:t>
            </a:r>
          </a:p>
        </p:txBody>
      </p:sp>
      <p:pic>
        <p:nvPicPr>
          <p:cNvPr id="10" name="Content Placeholder 9" descr="A picture containing floor, person, indoor, holding&#10;&#10;Description generated with very high confidence">
            <a:extLst>
              <a:ext uri="{FF2B5EF4-FFF2-40B4-BE49-F238E27FC236}">
                <a16:creationId xmlns:a16="http://schemas.microsoft.com/office/drawing/2014/main" id="{C23ABB8E-15F7-427E-BF8F-5553DA95F1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0129" t="27528" r="25154" b="23106"/>
          <a:stretch/>
        </p:blipFill>
        <p:spPr>
          <a:xfrm>
            <a:off x="10041253" y="403145"/>
            <a:ext cx="1613717" cy="1641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317500" dir="1080000" sx="-80000" sy="-18000" rotWithShape="0">
              <a:schemeClr val="accent5">
                <a:alpha val="22000"/>
              </a:scheme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Content Placeholder 7" descr="A person in a blue shirt&#10;&#10;Description generated with very high confidence">
            <a:extLst>
              <a:ext uri="{FF2B5EF4-FFF2-40B4-BE49-F238E27FC236}">
                <a16:creationId xmlns:a16="http://schemas.microsoft.com/office/drawing/2014/main" id="{ABBEA5F6-BCE2-410A-B73D-7850A6B461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" b="4705"/>
          <a:stretch/>
        </p:blipFill>
        <p:spPr>
          <a:xfrm>
            <a:off x="60959" y="962643"/>
            <a:ext cx="3713932" cy="4932714"/>
          </a:xfrm>
          <a:prstGeom prst="rect">
            <a:avLst/>
          </a:prstGeom>
          <a:gradFill>
            <a:gsLst>
              <a:gs pos="4500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C1A9D7A-8822-4680-8E23-278991132EB7}"/>
              </a:ext>
            </a:extLst>
          </p:cNvPr>
          <p:cNvSpPr txBox="1"/>
          <p:nvPr/>
        </p:nvSpPr>
        <p:spPr>
          <a:xfrm>
            <a:off x="3774891" y="1580772"/>
            <a:ext cx="835615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Hi, I’m Annie B.</a:t>
            </a:r>
          </a:p>
          <a:p>
            <a:r>
              <a:rPr lang="en-US" dirty="0"/>
              <a:t>[Age 59 </a:t>
            </a:r>
            <a:r>
              <a:rPr lang="en-US" dirty="0" err="1"/>
              <a:t>yrs</a:t>
            </a:r>
            <a:r>
              <a:rPr lang="en-US" dirty="0"/>
              <a:t>, Diagnosed in Fall 2015, Stage IV Squamous NSCLC]</a:t>
            </a:r>
          </a:p>
          <a:p>
            <a:r>
              <a:rPr lang="en-US" sz="2000" i="1" dirty="0"/>
              <a:t>My first months of treatments were radiation and the chemo drugs  Carboplatin and Abraxane. I handled them well with minor symptoms until  the final appointments. I knew I didn't want to do that ever again. We  entered into a time where I was stable and the tumors were still  shrinking. Feeling like a true warrior, I went on with my life.</a:t>
            </a:r>
            <a:br>
              <a:rPr lang="en-US" sz="2000" i="1" dirty="0"/>
            </a:br>
            <a:br>
              <a:rPr lang="en-US" sz="1050" i="1" dirty="0"/>
            </a:br>
            <a:r>
              <a:rPr lang="en-US" sz="2000" i="1" dirty="0"/>
              <a:t>Then I had a seizure, Brain tumors had settled in to stay. BUT I then  qualified for a clinical trial. I will be forever grateful to my  team for knowing what to do to save my life. I have few symptoms. My  life goes on. I'm a bit slower but I haven't given up anything. And I  have hair!</a:t>
            </a:r>
            <a:br>
              <a:rPr lang="en-US" sz="2000" i="1" dirty="0"/>
            </a:br>
            <a:br>
              <a:rPr lang="en-US" sz="1200" i="1" dirty="0"/>
            </a:br>
            <a:r>
              <a:rPr lang="en-US" sz="2000" i="1" dirty="0"/>
              <a:t>I continue to be so grateful for everyone involved.  Even after 48  visits for my </a:t>
            </a:r>
            <a:r>
              <a:rPr lang="en-US" sz="2000" i="1" dirty="0" err="1"/>
              <a:t>opdivo</a:t>
            </a:r>
            <a:r>
              <a:rPr lang="en-US" sz="2000" i="1" dirty="0"/>
              <a:t> infusion! </a:t>
            </a:r>
            <a:br>
              <a:rPr lang="en-US" sz="2000" i="1" dirty="0"/>
            </a:br>
            <a:r>
              <a:rPr lang="en-US" sz="2000" i="1" dirty="0"/>
              <a:t>														~ Annie B.</a:t>
            </a:r>
            <a:endParaRPr lang="en-US" sz="2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0C0DD2-E231-4AF0-9C8A-2B8EB20BB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Slide: </a:t>
            </a:r>
            <a:fld id="{629637A9-119A-49DA-BD12-AAC58B377D80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32161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16917-CAF0-4F62-82C9-269F5B370D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Where We’ve Been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41D6D6-E42C-4CCE-A216-16E6CACE382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Vassiliki Papadimitrakopoulou, MD</a:t>
            </a:r>
          </a:p>
          <a:p>
            <a:r>
              <a:rPr lang="en-US" dirty="0"/>
              <a:t>David Gandara, md</a:t>
            </a:r>
          </a:p>
          <a:p>
            <a:r>
              <a:rPr lang="en-US" dirty="0"/>
              <a:t>Study Chairs, Medical Oncology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DCE74D-8635-4B20-983A-46156CFD4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4FAB73BC-B049-4115-A692-8D63A059BFB8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2858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83C941E-BF20-422D-AE46-A0E8B094807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Lessons Learned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32CC9BC1-0E68-4459-832C-5216765238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Mary Redman, PhD</a:t>
            </a:r>
          </a:p>
          <a:p>
            <a:r>
              <a:rPr lang="en-US" dirty="0"/>
              <a:t>Lead Biostatistician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2574E6-6F36-4492-B78D-A121B5B18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4FAB73BC-B049-4115-A692-8D63A059BFB8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13687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40384A7-419D-46DC-891F-2BB0B87E6E10}"/>
              </a:ext>
            </a:extLst>
          </p:cNvPr>
          <p:cNvSpPr txBox="1">
            <a:spLocks/>
          </p:cNvSpPr>
          <p:nvPr/>
        </p:nvSpPr>
        <p:spPr>
          <a:xfrm>
            <a:off x="599414" y="1712448"/>
            <a:ext cx="11093822" cy="402272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>
                  <a:lumMod val="50000"/>
                </a:schemeClr>
              </a:buClr>
              <a:buSzPct val="100000"/>
              <a:buFont typeface="Courier New" panose="02070309020205020404" pitchFamily="49" charset="0"/>
              <a:buChar char="o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>
                  <a:lumMod val="50000"/>
                </a:schemeClr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>
                  <a:lumMod val="50000"/>
                </a:schemeClr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>
                  <a:lumMod val="50000"/>
                </a:schemeClr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>
                  <a:lumMod val="50000"/>
                </a:schemeClr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1168" lvl="1" indent="0">
              <a:spcAft>
                <a:spcPts val="1200"/>
              </a:spcAft>
              <a:buClr>
                <a:srgbClr val="DB8631">
                  <a:lumMod val="50000"/>
                </a:srgbClr>
              </a:buClr>
              <a:buNone/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sym typeface="Wingdings" panose="05000000000000000000" pitchFamily="2" charset="2"/>
              </a:rPr>
              <a:t>	</a:t>
            </a:r>
            <a:endParaRPr lang="en-US" b="1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0FADC09-4896-4146-BBFF-FB8B637C8F4D}"/>
              </a:ext>
            </a:extLst>
          </p:cNvPr>
          <p:cNvSpPr txBox="1">
            <a:spLocks/>
          </p:cNvSpPr>
          <p:nvPr/>
        </p:nvSpPr>
        <p:spPr>
          <a:xfrm>
            <a:off x="599414" y="1599801"/>
            <a:ext cx="11093822" cy="468488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>
                  <a:lumMod val="50000"/>
                </a:schemeClr>
              </a:buClr>
              <a:buSzPct val="100000"/>
              <a:buFont typeface="Courier New" panose="02070309020205020404" pitchFamily="49" charset="0"/>
              <a:buChar char="o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>
                  <a:lumMod val="50000"/>
                </a:schemeClr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>
                  <a:lumMod val="50000"/>
                </a:schemeClr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>
                  <a:lumMod val="50000"/>
                </a:schemeClr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>
                  <a:lumMod val="50000"/>
                </a:schemeClr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indent="0" algn="ctr">
              <a:buNone/>
            </a:pPr>
            <a:r>
              <a:rPr lang="en-US" sz="2800" b="1" i="1" dirty="0">
                <a:solidFill>
                  <a:srgbClr val="4F81BD"/>
                </a:solidFill>
              </a:rPr>
              <a:t>Master Protocols are Feasible – though it takes a village! </a:t>
            </a:r>
          </a:p>
          <a:p>
            <a:pPr marL="548640" indent="-457200">
              <a:buFont typeface="+mj-lt"/>
              <a:buAutoNum type="arabicPeriod"/>
            </a:pP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Unique public-private partnership has been key</a:t>
            </a:r>
          </a:p>
          <a:p>
            <a:pPr marL="738188" lvl="1" indent="-165100"/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 true NCTN effort in both leadership and study conduct (accrual from 427 sites to date)</a:t>
            </a:r>
          </a:p>
          <a:p>
            <a:pPr marL="738188" lvl="1" indent="-165100"/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FNIH as the “purse-holder” and contractor is an asset</a:t>
            </a:r>
          </a:p>
          <a:p>
            <a:pPr marL="738188" lvl="1" indent="-165100"/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Active engagement of 10 different companies </a:t>
            </a:r>
          </a:p>
          <a:p>
            <a:pPr marL="738188" lvl="1" indent="-165100"/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Advocacy partnerships have been essential (Friends as lead)</a:t>
            </a:r>
          </a:p>
          <a:p>
            <a:pPr marL="457200" indent="-365760">
              <a:buFont typeface="+mj-lt"/>
              <a:buAutoNum type="arabicPeriod"/>
            </a:pP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Flexibility &amp; adaptability to changes in the therapeutic landscape are essential. </a:t>
            </a:r>
          </a:p>
          <a:p>
            <a:pPr marL="457200" indent="-365760">
              <a:buFont typeface="+mj-lt"/>
              <a:buAutoNum type="arabicPeriod"/>
            </a:pP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“Umbrella” infrastructure :</a:t>
            </a:r>
          </a:p>
          <a:p>
            <a:pPr marL="738188" lvl="1" indent="-165100">
              <a:lnSpc>
                <a:spcPct val="100000"/>
              </a:lnSpc>
              <a:defRPr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facilitates opening-closing of new sub-studies quickly (“Self-Sustaining”)</a:t>
            </a:r>
          </a:p>
          <a:p>
            <a:pPr marL="738188" lvl="1" indent="-165100">
              <a:lnSpc>
                <a:spcPct val="100000"/>
              </a:lnSpc>
              <a:defRPr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facilitates major design changes (e.g. with change of immunotherapy emergence)</a:t>
            </a:r>
          </a:p>
          <a:p>
            <a:pPr marL="738188" lvl="1" indent="-165100">
              <a:lnSpc>
                <a:spcPct val="100000"/>
              </a:lnSpc>
              <a:defRPr/>
            </a:pP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sym typeface="Wingdings" panose="05000000000000000000" pitchFamily="2" charset="2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2559192-2FB8-4DA0-A992-0B8B7A894D4D}"/>
              </a:ext>
            </a:extLst>
          </p:cNvPr>
          <p:cNvSpPr txBox="1">
            <a:spLocks/>
          </p:cNvSpPr>
          <p:nvPr/>
        </p:nvSpPr>
        <p:spPr>
          <a:xfrm>
            <a:off x="609600" y="36083"/>
            <a:ext cx="10546080" cy="1450757"/>
          </a:xfrm>
          <a:prstGeom prst="rect">
            <a:avLst/>
          </a:prstGeom>
        </p:spPr>
        <p:txBody>
          <a:bodyPr vert="horz" lIns="27432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/>
              <a:t>Lessons Learned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233AE76-494C-4220-9089-5CEC1515C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4FAB73BC-B049-4115-A692-8D63A059BFB8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9509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40384A7-419D-46DC-891F-2BB0B87E6E10}"/>
              </a:ext>
            </a:extLst>
          </p:cNvPr>
          <p:cNvSpPr txBox="1">
            <a:spLocks/>
          </p:cNvSpPr>
          <p:nvPr/>
        </p:nvSpPr>
        <p:spPr>
          <a:xfrm>
            <a:off x="599414" y="1712448"/>
            <a:ext cx="11093822" cy="402272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>
                  <a:lumMod val="50000"/>
                </a:schemeClr>
              </a:buClr>
              <a:buSzPct val="100000"/>
              <a:buFont typeface="Courier New" panose="02070309020205020404" pitchFamily="49" charset="0"/>
              <a:buChar char="o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>
                  <a:lumMod val="50000"/>
                </a:schemeClr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>
                  <a:lumMod val="50000"/>
                </a:schemeClr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>
                  <a:lumMod val="50000"/>
                </a:schemeClr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>
                  <a:lumMod val="50000"/>
                </a:schemeClr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1168" lvl="1" indent="0">
              <a:spcAft>
                <a:spcPts val="1200"/>
              </a:spcAft>
              <a:buClr>
                <a:srgbClr val="DB8631">
                  <a:lumMod val="50000"/>
                </a:srgbClr>
              </a:buClr>
              <a:buNone/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sym typeface="Wingdings" panose="05000000000000000000" pitchFamily="2" charset="2"/>
              </a:rPr>
              <a:t>	</a:t>
            </a:r>
            <a:endParaRPr lang="en-US" b="1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0FADC09-4896-4146-BBFF-FB8B637C8F4D}"/>
              </a:ext>
            </a:extLst>
          </p:cNvPr>
          <p:cNvSpPr txBox="1">
            <a:spLocks/>
          </p:cNvSpPr>
          <p:nvPr/>
        </p:nvSpPr>
        <p:spPr>
          <a:xfrm>
            <a:off x="599414" y="1599801"/>
            <a:ext cx="11093822" cy="468488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>
                  <a:lumMod val="50000"/>
                </a:schemeClr>
              </a:buClr>
              <a:buSzPct val="100000"/>
              <a:buFont typeface="Courier New" panose="02070309020205020404" pitchFamily="49" charset="0"/>
              <a:buChar char="o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>
                  <a:lumMod val="50000"/>
                </a:schemeClr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>
                  <a:lumMod val="50000"/>
                </a:schemeClr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>
                  <a:lumMod val="50000"/>
                </a:schemeClr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>
                  <a:lumMod val="50000"/>
                </a:schemeClr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lvl="0" indent="0">
              <a:buNone/>
            </a:pP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 Matched &amp; unmatched sub-study design is attractive to both physicians &amp; patients</a:t>
            </a:r>
          </a:p>
          <a:p>
            <a:pPr marL="573088" lvl="1" indent="-176213" fontAlgn="base">
              <a:defRPr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“Something for everyone” with a therapeutic option for every patient regardless of genotypic status</a:t>
            </a:r>
          </a:p>
          <a:p>
            <a:pPr marL="91440" indent="0">
              <a:buNone/>
            </a:pP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 Pre-Screening/Screening process provides access to a large number of patients</a:t>
            </a:r>
          </a:p>
          <a:p>
            <a:pPr marL="573088" lvl="1" indent="-176213" fontAlgn="base">
              <a:defRPr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Broad NGS testing is feasible with acceptable turn-around-time         </a:t>
            </a:r>
          </a:p>
          <a:p>
            <a:pPr marL="189738" lvl="1" indent="0">
              <a:buNone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	(12 days median) &amp; 90% analyzable</a:t>
            </a:r>
          </a:p>
          <a:p>
            <a:pPr marL="91440" indent="0">
              <a:buNone/>
            </a:pP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6. Since day 1, the goal of Lung-MAP has been to always put the patient first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573088" lvl="1" indent="-176213" fontAlgn="base">
              <a:defRPr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When critics said that Lung-MAP was “impossible”</a:t>
            </a:r>
          </a:p>
          <a:p>
            <a:pPr marL="548640" lvl="1" indent="0">
              <a:lnSpc>
                <a:spcPts val="2200"/>
              </a:lnSpc>
              <a:spcBef>
                <a:spcPts val="0"/>
              </a:spcBef>
              <a:buNone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	Our responses:</a:t>
            </a:r>
          </a:p>
          <a:p>
            <a:pPr marL="1144588" lvl="2" indent="-230188"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“no longer business as usual”</a:t>
            </a:r>
          </a:p>
          <a:p>
            <a:pPr marL="1144588" lvl="2" indent="-230188"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“keep your eyes on the prize”</a:t>
            </a:r>
          </a:p>
          <a:p>
            <a:pPr marL="1144588" lvl="2" indent="-230188"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“the future is now”</a:t>
            </a:r>
          </a:p>
          <a:p>
            <a:pPr marL="457200" indent="-365760">
              <a:buFont typeface="+mj-lt"/>
              <a:buAutoNum type="arabicPeriod"/>
            </a:pPr>
            <a:endParaRPr lang="en-US" sz="24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2559192-2FB8-4DA0-A992-0B8B7A894D4D}"/>
              </a:ext>
            </a:extLst>
          </p:cNvPr>
          <p:cNvSpPr txBox="1">
            <a:spLocks/>
          </p:cNvSpPr>
          <p:nvPr/>
        </p:nvSpPr>
        <p:spPr>
          <a:xfrm>
            <a:off x="609600" y="36083"/>
            <a:ext cx="10546080" cy="1450757"/>
          </a:xfrm>
          <a:prstGeom prst="rect">
            <a:avLst/>
          </a:prstGeom>
        </p:spPr>
        <p:txBody>
          <a:bodyPr vert="horz" lIns="27432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/>
              <a:t>Lessons Learned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9357F87-E72A-4E08-B79E-BB37D3F31470}"/>
              </a:ext>
            </a:extLst>
          </p:cNvPr>
          <p:cNvSpPr/>
          <p:nvPr/>
        </p:nvSpPr>
        <p:spPr>
          <a:xfrm>
            <a:off x="1137920" y="3114964"/>
            <a:ext cx="358371" cy="47798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Wingdings" panose="05000000000000000000" pitchFamily="2" charset="2"/>
              </a:rPr>
              <a:t></a:t>
            </a:r>
            <a:endParaRPr lang="en-US" sz="2400" b="1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167C65-CF6A-485D-993E-B317A26C0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4FAB73BC-B049-4115-A692-8D63A059BFB8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2746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40DC640-646C-4127-95CB-95F826733B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Where We’re Going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B11E666B-051F-42B2-9914-9D8157EA6C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Crystal Miwa</a:t>
            </a:r>
          </a:p>
          <a:p>
            <a:r>
              <a:rPr lang="en-US" dirty="0"/>
              <a:t>Clinical Trials Project Manager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2B5448-3677-4EA2-A9A7-8A0B5D14B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4FAB73BC-B049-4115-A692-8D63A059BFB8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1022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AC5ED-5405-4AEF-94C2-8AB574E9D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We’re Going – Current Schema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B73E57C-EB90-428C-AB4A-3C64A4D615A7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79725"/>
            <a:ext cx="10545763" cy="369854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96C61D0-2D1F-45AC-99B6-49C585E68A23}"/>
              </a:ext>
            </a:extLst>
          </p:cNvPr>
          <p:cNvSpPr/>
          <p:nvPr/>
        </p:nvSpPr>
        <p:spPr>
          <a:xfrm>
            <a:off x="489528" y="5300527"/>
            <a:ext cx="108527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*The new umbrella screening protocol will simply be referred to as </a:t>
            </a:r>
            <a:r>
              <a:rPr lang="en-US" sz="1600" b="1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LungMAP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It will allow the trial to expand to include all NSCLC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histologies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and include more patients. </a:t>
            </a:r>
          </a:p>
          <a:p>
            <a:r>
              <a:rPr lang="en-US" sz="16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#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Only new sub-studies will be open to all NSCLC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histologies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 The current sub-studies are only for patients with squamous cell carcinoma.</a:t>
            </a:r>
            <a:endParaRPr lang="en-US" sz="1600" baseline="30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8DDF0F-4F4F-483D-B909-BB20D731D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Slide: </a:t>
            </a:r>
            <a:fld id="{629637A9-119A-49DA-BD12-AAC58B377D80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3133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AFED4-2182-45AF-B21E-5C34D8BAB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We’re Going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BBBAB4-5348-4206-AA72-4A95BD9F82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45920"/>
            <a:ext cx="10546080" cy="303058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Lung Master protocol continues to show its flexibility &amp; adaptation to changes in the therapeutic landscape and study structure </a:t>
            </a:r>
            <a:endParaRPr lang="en-US" sz="2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Unique Public-Private Partnership:</a:t>
            </a:r>
          </a:p>
          <a:p>
            <a:pPr marL="465138" indent="0">
              <a:spcBef>
                <a:spcPts val="600"/>
              </a:spcBef>
              <a:buNone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Through the NCTN, all of the Cooperative Groups contribute to the science and direction of Lung-MAP is stronger than ever. </a:t>
            </a:r>
          </a:p>
          <a:p>
            <a:r>
              <a:rPr lang="en-US" sz="2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 new screening protocol, “</a:t>
            </a:r>
            <a:r>
              <a:rPr lang="en-US" sz="26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LungMAP</a:t>
            </a:r>
            <a:r>
              <a:rPr lang="en-US" sz="2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” </a:t>
            </a:r>
          </a:p>
          <a:p>
            <a:r>
              <a:rPr lang="en-US" sz="2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 new CIRB mandate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B4B2ED-FFBE-4E89-8948-843F4C6B09C2}"/>
              </a:ext>
            </a:extLst>
          </p:cNvPr>
          <p:cNvSpPr txBox="1"/>
          <p:nvPr/>
        </p:nvSpPr>
        <p:spPr>
          <a:xfrm>
            <a:off x="533944" y="4369849"/>
            <a:ext cx="5789569" cy="1853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5425" lvl="0" indent="-225425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DB8631">
                  <a:lumMod val="50000"/>
                </a:srgb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Two new sub-study protocols</a:t>
            </a:r>
          </a:p>
          <a:p>
            <a:pPr marL="384048" lvl="1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DB8631">
                  <a:lumMod val="50000"/>
                </a:srgbClr>
              </a:buClr>
              <a:buFont typeface="Calibri" panose="020F0502020204030204" pitchFamily="34" charset="0"/>
              <a:buChar char="−"/>
            </a:pPr>
            <a:r>
              <a:rPr lang="en-US" sz="2200" b="1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S1900A</a:t>
            </a: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testing a </a:t>
            </a:r>
            <a:r>
              <a:rPr 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PARP</a:t>
            </a: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inhibitor  </a:t>
            </a:r>
          </a:p>
          <a:p>
            <a:pPr marL="384048" lvl="1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DB8631">
                  <a:lumMod val="50000"/>
                </a:srgbClr>
              </a:buClr>
              <a:buFont typeface="Calibri" panose="020F0502020204030204" pitchFamily="34" charset="0"/>
              <a:buChar char="−"/>
            </a:pPr>
            <a:r>
              <a:rPr lang="en-US" sz="2200" b="1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S1800A</a:t>
            </a: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testing a PD-L1 and VEGF inhibitor in combination.</a:t>
            </a:r>
          </a:p>
          <a:p>
            <a:pPr algn="ctr"/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Activating in Q4 2018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E4A6B7-90FB-4DAD-839B-49CDAA55B9C8}"/>
              </a:ext>
            </a:extLst>
          </p:cNvPr>
          <p:cNvSpPr txBox="1"/>
          <p:nvPr/>
        </p:nvSpPr>
        <p:spPr>
          <a:xfrm>
            <a:off x="6750234" y="4399828"/>
            <a:ext cx="5019400" cy="1546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5425" lvl="0" indent="-225425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DB8631">
                  <a:lumMod val="50000"/>
                </a:srgb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Two new sub-study concepts</a:t>
            </a:r>
          </a:p>
          <a:p>
            <a:pPr marL="384048" lvl="1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DB8631">
                  <a:lumMod val="50000"/>
                </a:srgbClr>
              </a:buClr>
              <a:buFont typeface="Calibri" panose="020F0502020204030204" pitchFamily="34" charset="0"/>
              <a:buChar char="−"/>
            </a:pPr>
            <a:r>
              <a:rPr lang="en-US" sz="2200" b="1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S1900B</a:t>
            </a: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testing RET mutated tumors</a:t>
            </a:r>
          </a:p>
          <a:p>
            <a:pPr marL="384048" lvl="1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DB8631">
                  <a:lumMod val="50000"/>
                </a:srgbClr>
              </a:buClr>
              <a:buFont typeface="Calibri" panose="020F0502020204030204" pitchFamily="34" charset="0"/>
              <a:buChar char="−"/>
            </a:pPr>
            <a:r>
              <a:rPr lang="en-US" sz="2200" b="1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S1900C</a:t>
            </a: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testing STK11/LKB1 mutated tumors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88A061-4EAA-4F01-9AAE-A9B617B37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Slide: </a:t>
            </a:r>
            <a:fld id="{629637A9-119A-49DA-BD12-AAC58B377D80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0266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AFED4-2182-45AF-B21E-5C34D8BAB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We’re Going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BBBAB4-5348-4206-AA72-4A95BD9F82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63486"/>
            <a:ext cx="10546080" cy="45647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New Screening Protocol, “LungMAP”</a:t>
            </a:r>
            <a:endParaRPr lang="en-US" sz="2800" dirty="0"/>
          </a:p>
          <a:p>
            <a:r>
              <a:rPr lang="en-US" sz="2800" b="1" dirty="0"/>
              <a:t>LungMAP has been reviewed and approved by CTEP and CIRB.  Awaiting approval of sub-study S1900A.</a:t>
            </a:r>
          </a:p>
          <a:p>
            <a:pPr lvl="1"/>
            <a:r>
              <a:rPr lang="en-US" sz="2400" dirty="0"/>
              <a:t>S1400 will close to accrual when LungMAP activates</a:t>
            </a:r>
          </a:p>
          <a:p>
            <a:pPr lvl="1"/>
            <a:r>
              <a:rPr lang="en-US" sz="2400" dirty="0"/>
              <a:t>addition of liquid biopsies </a:t>
            </a:r>
          </a:p>
          <a:p>
            <a:pPr lvl="1"/>
            <a:r>
              <a:rPr lang="en-US" sz="2400" dirty="0"/>
              <a:t>streamlined informed consent form that combines screening and prescreening – a step that will make it easier to enroll patients. </a:t>
            </a:r>
          </a:p>
          <a:p>
            <a:r>
              <a:rPr lang="en-US" sz="2400" b="1" dirty="0"/>
              <a:t>CIRB Membership mandate </a:t>
            </a:r>
            <a:r>
              <a:rPr lang="en-US" sz="2200" dirty="0"/>
              <a:t>to comply with the NIH Policy on the Use of a Single Institutional Review Board for Multi-Site Research.</a:t>
            </a:r>
          </a:p>
          <a:p>
            <a:pPr lvl="1"/>
            <a:r>
              <a:rPr lang="en-US" sz="2400" dirty="0"/>
              <a:t>another move to speed the process of opening the trial at sites and registering patients.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16644-466F-4417-B226-3E9EA03FA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Slide: </a:t>
            </a:r>
            <a:fld id="{629637A9-119A-49DA-BD12-AAC58B377D80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59787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7C3F0-19EA-4763-9128-408A6D532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823" y="36083"/>
            <a:ext cx="10933611" cy="1456386"/>
          </a:xfrm>
        </p:spPr>
        <p:txBody>
          <a:bodyPr>
            <a:normAutofit/>
          </a:bodyPr>
          <a:lstStyle/>
          <a:p>
            <a:r>
              <a:rPr lang="en-US" dirty="0"/>
              <a:t>Where We’re Going – Protocol Infrastructure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B034A12-F47A-4EC0-B0C4-CD3E4482AD59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87" b="19658"/>
          <a:stretch/>
        </p:blipFill>
        <p:spPr bwMode="auto">
          <a:xfrm>
            <a:off x="3370217" y="1904810"/>
            <a:ext cx="8671502" cy="36893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EF7F74-2411-42A9-8E1F-B9FDDC1515E0}"/>
              </a:ext>
            </a:extLst>
          </p:cNvPr>
          <p:cNvSpPr txBox="1"/>
          <p:nvPr/>
        </p:nvSpPr>
        <p:spPr>
          <a:xfrm>
            <a:off x="574766" y="1588020"/>
            <a:ext cx="2978331" cy="4146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DB8631">
                  <a:lumMod val="50000"/>
                </a:srgbClr>
              </a:buClr>
              <a:buSzPct val="100000"/>
            </a:pPr>
            <a: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The structure of Lung-MAP has been improved with the expansion</a:t>
            </a:r>
          </a:p>
          <a:p>
            <a:pPr marL="342900" lvl="0" indent="-34290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DB8631">
                  <a:lumMod val="50000"/>
                </a:srgb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Standalone Protocols</a:t>
            </a:r>
          </a:p>
          <a:p>
            <a:pPr marL="342900" lvl="0" indent="-34290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DB8631">
                  <a:lumMod val="50000"/>
                </a:srgb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Set within a defined module</a:t>
            </a:r>
          </a:p>
          <a:p>
            <a:pPr marL="384048" lvl="1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DB8631">
                  <a:lumMod val="50000"/>
                </a:srgbClr>
              </a:buClr>
              <a:buFont typeface="Calibri" panose="020F0502020204030204" pitchFamily="34" charset="0"/>
              <a:buChar char="−"/>
            </a:pPr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Legacy</a:t>
            </a:r>
          </a:p>
          <a:p>
            <a:pPr marL="384048" lvl="1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DB8631">
                  <a:lumMod val="50000"/>
                </a:srgbClr>
              </a:buClr>
              <a:buFont typeface="Calibri" panose="020F0502020204030204" pitchFamily="34" charset="0"/>
              <a:buChar char="−"/>
            </a:pPr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Biomarker-Driven</a:t>
            </a:r>
          </a:p>
          <a:p>
            <a:pPr marL="384048" lvl="1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DB8631">
                  <a:lumMod val="50000"/>
                </a:srgbClr>
              </a:buClr>
              <a:buFont typeface="Calibri" panose="020F0502020204030204" pitchFamily="34" charset="0"/>
              <a:buChar char="−"/>
            </a:pPr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Non-Match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3A5DA8-F6EB-4D0E-9ADC-2321413CF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Slide: </a:t>
            </a:r>
            <a:fld id="{629637A9-119A-49DA-BD12-AAC58B377D80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02886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BF6FD-1D0D-4D77-AE36-EF9868264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688" y="766301"/>
            <a:ext cx="12192000" cy="715963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cs typeface="+mj-cs"/>
              </a:rPr>
              <a:t>NCI CIRB Implementation at </a:t>
            </a:r>
            <a:b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cs typeface="+mj-cs"/>
              </a:rPr>
            </a:br>
            <a:r>
              <a:rPr lang="en-US" sz="4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+mj-cs"/>
              </a:rPr>
              <a:t>LungMAP</a:t>
            </a: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cs typeface="+mj-cs"/>
              </a:rPr>
              <a:t> Activation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CCDD50-79F1-48C0-ACBA-8DB1B9B89FF4}"/>
              </a:ext>
            </a:extLst>
          </p:cNvPr>
          <p:cNvSpPr txBox="1"/>
          <p:nvPr/>
        </p:nvSpPr>
        <p:spPr>
          <a:xfrm>
            <a:off x="2316653" y="1591263"/>
            <a:ext cx="2293463" cy="707886"/>
          </a:xfrm>
          <a:prstGeom prst="rect">
            <a:avLst/>
          </a:prstGeom>
          <a:noFill/>
          <a:ln w="28575">
            <a:solidFill>
              <a:schemeClr val="tx2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4F81BD"/>
                </a:solidFill>
              </a:rPr>
              <a:t>Is Site a Member of the NCI CIRB?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CB88CE-2C07-442A-943F-BB6FECB64C5C}"/>
              </a:ext>
            </a:extLst>
          </p:cNvPr>
          <p:cNvSpPr txBox="1"/>
          <p:nvPr/>
        </p:nvSpPr>
        <p:spPr>
          <a:xfrm>
            <a:off x="5739078" y="2392621"/>
            <a:ext cx="493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Yes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77181E3-3678-4945-9969-B30DCBC8CD4F}"/>
              </a:ext>
            </a:extLst>
          </p:cNvPr>
          <p:cNvCxnSpPr>
            <a:cxnSpLocks/>
            <a:stCxn id="4" idx="2"/>
            <a:endCxn id="5" idx="1"/>
          </p:cNvCxnSpPr>
          <p:nvPr/>
        </p:nvCxnSpPr>
        <p:spPr>
          <a:xfrm>
            <a:off x="3463385" y="2299149"/>
            <a:ext cx="2275693" cy="27813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7E24505-0E5F-485F-8BFE-98E52C19430D}"/>
              </a:ext>
            </a:extLst>
          </p:cNvPr>
          <p:cNvCxnSpPr>
            <a:cxnSpLocks/>
            <a:stCxn id="4" idx="3"/>
            <a:endCxn id="12" idx="1"/>
          </p:cNvCxnSpPr>
          <p:nvPr/>
        </p:nvCxnSpPr>
        <p:spPr>
          <a:xfrm>
            <a:off x="4610116" y="1945206"/>
            <a:ext cx="3459831" cy="5220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82CEEAA-989F-42F0-BA90-113559294DB1}"/>
              </a:ext>
            </a:extLst>
          </p:cNvPr>
          <p:cNvCxnSpPr>
            <a:cxnSpLocks/>
            <a:stCxn id="12" idx="1"/>
            <a:endCxn id="5" idx="3"/>
          </p:cNvCxnSpPr>
          <p:nvPr/>
        </p:nvCxnSpPr>
        <p:spPr>
          <a:xfrm flipH="1">
            <a:off x="6232290" y="1997408"/>
            <a:ext cx="1837657" cy="579879"/>
          </a:xfrm>
          <a:prstGeom prst="straightConnector1">
            <a:avLst/>
          </a:prstGeom>
          <a:ln>
            <a:prstDash val="sysDot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61" name="Group 160"/>
          <p:cNvGrpSpPr/>
          <p:nvPr/>
        </p:nvGrpSpPr>
        <p:grpSpPr>
          <a:xfrm>
            <a:off x="5985684" y="2761953"/>
            <a:ext cx="4649426" cy="3224725"/>
            <a:chOff x="6739796" y="800081"/>
            <a:chExt cx="4649426" cy="3224725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DF2D5BE-C6D9-4338-9901-8049DBD5BCBB}"/>
                </a:ext>
              </a:extLst>
            </p:cNvPr>
            <p:cNvSpPr txBox="1"/>
            <p:nvPr/>
          </p:nvSpPr>
          <p:spPr>
            <a:xfrm>
              <a:off x="8592156" y="1929137"/>
              <a:ext cx="2797066" cy="984885"/>
            </a:xfrm>
            <a:prstGeom prst="rect">
              <a:avLst/>
            </a:prstGeom>
            <a:noFill/>
            <a:ln w="28575">
              <a:solidFill>
                <a:schemeClr val="tx2">
                  <a:lumMod val="65000"/>
                  <a:lumOff val="3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Sub-Study Activated </a:t>
              </a:r>
              <a:r>
                <a:rPr lang="en-US" sz="2000" b="1" dirty="0">
                  <a:solidFill>
                    <a:srgbClr val="00B050"/>
                  </a:solidFill>
                </a:rPr>
                <a:t>On/After</a:t>
              </a:r>
              <a:r>
                <a:rPr lang="en-US" b="1" dirty="0">
                  <a:solidFill>
                    <a:srgbClr val="C00000"/>
                  </a:solidFill>
                </a:rPr>
                <a:t> </a:t>
              </a:r>
              <a:r>
                <a:rPr lang="en-US" dirty="0" err="1"/>
                <a:t>LungMAP</a:t>
              </a:r>
              <a:r>
                <a:rPr lang="en-US" dirty="0"/>
                <a:t> Activation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20A579AF-BB1F-4A25-94DC-9FFFB9B5B635}"/>
                </a:ext>
              </a:extLst>
            </p:cNvPr>
            <p:cNvCxnSpPr>
              <a:cxnSpLocks/>
              <a:stCxn id="5" idx="2"/>
              <a:endCxn id="22" idx="0"/>
            </p:cNvCxnSpPr>
            <p:nvPr/>
          </p:nvCxnSpPr>
          <p:spPr>
            <a:xfrm>
              <a:off x="6739796" y="800081"/>
              <a:ext cx="3250893" cy="1129056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CF177A3-B65E-459F-8051-D315236CECBD}"/>
                </a:ext>
              </a:extLst>
            </p:cNvPr>
            <p:cNvSpPr txBox="1"/>
            <p:nvPr/>
          </p:nvSpPr>
          <p:spPr>
            <a:xfrm>
              <a:off x="8706118" y="3255365"/>
              <a:ext cx="2569142" cy="769441"/>
            </a:xfrm>
            <a:prstGeom prst="rect">
              <a:avLst/>
            </a:prstGeom>
            <a:noFill/>
            <a:ln w="28575">
              <a:solidFill>
                <a:schemeClr val="tx2">
                  <a:lumMod val="65000"/>
                  <a:lumOff val="3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Site must use the NCI CIRB as the IRB of Record</a:t>
              </a:r>
            </a:p>
            <a:p>
              <a:pPr algn="ctr"/>
              <a:r>
                <a:rPr lang="en-US" sz="800" dirty="0"/>
                <a:t> </a:t>
              </a:r>
            </a:p>
          </p:txBody>
        </p: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53383744-3529-4891-A858-E37D305E8F76}"/>
                </a:ext>
              </a:extLst>
            </p:cNvPr>
            <p:cNvCxnSpPr>
              <a:cxnSpLocks/>
              <a:stCxn id="22" idx="2"/>
              <a:endCxn id="31" idx="0"/>
            </p:cNvCxnSpPr>
            <p:nvPr/>
          </p:nvCxnSpPr>
          <p:spPr>
            <a:xfrm>
              <a:off x="9990689" y="2914022"/>
              <a:ext cx="0" cy="341343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BFA8194-1088-40EB-9B89-9B512FA391B6}"/>
              </a:ext>
            </a:extLst>
          </p:cNvPr>
          <p:cNvCxnSpPr>
            <a:cxnSpLocks/>
            <a:stCxn id="5" idx="2"/>
            <a:endCxn id="21" idx="0"/>
          </p:cNvCxnSpPr>
          <p:nvPr/>
        </p:nvCxnSpPr>
        <p:spPr>
          <a:xfrm flipH="1">
            <a:off x="3115635" y="2761953"/>
            <a:ext cx="2870049" cy="27745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43EC5F6F-1D8F-4B14-904F-A3611124A5B0}"/>
              </a:ext>
            </a:extLst>
          </p:cNvPr>
          <p:cNvSpPr txBox="1"/>
          <p:nvPr/>
        </p:nvSpPr>
        <p:spPr>
          <a:xfrm>
            <a:off x="459688" y="3039409"/>
            <a:ext cx="5311893" cy="400110"/>
          </a:xfrm>
          <a:prstGeom prst="rect">
            <a:avLst/>
          </a:prstGeom>
          <a:noFill/>
          <a:ln w="28575">
            <a:solidFill>
              <a:schemeClr val="tx2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Sub-Study Activated </a:t>
            </a:r>
            <a:r>
              <a:rPr lang="en-US" sz="2000" b="1" dirty="0">
                <a:solidFill>
                  <a:srgbClr val="00B050"/>
                </a:solidFill>
              </a:rPr>
              <a:t>Prior to </a:t>
            </a:r>
            <a:r>
              <a:rPr lang="en-US" dirty="0" err="1"/>
              <a:t>LungMAP</a:t>
            </a:r>
            <a:r>
              <a:rPr lang="en-US" dirty="0"/>
              <a:t> Activation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45E1C83-21FF-4977-BE83-46E095FA425D}"/>
              </a:ext>
            </a:extLst>
          </p:cNvPr>
          <p:cNvSpPr txBox="1"/>
          <p:nvPr/>
        </p:nvSpPr>
        <p:spPr>
          <a:xfrm>
            <a:off x="431265" y="3886933"/>
            <a:ext cx="2825282" cy="1015663"/>
          </a:xfrm>
          <a:prstGeom prst="rect">
            <a:avLst/>
          </a:prstGeom>
          <a:noFill/>
          <a:ln w="28575">
            <a:solidFill>
              <a:schemeClr val="tx2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Trial reviewed by NCI CIRB &amp; opened by site </a:t>
            </a:r>
            <a:r>
              <a:rPr lang="en-US" sz="2400" b="1" dirty="0">
                <a:solidFill>
                  <a:srgbClr val="00B050"/>
                </a:solidFill>
              </a:rPr>
              <a:t>prior to </a:t>
            </a:r>
            <a:r>
              <a:rPr lang="en-US" dirty="0" err="1"/>
              <a:t>LungMAP</a:t>
            </a:r>
            <a:r>
              <a:rPr lang="en-US" dirty="0"/>
              <a:t> Activation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662039D-E770-497A-9A8B-BFCBAAFE0366}"/>
              </a:ext>
            </a:extLst>
          </p:cNvPr>
          <p:cNvSpPr txBox="1"/>
          <p:nvPr/>
        </p:nvSpPr>
        <p:spPr>
          <a:xfrm>
            <a:off x="3729248" y="3907700"/>
            <a:ext cx="3038108" cy="1015663"/>
          </a:xfrm>
          <a:prstGeom prst="rect">
            <a:avLst/>
          </a:prstGeom>
          <a:noFill/>
          <a:ln w="28575">
            <a:solidFill>
              <a:schemeClr val="tx2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Trial reviewed by NCI CIRB but opened by site </a:t>
            </a:r>
            <a:r>
              <a:rPr lang="en-US" sz="2400" b="1" dirty="0">
                <a:solidFill>
                  <a:srgbClr val="00B050"/>
                </a:solidFill>
              </a:rPr>
              <a:t>on/after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dirty="0" err="1"/>
              <a:t>LungMAP</a:t>
            </a:r>
            <a:r>
              <a:rPr lang="en-US" dirty="0"/>
              <a:t> Activation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3B0E865-37F1-4954-922C-E6286CD4A2F0}"/>
              </a:ext>
            </a:extLst>
          </p:cNvPr>
          <p:cNvSpPr txBox="1"/>
          <p:nvPr/>
        </p:nvSpPr>
        <p:spPr>
          <a:xfrm>
            <a:off x="3729249" y="5222650"/>
            <a:ext cx="3038107" cy="646331"/>
          </a:xfrm>
          <a:prstGeom prst="rect">
            <a:avLst/>
          </a:prstGeom>
          <a:noFill/>
          <a:ln w="28575">
            <a:solidFill>
              <a:schemeClr val="tx2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Site must use the NCI CIRB as the IRB of Record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BA179E0-D622-4EF5-B335-EEAF40A4AA97}"/>
              </a:ext>
            </a:extLst>
          </p:cNvPr>
          <p:cNvSpPr txBox="1"/>
          <p:nvPr/>
        </p:nvSpPr>
        <p:spPr>
          <a:xfrm>
            <a:off x="431265" y="5140663"/>
            <a:ext cx="2825282" cy="923330"/>
          </a:xfrm>
          <a:prstGeom prst="rect">
            <a:avLst/>
          </a:prstGeom>
          <a:noFill/>
          <a:ln w="28575">
            <a:solidFill>
              <a:schemeClr val="tx2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Site should continue to use the existing IRB of Record</a:t>
            </a:r>
          </a:p>
          <a:p>
            <a:pPr algn="ctr"/>
            <a:r>
              <a:rPr lang="en-US" dirty="0"/>
              <a:t>(Local or NCI CIRB)</a:t>
            </a: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82D9437D-1270-4909-A850-76C5A965FBA1}"/>
              </a:ext>
            </a:extLst>
          </p:cNvPr>
          <p:cNvCxnSpPr>
            <a:cxnSpLocks/>
            <a:stCxn id="21" idx="2"/>
            <a:endCxn id="36" idx="0"/>
          </p:cNvCxnSpPr>
          <p:nvPr/>
        </p:nvCxnSpPr>
        <p:spPr>
          <a:xfrm flipH="1">
            <a:off x="1843906" y="3439519"/>
            <a:ext cx="1271729" cy="44741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A05D39F5-E061-4252-A0AA-DD262E9142F2}"/>
              </a:ext>
            </a:extLst>
          </p:cNvPr>
          <p:cNvCxnSpPr>
            <a:cxnSpLocks/>
            <a:stCxn id="21" idx="2"/>
            <a:endCxn id="38" idx="0"/>
          </p:cNvCxnSpPr>
          <p:nvPr/>
        </p:nvCxnSpPr>
        <p:spPr>
          <a:xfrm>
            <a:off x="3115635" y="3439519"/>
            <a:ext cx="2132667" cy="46818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95C8CD09-A9C8-41E9-A128-3EDD6AE0F46A}"/>
              </a:ext>
            </a:extLst>
          </p:cNvPr>
          <p:cNvCxnSpPr>
            <a:cxnSpLocks/>
            <a:stCxn id="38" idx="2"/>
            <a:endCxn id="45" idx="0"/>
          </p:cNvCxnSpPr>
          <p:nvPr/>
        </p:nvCxnSpPr>
        <p:spPr>
          <a:xfrm>
            <a:off x="5248302" y="4923363"/>
            <a:ext cx="1" cy="29928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1465919C-DF07-493A-AD0D-A3FC2A18B04B}"/>
              </a:ext>
            </a:extLst>
          </p:cNvPr>
          <p:cNvCxnSpPr>
            <a:cxnSpLocks/>
            <a:stCxn id="36" idx="2"/>
            <a:endCxn id="46" idx="0"/>
          </p:cNvCxnSpPr>
          <p:nvPr/>
        </p:nvCxnSpPr>
        <p:spPr>
          <a:xfrm>
            <a:off x="1843906" y="4902596"/>
            <a:ext cx="0" cy="23806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FB22925-EF49-4050-B4CD-0B38EBCFEF9F}"/>
              </a:ext>
            </a:extLst>
          </p:cNvPr>
          <p:cNvSpPr txBox="1"/>
          <p:nvPr/>
        </p:nvSpPr>
        <p:spPr>
          <a:xfrm>
            <a:off x="8069947" y="766301"/>
            <a:ext cx="3737852" cy="2462213"/>
          </a:xfrm>
          <a:prstGeom prst="rect">
            <a:avLst/>
          </a:prstGeom>
          <a:noFill/>
          <a:ln w="28575">
            <a:solidFill>
              <a:schemeClr val="tx2">
                <a:lumMod val="65000"/>
                <a:lumOff val="35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Site Status Suspended</a:t>
            </a:r>
          </a:p>
          <a:p>
            <a:pPr algn="ctr"/>
            <a:r>
              <a:rPr lang="en-US" b="1" dirty="0"/>
              <a:t>No enrollment of </a:t>
            </a:r>
            <a:r>
              <a:rPr lang="en-US" b="1" u="sng" dirty="0"/>
              <a:t>new</a:t>
            </a:r>
            <a:r>
              <a:rPr lang="en-US" b="1" dirty="0"/>
              <a:t> patients to ANY trial </a:t>
            </a:r>
            <a:r>
              <a:rPr lang="en-US" dirty="0"/>
              <a:t>is allowed, but treatment and follow-up data on previously enrolled patients will continue to be provided.  A site may enroll new patients to trials once it becomes a member of the NCI CIRB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55B22D-CF25-4362-8E38-777E908888AB}"/>
              </a:ext>
            </a:extLst>
          </p:cNvPr>
          <p:cNvSpPr txBox="1"/>
          <p:nvPr/>
        </p:nvSpPr>
        <p:spPr>
          <a:xfrm>
            <a:off x="5771908" y="1729762"/>
            <a:ext cx="460382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No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6A67C0-5B20-4386-A601-393DD6DD4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4FAB73BC-B049-4115-A692-8D63A059BFB8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87361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40DC640-646C-4127-95CB-95F826733B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S1900A</a:t>
            </a:r>
            <a:br>
              <a:rPr lang="en-US" dirty="0"/>
            </a:br>
            <a:r>
              <a:rPr lang="en-US" sz="2000" cap="all" dirty="0"/>
              <a:t>A PHASE II STUDY OF RUCAPARIB IN PATIENTS WITH GENOMIC </a:t>
            </a:r>
            <a:r>
              <a:rPr lang="en-US" sz="2000" cap="all" dirty="0" err="1"/>
              <a:t>LOH</a:t>
            </a:r>
            <a:r>
              <a:rPr lang="en-US" sz="2000" cap="all" dirty="0"/>
              <a:t> HIGH AND/OR DELETERIOUS BRCA1/2 MUTATION STAGE IV OR RECURRENT NON-SMALL CELL LUNG CANCER (LUNG-MAP SUB-STUDY)</a:t>
            </a:r>
            <a:endParaRPr lang="en-US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B11E666B-051F-42B2-9914-9D8157EA6C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Jonathan W. Riess, M.D. </a:t>
            </a:r>
          </a:p>
          <a:p>
            <a:r>
              <a:rPr lang="en-US" dirty="0"/>
              <a:t>S1900A Study Chair, Medical oncology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59ED1E1-C53F-47CE-9FF8-B36D8642A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4FAB73BC-B049-4115-A692-8D63A059BFB8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7766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40384A7-419D-46DC-891F-2BB0B87E6E10}"/>
              </a:ext>
            </a:extLst>
          </p:cNvPr>
          <p:cNvSpPr txBox="1">
            <a:spLocks/>
          </p:cNvSpPr>
          <p:nvPr/>
        </p:nvSpPr>
        <p:spPr>
          <a:xfrm>
            <a:off x="599414" y="1712448"/>
            <a:ext cx="11093822" cy="402272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>
                  <a:lumMod val="50000"/>
                </a:schemeClr>
              </a:buClr>
              <a:buSzPct val="100000"/>
              <a:buFont typeface="Courier New" panose="02070309020205020404" pitchFamily="49" charset="0"/>
              <a:buChar char="o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>
                  <a:lumMod val="50000"/>
                </a:schemeClr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>
                  <a:lumMod val="50000"/>
                </a:schemeClr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>
                  <a:lumMod val="50000"/>
                </a:schemeClr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>
                  <a:lumMod val="50000"/>
                </a:schemeClr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1168" lvl="1" indent="0">
              <a:spcAft>
                <a:spcPts val="1200"/>
              </a:spcAft>
              <a:buClr>
                <a:srgbClr val="DB8631">
                  <a:lumMod val="50000"/>
                </a:srgbClr>
              </a:buClr>
              <a:buNone/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sym typeface="Wingdings" panose="05000000000000000000" pitchFamily="2" charset="2"/>
              </a:rPr>
              <a:t>	</a:t>
            </a:r>
            <a:endParaRPr lang="en-US" b="1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0FADC09-4896-4146-BBFF-FB8B637C8F4D}"/>
              </a:ext>
            </a:extLst>
          </p:cNvPr>
          <p:cNvSpPr txBox="1">
            <a:spLocks/>
          </p:cNvSpPr>
          <p:nvPr/>
        </p:nvSpPr>
        <p:spPr>
          <a:xfrm>
            <a:off x="405449" y="1590893"/>
            <a:ext cx="11187137" cy="1662159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>
                  <a:lumMod val="50000"/>
                </a:schemeClr>
              </a:buClr>
              <a:buSzPct val="100000"/>
              <a:buFont typeface="Courier New" panose="02070309020205020404" pitchFamily="49" charset="0"/>
              <a:buChar char="o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>
                  <a:lumMod val="50000"/>
                </a:schemeClr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>
                  <a:lumMod val="50000"/>
                </a:schemeClr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>
                  <a:lumMod val="50000"/>
                </a:schemeClr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>
                  <a:lumMod val="50000"/>
                </a:schemeClr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1963" lvl="1" indent="-2619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B8631">
                  <a:lumMod val="50000"/>
                </a:srgbClr>
              </a:buClr>
              <a:buNone/>
            </a:pPr>
            <a:r>
              <a:rPr lang="en-US" sz="20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October 2011 – </a:t>
            </a:r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Creativity Inspiration motivated by </a:t>
            </a:r>
            <a:r>
              <a:rPr lang="en-US" sz="2000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TCGA</a:t>
            </a:r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and Battle trials at the </a:t>
            </a:r>
          </a:p>
          <a:p>
            <a:pPr marL="461963" lvl="1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B8631">
                  <a:lumMod val="50000"/>
                </a:srgbClr>
              </a:buClr>
              <a:buNone/>
            </a:pPr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SWOG Group Meeting</a:t>
            </a:r>
          </a:p>
          <a:p>
            <a:pPr marL="461963" lvl="1" indent="-2619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B8631">
                  <a:lumMod val="50000"/>
                </a:srgbClr>
              </a:buClr>
              <a:buNone/>
            </a:pPr>
            <a:r>
              <a:rPr lang="en-US" sz="20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February 2012 – </a:t>
            </a:r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NCI </a:t>
            </a:r>
            <a:r>
              <a:rPr lang="en-US" sz="2000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TMSC</a:t>
            </a:r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, FDA, Leading Academicians, Clinicians, Industry, Government representatives</a:t>
            </a:r>
          </a:p>
          <a:p>
            <a:pPr marL="461963" lvl="1" indent="-2619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B8631">
                  <a:lumMod val="50000"/>
                </a:srgbClr>
              </a:buClr>
              <a:buFont typeface="Calibri" pitchFamily="34" charset="0"/>
              <a:buNone/>
            </a:pPr>
            <a:r>
              <a:rPr lang="en-US" sz="20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November 2012 – </a:t>
            </a:r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Lung Master Protocol Trial Design Proposal hosted by Friends of Cancer Research</a:t>
            </a:r>
          </a:p>
          <a:p>
            <a:pPr marL="461963" lvl="1" indent="-261938" defTabSz="4572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DB8631">
                  <a:lumMod val="50000"/>
                </a:srgbClr>
              </a:buClr>
              <a:buNone/>
            </a:pPr>
            <a:r>
              <a:rPr lang="en-US" sz="21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March 2013 – </a:t>
            </a:r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Development of the Lung Master Protocol </a:t>
            </a:r>
          </a:p>
          <a:p>
            <a:pPr marL="461963" lvl="1" indent="-2619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B8631">
                  <a:lumMod val="50000"/>
                </a:srgbClr>
              </a:buClr>
              <a:buFont typeface="Calibri" pitchFamily="34" charset="0"/>
              <a:buNone/>
            </a:pPr>
            <a:endParaRPr lang="en-US" sz="20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2559192-2FB8-4DA0-A992-0B8B7A894D4D}"/>
              </a:ext>
            </a:extLst>
          </p:cNvPr>
          <p:cNvSpPr txBox="1">
            <a:spLocks/>
          </p:cNvSpPr>
          <p:nvPr/>
        </p:nvSpPr>
        <p:spPr>
          <a:xfrm>
            <a:off x="609600" y="36083"/>
            <a:ext cx="10546080" cy="1450757"/>
          </a:xfrm>
          <a:prstGeom prst="rect">
            <a:avLst/>
          </a:prstGeom>
        </p:spPr>
        <p:txBody>
          <a:bodyPr vert="horz" lIns="27432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/>
              <a:t>The Story of Lung-MAP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5224AFB-073B-474B-B820-D5C040173B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298" r="19752" b="23826"/>
          <a:stretch/>
        </p:blipFill>
        <p:spPr>
          <a:xfrm>
            <a:off x="7201377" y="3184778"/>
            <a:ext cx="4838700" cy="1988430"/>
          </a:xfrm>
          <a:prstGeom prst="rect">
            <a:avLst/>
          </a:prstGeom>
        </p:spPr>
      </p:pic>
      <p:pic>
        <p:nvPicPr>
          <p:cNvPr id="10" name="Picture 2" descr="Image result for 2012 Friends-Brookings Conference on Clinical Cancer Research herbst">
            <a:extLst>
              <a:ext uri="{FF2B5EF4-FFF2-40B4-BE49-F238E27FC236}">
                <a16:creationId xmlns:a16="http://schemas.microsoft.com/office/drawing/2014/main" id="{28468201-AE40-40AB-B499-AE923F23CC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110952" y="99601"/>
            <a:ext cx="1929125" cy="1754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298191A-5C93-4A4B-91A8-20F1176EEE3A}"/>
              </a:ext>
            </a:extLst>
          </p:cNvPr>
          <p:cNvSpPr txBox="1">
            <a:spLocks/>
          </p:cNvSpPr>
          <p:nvPr/>
        </p:nvSpPr>
        <p:spPr>
          <a:xfrm>
            <a:off x="405449" y="3233474"/>
            <a:ext cx="6779122" cy="3149700"/>
          </a:xfrm>
          <a:prstGeom prst="rect">
            <a:avLst/>
          </a:prstGeom>
        </p:spPr>
        <p:txBody>
          <a:bodyPr vert="horz" lIns="0" tIns="45720" rIns="0" bIns="45720" rtlCol="0">
            <a:normAutofit fontScale="70000" lnSpcReduction="20000"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>
                  <a:lumMod val="50000"/>
                </a:schemeClr>
              </a:buClr>
              <a:buSzPct val="100000"/>
              <a:buFont typeface="Courier New" panose="02070309020205020404" pitchFamily="49" charset="0"/>
              <a:buChar char="o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>
                  <a:lumMod val="50000"/>
                </a:schemeClr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>
                  <a:lumMod val="50000"/>
                </a:schemeClr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>
                  <a:lumMod val="50000"/>
                </a:schemeClr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>
                  <a:lumMod val="50000"/>
                </a:schemeClr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Aft>
                <a:spcPts val="1000"/>
              </a:spcAft>
              <a:buClr>
                <a:srgbClr val="DB8631">
                  <a:lumMod val="50000"/>
                </a:srgbClr>
              </a:buClr>
            </a:pPr>
            <a:r>
              <a:rPr lang="en-US" sz="26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Public/Private Partnerships, SWOG Sponsor</a:t>
            </a:r>
          </a:p>
          <a:p>
            <a:pPr lvl="1">
              <a:lnSpc>
                <a:spcPct val="120000"/>
              </a:lnSpc>
              <a:spcAft>
                <a:spcPts val="1000"/>
              </a:spcAft>
              <a:buClr>
                <a:srgbClr val="DB8631">
                  <a:lumMod val="50000"/>
                </a:srgbClr>
              </a:buClr>
            </a:pPr>
            <a:r>
              <a:rPr lang="en-US" sz="26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Primary Objective: </a:t>
            </a:r>
            <a:r>
              <a:rPr lang="en-US" sz="2300" dirty="0"/>
              <a:t>Overall survival of biomarker-selected patients treated with standard of care (SoC) versus the experimental targeted therapy.</a:t>
            </a:r>
            <a:endParaRPr lang="en-US" sz="2300" b="1" dirty="0"/>
          </a:p>
          <a:p>
            <a:pPr lvl="1">
              <a:buClr>
                <a:srgbClr val="DB8631">
                  <a:lumMod val="50000"/>
                </a:srgbClr>
              </a:buClr>
            </a:pPr>
            <a:r>
              <a:rPr lang="en-US" sz="26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Drugs and Biomarkers: </a:t>
            </a:r>
          </a:p>
          <a:p>
            <a:pPr lvl="2">
              <a:spcAft>
                <a:spcPts val="1000"/>
              </a:spcAft>
              <a:buClr>
                <a:srgbClr val="DB8631">
                  <a:lumMod val="50000"/>
                </a:srgbClr>
              </a:buClr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prstClr val="black">
                    <a:lumMod val="75000"/>
                    <a:lumOff val="25000"/>
                  </a:prstClr>
                </a:solidFill>
              </a:rPr>
              <a:t>Steering Committee to evaluate each applicant</a:t>
            </a:r>
          </a:p>
          <a:p>
            <a:pPr lvl="1">
              <a:buClr>
                <a:srgbClr val="DB8631">
                  <a:lumMod val="50000"/>
                </a:srgbClr>
              </a:buClr>
            </a:pPr>
            <a:r>
              <a:rPr lang="en-US" sz="26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Study Design: </a:t>
            </a:r>
          </a:p>
          <a:p>
            <a:pPr lvl="2">
              <a:buClr>
                <a:srgbClr val="DB8631">
                  <a:lumMod val="50000"/>
                </a:srgbClr>
              </a:buClr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prstClr val="black">
                    <a:lumMod val="75000"/>
                    <a:lumOff val="25000"/>
                  </a:prstClr>
                </a:solidFill>
              </a:rPr>
              <a:t>Phase II/III in patients with advanced squamous cell carcinoma as the un-met need</a:t>
            </a:r>
          </a:p>
          <a:p>
            <a:pPr lvl="2">
              <a:buClr>
                <a:srgbClr val="DB8631">
                  <a:lumMod val="50000"/>
                </a:srgbClr>
              </a:buClr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prstClr val="black">
                    <a:lumMod val="75000"/>
                    <a:lumOff val="25000"/>
                  </a:prstClr>
                </a:solidFill>
              </a:rPr>
              <a:t>Foundation Medicine as the central lab for biomarker testing</a:t>
            </a:r>
          </a:p>
          <a:p>
            <a:pPr lvl="2">
              <a:buClr>
                <a:srgbClr val="DB8631">
                  <a:lumMod val="50000"/>
                </a:srgbClr>
              </a:buClr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prstClr val="black">
                    <a:lumMod val="75000"/>
                    <a:lumOff val="25000"/>
                  </a:prstClr>
                </a:solidFill>
              </a:rPr>
              <a:t>Targeted treatment based on biomarker results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4FD64F-8DFE-4D2D-911E-381A0CEE04DA}"/>
              </a:ext>
            </a:extLst>
          </p:cNvPr>
          <p:cNvSpPr txBox="1"/>
          <p:nvPr/>
        </p:nvSpPr>
        <p:spPr>
          <a:xfrm>
            <a:off x="7169831" y="5185057"/>
            <a:ext cx="4901791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5"/>
                </a:solidFill>
              </a:rPr>
              <a:t>L-R: M. Redman, J. Abrams, V. Miller, A. Ashby,</a:t>
            </a:r>
          </a:p>
          <a:p>
            <a:pPr algn="ctr"/>
            <a:r>
              <a:rPr lang="en-US" sz="1200" dirty="0">
                <a:solidFill>
                  <a:schemeClr val="accent5"/>
                </a:solidFill>
              </a:rPr>
              <a:t>V. Papadimitrakopoulou, D. Gandara, J. Woodcock, R. Herbst, J. Allen</a:t>
            </a:r>
          </a:p>
          <a:p>
            <a:pPr algn="ctr"/>
            <a:endParaRPr lang="en-US" sz="1100" dirty="0">
              <a:solidFill>
                <a:schemeClr val="accent5"/>
              </a:solidFill>
            </a:endParaRPr>
          </a:p>
          <a:p>
            <a:pPr algn="r"/>
            <a:r>
              <a:rPr lang="en-US" sz="1000" dirty="0"/>
              <a:t>NCI: National Cancer Institute; </a:t>
            </a:r>
          </a:p>
          <a:p>
            <a:pPr algn="r"/>
            <a:r>
              <a:rPr lang="en-US" sz="1000" dirty="0" err="1"/>
              <a:t>TMSC</a:t>
            </a:r>
            <a:r>
              <a:rPr lang="en-US" sz="1000" dirty="0"/>
              <a:t>: Thoracic Malignancies Steering Committee </a:t>
            </a:r>
          </a:p>
          <a:p>
            <a:pPr algn="r"/>
            <a:r>
              <a:rPr lang="en-US" sz="1000" dirty="0" err="1"/>
              <a:t>TCGA</a:t>
            </a:r>
            <a:r>
              <a:rPr lang="en-US" sz="1000" dirty="0"/>
              <a:t>: The Cancer Genome Atlas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694CD3-62FB-48E5-A840-6B55D0218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4FAB73BC-B049-4115-A692-8D63A059BFB8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5045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A182DFE-5269-44F6-BBD1-35F4D61CC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S1900A: Overview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D633FF-0FF8-43A6-A5DF-49A368CC1F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92469"/>
            <a:ext cx="10546080" cy="4967316"/>
          </a:xfrm>
        </p:spPr>
        <p:txBody>
          <a:bodyPr>
            <a:normAutofit fontScale="92500"/>
          </a:bodyPr>
          <a:lstStyle/>
          <a:p>
            <a:pPr>
              <a:lnSpc>
                <a:spcPct val="100000"/>
              </a:lnSpc>
            </a:pPr>
            <a:r>
              <a:rPr lang="en-US" sz="2400" dirty="0"/>
              <a:t>Rucaparib is a potent small-molecule inhibitor of poly (ADP-ribose) polymerase (PARP) proteins (PARP-1, PARP-2 and PARP-3) that play an important role in repairing DNA damage and maintaining genomic stability.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The FDA recently approved rucaparib as maintenance treatment for ovarian, fallopian tube and primary peritoneal cancer following response to platinum-based chemotherapy.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The FDA also concurrently approved the complementary diagnostic test, </a:t>
            </a:r>
            <a:r>
              <a:rPr lang="en-US" sz="2400" dirty="0" err="1"/>
              <a:t>FoundationFocusTM</a:t>
            </a:r>
            <a:r>
              <a:rPr lang="en-US" sz="2400" dirty="0"/>
              <a:t> CDx BRCA LOH, for tumor samples to determine HRD status.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We seek to study rucaparib in recurrent/metastatic NSCLC harboring deleterious BRCA1/2 mutations and/or loss of heterozygosity (phenotypic biomarker for HRD).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400" b="1" dirty="0">
                <a:solidFill>
                  <a:srgbClr val="000066"/>
                </a:solidFill>
              </a:rPr>
              <a:t>Overall Objective:</a:t>
            </a:r>
            <a:r>
              <a:rPr lang="en-US" sz="2400" dirty="0"/>
              <a:t> </a:t>
            </a:r>
            <a:r>
              <a:rPr lang="en-US" sz="2400" b="1" dirty="0">
                <a:solidFill>
                  <a:srgbClr val="002060"/>
                </a:solidFill>
              </a:rPr>
              <a:t>To evaluate the overall response rate (ORR) associated with rucaparib in metastatic NSCLC patients with genomic LOH high and/or deleterious BRCA1/2 mutations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8E75A9-8227-40FB-8F51-AA2B52C42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4FAB73BC-B049-4115-A692-8D63A059BFB8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6743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69027BA8-B383-404D-AF77-74436EDC39F8}" type="slidenum">
              <a:rPr lang="en-US" smtClean="0"/>
              <a:t>31</a:t>
            </a:fld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6572251" y="5223731"/>
            <a:ext cx="56197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Go to: </a:t>
            </a:r>
            <a:r>
              <a:rPr lang="en-US" sz="2200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http://www.swogstat.org/accrual/lungmap.pdf</a:t>
            </a:r>
            <a:r>
              <a:rPr lang="en-US" sz="2200" dirty="0">
                <a:solidFill>
                  <a:srgbClr val="0070C0"/>
                </a:solidFill>
              </a:rPr>
              <a:t>   </a:t>
            </a:r>
            <a:r>
              <a:rPr lang="en-US" sz="2200" dirty="0"/>
              <a:t>for current status</a:t>
            </a:r>
          </a:p>
        </p:txBody>
      </p:sp>
      <p:sp>
        <p:nvSpPr>
          <p:cNvPr id="2" name="Rectangle 1"/>
          <p:cNvSpPr/>
          <p:nvPr/>
        </p:nvSpPr>
        <p:spPr>
          <a:xfrm>
            <a:off x="487344" y="652097"/>
            <a:ext cx="417934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365"/>
              </a:spcBef>
              <a:spcAft>
                <a:spcPts val="365"/>
              </a:spcAft>
            </a:pPr>
            <a:r>
              <a:rPr lang="en-US" sz="480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S1900A: Schema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959" y="5097907"/>
            <a:ext cx="55968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Accrual goal: 44 patients per cohort (88 total)</a:t>
            </a:r>
          </a:p>
          <a:p>
            <a:r>
              <a:rPr lang="en-US" sz="2200" b="1" dirty="0"/>
              <a:t>Activated: TBD (CIRB review – 10/4/18)</a:t>
            </a:r>
          </a:p>
          <a:p>
            <a:r>
              <a:rPr lang="en-US" sz="2200" b="1" dirty="0"/>
              <a:t>Goal: &gt;10 responses per cohort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4716AAE-763C-475E-832E-BC8F6BA3D5B4}"/>
              </a:ext>
            </a:extLst>
          </p:cNvPr>
          <p:cNvGrpSpPr/>
          <p:nvPr/>
        </p:nvGrpSpPr>
        <p:grpSpPr>
          <a:xfrm>
            <a:off x="160362" y="1663913"/>
            <a:ext cx="11871276" cy="3507057"/>
            <a:chOff x="14695" y="1856373"/>
            <a:chExt cx="11871276" cy="3507057"/>
          </a:xfrm>
        </p:grpSpPr>
        <p:sp>
          <p:nvSpPr>
            <p:cNvPr id="3" name="Rounded Rectangle 2"/>
            <p:cNvSpPr/>
            <p:nvPr/>
          </p:nvSpPr>
          <p:spPr>
            <a:xfrm>
              <a:off x="14695" y="2975933"/>
              <a:ext cx="2256002" cy="1257300"/>
            </a:xfrm>
            <a:prstGeom prst="roundRect">
              <a:avLst/>
            </a:prstGeom>
            <a:solidFill>
              <a:srgbClr val="5AC6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solidFill>
                    <a:schemeClr val="tx1"/>
                  </a:solidFill>
                </a:rPr>
                <a:t>Lung-MAP Screening/ Prescreening Registration</a:t>
              </a: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2766980" y="1856373"/>
              <a:ext cx="1941640" cy="3507057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solidFill>
                    <a:schemeClr val="tx1"/>
                  </a:solidFill>
                </a:rPr>
                <a:t>Deleterious </a:t>
              </a:r>
              <a:r>
                <a:rPr lang="en-US" sz="2200" b="1" dirty="0">
                  <a:solidFill>
                    <a:schemeClr val="tx1"/>
                  </a:solidFill>
                </a:rPr>
                <a:t>BRCA1/2 </a:t>
              </a:r>
              <a:r>
                <a:rPr lang="en-US" sz="2200" dirty="0">
                  <a:solidFill>
                    <a:schemeClr val="tx1"/>
                  </a:solidFill>
                </a:rPr>
                <a:t>mutation and/</a:t>
              </a:r>
              <a:r>
                <a:rPr lang="en-US" sz="2200" b="1" dirty="0">
                  <a:solidFill>
                    <a:schemeClr val="tx1"/>
                  </a:solidFill>
                </a:rPr>
                <a:t>or LOH high</a:t>
              </a:r>
              <a:r>
                <a:rPr lang="en-US" sz="2200" dirty="0">
                  <a:solidFill>
                    <a:schemeClr val="tx1"/>
                  </a:solidFill>
                </a:rPr>
                <a:t> by Foundation Medicine  Assay</a:t>
              </a:r>
            </a:p>
          </p:txBody>
        </p:sp>
        <p:cxnSp>
          <p:nvCxnSpPr>
            <p:cNvPr id="8" name="Straight Arrow Connector 7"/>
            <p:cNvCxnSpPr>
              <a:cxnSpLocks/>
            </p:cNvCxnSpPr>
            <p:nvPr/>
          </p:nvCxnSpPr>
          <p:spPr>
            <a:xfrm>
              <a:off x="2373518" y="3604584"/>
              <a:ext cx="400873" cy="0"/>
            </a:xfrm>
            <a:prstGeom prst="straightConnector1">
              <a:avLst/>
            </a:prstGeom>
            <a:ln w="28575">
              <a:solidFill>
                <a:schemeClr val="accent5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ounded Rectangle 13"/>
            <p:cNvSpPr/>
            <p:nvPr/>
          </p:nvSpPr>
          <p:spPr>
            <a:xfrm>
              <a:off x="7182863" y="2356466"/>
              <a:ext cx="2095500" cy="1257300"/>
            </a:xfrm>
            <a:prstGeom prst="roundRect">
              <a:avLst/>
            </a:prstGeom>
            <a:solidFill>
              <a:srgbClr val="B1D92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solidFill>
                    <a:schemeClr val="tx1"/>
                  </a:solidFill>
                </a:rPr>
                <a:t>Cohort 1:</a:t>
              </a:r>
            </a:p>
            <a:p>
              <a:pPr algn="ctr"/>
              <a:r>
                <a:rPr lang="en-US" sz="2200" b="1" dirty="0">
                  <a:solidFill>
                    <a:schemeClr val="tx1"/>
                  </a:solidFill>
                </a:rPr>
                <a:t>Squamous NSCLC</a:t>
              </a:r>
            </a:p>
          </p:txBody>
        </p:sp>
        <p:cxnSp>
          <p:nvCxnSpPr>
            <p:cNvPr id="15" name="Straight Arrow Connector 14"/>
            <p:cNvCxnSpPr>
              <a:cxnSpLocks/>
            </p:cNvCxnSpPr>
            <p:nvPr/>
          </p:nvCxnSpPr>
          <p:spPr>
            <a:xfrm>
              <a:off x="4708620" y="3636066"/>
              <a:ext cx="366145" cy="0"/>
            </a:xfrm>
            <a:prstGeom prst="straightConnector1">
              <a:avLst/>
            </a:prstGeom>
            <a:ln w="28575">
              <a:solidFill>
                <a:schemeClr val="accent5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cxnSpLocks/>
            </p:cNvCxnSpPr>
            <p:nvPr/>
          </p:nvCxnSpPr>
          <p:spPr>
            <a:xfrm>
              <a:off x="9278363" y="2989942"/>
              <a:ext cx="708785" cy="513279"/>
            </a:xfrm>
            <a:prstGeom prst="straightConnector1">
              <a:avLst/>
            </a:prstGeom>
            <a:ln w="28575">
              <a:solidFill>
                <a:schemeClr val="accent5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ounded Rectangle 17"/>
            <p:cNvSpPr/>
            <p:nvPr/>
          </p:nvSpPr>
          <p:spPr>
            <a:xfrm>
              <a:off x="9987148" y="2355494"/>
              <a:ext cx="1898823" cy="261257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solidFill>
                    <a:schemeClr val="tx1"/>
                  </a:solidFill>
                </a:rPr>
                <a:t>Treat with Rucaparib </a:t>
              </a:r>
            </a:p>
            <a:p>
              <a:pPr algn="ctr"/>
              <a:r>
                <a:rPr lang="en-US" sz="2200" dirty="0">
                  <a:solidFill>
                    <a:schemeClr val="tx1"/>
                  </a:solidFill>
                </a:rPr>
                <a:t>continued till progression or intolerable toxicity</a:t>
              </a:r>
            </a:p>
          </p:txBody>
        </p:sp>
        <p:sp>
          <p:nvSpPr>
            <p:cNvPr id="17" name="Rounded Rectangle 13">
              <a:extLst>
                <a:ext uri="{FF2B5EF4-FFF2-40B4-BE49-F238E27FC236}">
                  <a16:creationId xmlns:a16="http://schemas.microsoft.com/office/drawing/2014/main" id="{6AD4320C-5CEC-472D-AADB-CCF5EE7324BC}"/>
                </a:ext>
              </a:extLst>
            </p:cNvPr>
            <p:cNvSpPr/>
            <p:nvPr/>
          </p:nvSpPr>
          <p:spPr>
            <a:xfrm>
              <a:off x="5098487" y="2617575"/>
              <a:ext cx="1718231" cy="1974015"/>
            </a:xfrm>
            <a:prstGeom prst="roundRect">
              <a:avLst/>
            </a:prstGeom>
            <a:solidFill>
              <a:srgbClr val="4F81B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solidFill>
                    <a:schemeClr val="tx1"/>
                  </a:solidFill>
                </a:rPr>
                <a:t>Sub-Study Assignment and Registration to </a:t>
              </a:r>
              <a:r>
                <a:rPr lang="en-US" sz="2200" b="1" dirty="0">
                  <a:solidFill>
                    <a:schemeClr val="tx1"/>
                  </a:solidFill>
                </a:rPr>
                <a:t>S1900A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D290B5F6-4A82-4FC5-8439-B47AD1E2DEFD}"/>
                </a:ext>
              </a:extLst>
            </p:cNvPr>
            <p:cNvCxnSpPr>
              <a:cxnSpLocks/>
            </p:cNvCxnSpPr>
            <p:nvPr/>
          </p:nvCxnSpPr>
          <p:spPr>
            <a:xfrm>
              <a:off x="6816718" y="2999612"/>
              <a:ext cx="366145" cy="0"/>
            </a:xfrm>
            <a:prstGeom prst="straightConnector1">
              <a:avLst/>
            </a:prstGeom>
            <a:ln w="28575">
              <a:solidFill>
                <a:schemeClr val="accent5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6FBC0DB8-B3B0-334A-B74D-08B31BA36A6C}"/>
                </a:ext>
              </a:extLst>
            </p:cNvPr>
            <p:cNvCxnSpPr>
              <a:cxnSpLocks/>
            </p:cNvCxnSpPr>
            <p:nvPr/>
          </p:nvCxnSpPr>
          <p:spPr>
            <a:xfrm>
              <a:off x="6816718" y="4278683"/>
              <a:ext cx="366145" cy="0"/>
            </a:xfrm>
            <a:prstGeom prst="straightConnector1">
              <a:avLst/>
            </a:prstGeom>
            <a:ln w="28575">
              <a:solidFill>
                <a:schemeClr val="accent5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40F601BD-0F56-5141-A815-25DB8DAEC2AB}"/>
                </a:ext>
              </a:extLst>
            </p:cNvPr>
            <p:cNvSpPr/>
            <p:nvPr/>
          </p:nvSpPr>
          <p:spPr>
            <a:xfrm>
              <a:off x="7206585" y="3668101"/>
              <a:ext cx="2095500" cy="1257300"/>
            </a:xfrm>
            <a:prstGeom prst="roundRect">
              <a:avLst/>
            </a:prstGeom>
            <a:solidFill>
              <a:srgbClr val="B1D92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solidFill>
                    <a:schemeClr val="tx1"/>
                  </a:solidFill>
                </a:rPr>
                <a:t>Cohort 2:</a:t>
              </a:r>
            </a:p>
            <a:p>
              <a:pPr algn="ctr"/>
              <a:r>
                <a:rPr lang="en-US" sz="2200" b="1" dirty="0">
                  <a:solidFill>
                    <a:schemeClr val="tx1"/>
                  </a:solidFill>
                </a:rPr>
                <a:t>Non-Squamous NSCLC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DDDC6E41-D4CA-934D-BD11-A399FFBB38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02085" y="3801551"/>
              <a:ext cx="685063" cy="541906"/>
            </a:xfrm>
            <a:prstGeom prst="straightConnector1">
              <a:avLst/>
            </a:prstGeom>
            <a:ln w="28575">
              <a:solidFill>
                <a:schemeClr val="accent5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710967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S1900A: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492469"/>
            <a:ext cx="10762211" cy="4758701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800" b="1" dirty="0"/>
              <a:t>Primary Objective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200" dirty="0"/>
              <a:t>To evaluate the overall response rate (ORR) associated with rucaparib in patients with genomic LOH high and/or deleterious BRCA1/2 mutations within: 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2000" dirty="0"/>
              <a:t>Cohort 1: Patients with squamous cell histology. 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2000" dirty="0"/>
              <a:t>Cohort 2: Patients with non-squamous histology.</a:t>
            </a:r>
            <a:endParaRPr lang="en-US" sz="2000" b="1" dirty="0"/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800" b="1" dirty="0"/>
              <a:t>Secondary Objectives</a:t>
            </a:r>
          </a:p>
          <a:p>
            <a:pPr marL="282575" lvl="1" indent="-282575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To evaluate investigator assessed progression-free survival (IA-PFS) and overall survival (OS) associated with rucaparib within each cohort.</a:t>
            </a:r>
          </a:p>
          <a:p>
            <a:pPr marL="282575" lvl="1" indent="-282575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To evaluate duration of response among responders within each cohort.</a:t>
            </a:r>
          </a:p>
          <a:p>
            <a:pPr marL="282575" lvl="1" indent="-282575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To evaluate the frequency and severity of toxicities associated with rucaparib among all patients enrolled on the study (combining cohorts).</a:t>
            </a:r>
          </a:p>
          <a:p>
            <a:pPr lvl="1">
              <a:lnSpc>
                <a:spcPct val="100000"/>
              </a:lnSpc>
            </a:pPr>
            <a:endParaRPr lang="en-US" sz="2200" dirty="0"/>
          </a:p>
          <a:p>
            <a:pPr marL="201168" lvl="1" indent="0">
              <a:lnSpc>
                <a:spcPct val="100000"/>
              </a:lnSpc>
              <a:buNone/>
            </a:pPr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629637A9-119A-49DA-BD12-AAC58B377D80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97437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S1900A: Rucaparib Mechanism of Action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2" y="1845734"/>
            <a:ext cx="4245032" cy="3773670"/>
          </a:xfrm>
        </p:spPr>
        <p:txBody>
          <a:bodyPr>
            <a:normAutofit/>
          </a:bodyPr>
          <a:lstStyle/>
          <a:p>
            <a:r>
              <a:rPr lang="en-US" sz="2800" dirty="0"/>
              <a:t>Rucaparib is a potent small-molecule inhibitor of poly (ADP-ribose) polymerase (PARP) proteins (PARP-1, PARP-2 and PARP-3) that play an important role in repairing DNA damage and maintaining genomic stability.</a:t>
            </a:r>
          </a:p>
          <a:p>
            <a:endParaRPr lang="en-US" sz="2800" dirty="0"/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629637A9-119A-49DA-BD12-AAC58B377D80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322888-511E-3943-B9D5-22D88B655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3919" y="2457272"/>
            <a:ext cx="7128081" cy="260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3738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S1900A: Rucaparib Administration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29295"/>
            <a:ext cx="10795462" cy="462187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Route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			Rucaparib is to be administered orally </a:t>
            </a:r>
          </a:p>
          <a:p>
            <a:pPr marL="0" indent="0">
              <a:buNone/>
            </a:pP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Dose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			600 mg PO bid with at least 8 oz. water (with or without food)</a:t>
            </a:r>
          </a:p>
          <a:p>
            <a:pPr marL="0" indent="0">
              <a:buNone/>
            </a:pP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Cycle duration: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	21 days</a:t>
            </a:r>
          </a:p>
          <a:p>
            <a:pPr marL="0" indent="0">
              <a:buNone/>
            </a:pP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Supportive care: 	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Patients should use common precautions when going outside, such as				applying sunscreen and/or covering exposed skin with clothing and 				wearing a hat and sunglasses, as photosensitivity has been observed.	</a:t>
            </a:r>
          </a:p>
          <a:p>
            <a:pPr marL="0" indent="0">
              <a:buNone/>
            </a:pP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Disease assessment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	Every 6 weeks ± 7 days</a:t>
            </a:r>
          </a:p>
          <a:p>
            <a:pPr marL="0" indent="0">
              <a:buNone/>
            </a:pP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Prohibited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		Because rucaparib is a strong BCRP inhibitor, concomitant use of drugs that 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medications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		are BCRP substrates (e.g., rosuvastatin) are not allowed during the 				treatment study. </a:t>
            </a:r>
          </a:p>
          <a:p>
            <a:pPr marL="0" indent="0" algn="ctr">
              <a:buNone/>
            </a:pPr>
            <a:r>
              <a:rPr lang="en-US" dirty="0">
                <a:solidFill>
                  <a:srgbClr val="0070C0"/>
                </a:solidFill>
              </a:rPr>
              <a:t>(</a:t>
            </a:r>
            <a:r>
              <a:rPr lang="en-US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https://www.fda.gov/Drugs/DevelopmentApprovalProcess/DevelopmentResources/DrugInteractionsLabeling/ucm093664.htm#table5-2</a:t>
            </a:r>
            <a:r>
              <a:rPr lang="en-US" dirty="0">
                <a:solidFill>
                  <a:srgbClr val="0070C0"/>
                </a:solidFill>
              </a:rPr>
              <a:t>)</a:t>
            </a:r>
            <a:endParaRPr lang="en-US" sz="2000" i="1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629637A9-119A-49DA-BD12-AAC58B377D80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74758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S1900A: Biomarker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629637A9-119A-49DA-BD12-AAC58B377D80}" type="slidenum">
              <a:rPr lang="en-US" smtClean="0"/>
              <a:pPr/>
              <a:t>35</a:t>
            </a:fld>
            <a:endParaRPr lang="en-US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88D04B0B-0BB4-5B47-8E9D-977005DCB4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9256871"/>
              </p:ext>
            </p:extLst>
          </p:nvPr>
        </p:nvGraphicFramePr>
        <p:xfrm>
          <a:off x="257175" y="2673163"/>
          <a:ext cx="4579143" cy="2208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5785">
                  <a:extLst>
                    <a:ext uri="{9D8B030D-6E8A-4147-A177-3AD203B41FA5}">
                      <a16:colId xmlns:a16="http://schemas.microsoft.com/office/drawing/2014/main" val="2747904737"/>
                    </a:ext>
                  </a:extLst>
                </a:gridCol>
                <a:gridCol w="1402080">
                  <a:extLst>
                    <a:ext uri="{9D8B030D-6E8A-4147-A177-3AD203B41FA5}">
                      <a16:colId xmlns:a16="http://schemas.microsoft.com/office/drawing/2014/main" val="1822204663"/>
                    </a:ext>
                  </a:extLst>
                </a:gridCol>
                <a:gridCol w="1341278">
                  <a:extLst>
                    <a:ext uri="{9D8B030D-6E8A-4147-A177-3AD203B41FA5}">
                      <a16:colId xmlns:a16="http://schemas.microsoft.com/office/drawing/2014/main" val="2143724113"/>
                    </a:ext>
                  </a:extLst>
                </a:gridCol>
              </a:tblGrid>
              <a:tr h="562175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000066"/>
                          </a:solidFill>
                        </a:rPr>
                        <a:t>Histology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000066"/>
                          </a:solidFill>
                        </a:rPr>
                        <a:t>BRCA1/2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000066"/>
                          </a:solidFill>
                        </a:rPr>
                        <a:t>LOH HIGH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096832"/>
                  </a:ext>
                </a:extLst>
              </a:tr>
              <a:tr h="562175">
                <a:tc>
                  <a:txBody>
                    <a:bodyPr/>
                    <a:lstStyle/>
                    <a:p>
                      <a:r>
                        <a:rPr lang="en-US" sz="2400" dirty="0"/>
                        <a:t>Squamous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5.8%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5681842"/>
                  </a:ext>
                </a:extLst>
              </a:tr>
              <a:tr h="562175">
                <a:tc>
                  <a:txBody>
                    <a:bodyPr/>
                    <a:lstStyle/>
                    <a:p>
                      <a:r>
                        <a:rPr lang="en-US" sz="2400" dirty="0"/>
                        <a:t>Adeno-</a:t>
                      </a:r>
                    </a:p>
                    <a:p>
                      <a:r>
                        <a:rPr lang="en-US" sz="2400" dirty="0"/>
                        <a:t>carcinoma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8917661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E481DAEB-F410-EE4A-96E0-C603DE2CAB76}"/>
              </a:ext>
            </a:extLst>
          </p:cNvPr>
          <p:cNvSpPr txBox="1"/>
          <p:nvPr/>
        </p:nvSpPr>
        <p:spPr>
          <a:xfrm>
            <a:off x="257175" y="1667317"/>
            <a:ext cx="45791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Estimated Prevalence by Histologic Lung Cancer Subtype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5088207D-8385-8F47-9B06-ECA1B8859911}"/>
              </a:ext>
            </a:extLst>
          </p:cNvPr>
          <p:cNvSpPr txBox="1">
            <a:spLocks/>
          </p:cNvSpPr>
          <p:nvPr/>
        </p:nvSpPr>
        <p:spPr>
          <a:xfrm>
            <a:off x="4836318" y="1492469"/>
            <a:ext cx="7150895" cy="4316078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>
                  <a:lumMod val="50000"/>
                </a:schemeClr>
              </a:buClr>
              <a:buSzPct val="100000"/>
              <a:buFont typeface="Courier New" panose="02070309020205020404" pitchFamily="49" charset="0"/>
              <a:buChar char="o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>
                  <a:lumMod val="50000"/>
                </a:schemeClr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>
                  <a:lumMod val="50000"/>
                </a:schemeClr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>
                  <a:lumMod val="50000"/>
                </a:schemeClr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>
                  <a:lumMod val="50000"/>
                </a:schemeClr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FoundationFocus</a:t>
            </a:r>
            <a:r>
              <a:rPr lang="en-US" baseline="30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TM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CDx BRCA LOH, for tumor samples to determine HRD status.</a:t>
            </a:r>
          </a:p>
          <a:p>
            <a:pPr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FDA approved complementary diagnostic for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Rucaparib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maintenance in ovarian cancer</a:t>
            </a:r>
          </a:p>
          <a:p>
            <a:pPr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Deleterious BRCA1/2 mutations – activity in breast, ovarian, prostate and pancreatic cancer</a:t>
            </a:r>
          </a:p>
          <a:p>
            <a:pPr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LOH High – OS benefit to platinum based chemotherapy in Squamous NSCLC</a:t>
            </a:r>
          </a:p>
          <a:p>
            <a:pPr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Activity of rucaparib (improved PFS) BRCA-WT, LOH high ovarian, fallopian tube, primary peritoneal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caracinoma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Foundation Medicine - Lung MAP Assay – Genome Wide LOH. (21% cutpoint for ovarian cancer).</a:t>
            </a:r>
          </a:p>
          <a:p>
            <a:pPr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LOH as phenotypic marker for HRD.</a:t>
            </a:r>
          </a:p>
        </p:txBody>
      </p:sp>
    </p:spTree>
    <p:extLst>
      <p:ext uri="{BB962C8B-B14F-4D97-AF65-F5344CB8AC3E}">
        <p14:creationId xmlns:p14="http://schemas.microsoft.com/office/powerpoint/2010/main" val="17598578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S1900A: Substudy Specific Eligibility Criteria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4777" y="1845735"/>
            <a:ext cx="5183700" cy="402336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b="1" dirty="0"/>
              <a:t>Deleterious BRCA1/2 </a:t>
            </a:r>
            <a:r>
              <a:rPr lang="en-US" sz="2400" dirty="0"/>
              <a:t>mutations and/or </a:t>
            </a:r>
            <a:r>
              <a:rPr lang="en-US" sz="2400" b="1" dirty="0"/>
              <a:t>LOH high </a:t>
            </a:r>
            <a:r>
              <a:rPr lang="en-US" sz="2400" dirty="0"/>
              <a:t>score determined by Foundation Medicine Assay.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Patients must </a:t>
            </a:r>
            <a:r>
              <a:rPr lang="en-US" sz="2400" u="sng" dirty="0"/>
              <a:t>not</a:t>
            </a:r>
            <a:r>
              <a:rPr lang="en-US" sz="2400" dirty="0"/>
              <a:t> have a </a:t>
            </a:r>
            <a:r>
              <a:rPr lang="en-US" sz="2400" b="1" dirty="0"/>
              <a:t>≥ Grade 3 </a:t>
            </a:r>
            <a:r>
              <a:rPr lang="en-US" sz="2400" b="1" dirty="0" err="1"/>
              <a:t>hypercholesterolaemia</a:t>
            </a:r>
            <a:r>
              <a:rPr lang="en-US" sz="2400" dirty="0"/>
              <a:t> (defined by NCI CTCAE v5) within 28 days prior to sub-study registration. Peripheral neuropathy Grade 1 or less.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AAE3ADC-936A-4269-A03D-7EAD82CB87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85793" y="1845735"/>
            <a:ext cx="5758520" cy="402336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Patient must be able to take </a:t>
            </a:r>
            <a:r>
              <a:rPr lang="en-US" sz="2400" b="1" dirty="0"/>
              <a:t>oral medications.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Patients must </a:t>
            </a:r>
            <a:r>
              <a:rPr lang="en-US" sz="2400" u="sng" dirty="0"/>
              <a:t>not</a:t>
            </a:r>
            <a:r>
              <a:rPr lang="en-US" sz="2400" dirty="0"/>
              <a:t> have had </a:t>
            </a:r>
            <a:r>
              <a:rPr lang="en-US" sz="2400" b="1" dirty="0"/>
              <a:t>prior treatment </a:t>
            </a:r>
            <a:r>
              <a:rPr lang="en-US" sz="2400" dirty="0"/>
              <a:t>with any PARP inhibitor, including rucaparib, talazoparib, veliparib, </a:t>
            </a:r>
            <a:r>
              <a:rPr lang="en-US" sz="2400" dirty="0" err="1"/>
              <a:t>olaparib</a:t>
            </a:r>
            <a:r>
              <a:rPr lang="en-US" sz="2400" dirty="0"/>
              <a:t>, or niraparib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629637A9-119A-49DA-BD12-AAC58B377D80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1931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B4473-E998-435F-B996-7BCE50F9F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S1900A: Dose Modifications/Holds – </a:t>
            </a:r>
            <a:r>
              <a:rPr lang="en-US" dirty="0" err="1"/>
              <a:t>Cytopenias</a:t>
            </a:r>
            <a:r>
              <a:rPr lang="en-US" dirty="0"/>
              <a:t> and Marrow Suppression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B4F32F-8BB7-44BE-AB2A-24D60320C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629637A9-119A-49DA-BD12-AAC58B377D80}" type="slidenum">
              <a:rPr lang="en-US" smtClean="0"/>
              <a:pPr/>
              <a:t>37</a:t>
            </a:fld>
            <a:endParaRPr lang="en-US" dirty="0"/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57325B71-6653-C648-BF00-AF2CD0C5B94F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60959" y="1535333"/>
          <a:ext cx="6382704" cy="47597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" name="Document" r:id="rId3" imgW="5943600" imgH="4432300" progId="Word.Document.12">
                  <p:embed/>
                </p:oleObj>
              </mc:Choice>
              <mc:Fallback>
                <p:oleObj name="Document" r:id="rId3" imgW="5943600" imgH="4432300" progId="Word.Document.12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57325B71-6653-C648-BF00-AF2CD0C5B94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0959" y="1535333"/>
                        <a:ext cx="6382704" cy="47597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A012098C-74AA-E842-9A08-E0FAB4C1FC6E}"/>
              </a:ext>
            </a:extLst>
          </p:cNvPr>
          <p:cNvSpPr txBox="1">
            <a:spLocks/>
          </p:cNvSpPr>
          <p:nvPr/>
        </p:nvSpPr>
        <p:spPr>
          <a:xfrm>
            <a:off x="5885793" y="1845735"/>
            <a:ext cx="5758520" cy="4023360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>
                  <a:lumMod val="50000"/>
                </a:schemeClr>
              </a:buClr>
              <a:buSzPct val="100000"/>
              <a:buFont typeface="Courier New" panose="02070309020205020404" pitchFamily="49" charset="0"/>
              <a:buChar char="o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>
                  <a:lumMod val="50000"/>
                </a:schemeClr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>
                  <a:lumMod val="50000"/>
                </a:schemeClr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>
                  <a:lumMod val="50000"/>
                </a:schemeClr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>
                  <a:lumMod val="50000"/>
                </a:schemeClr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B4282BF7-BFD2-594D-B560-F563EB4157F1}"/>
              </a:ext>
            </a:extLst>
          </p:cNvPr>
          <p:cNvSpPr txBox="1">
            <a:spLocks/>
          </p:cNvSpPr>
          <p:nvPr/>
        </p:nvSpPr>
        <p:spPr>
          <a:xfrm>
            <a:off x="6585880" y="1626240"/>
            <a:ext cx="5058433" cy="460651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>
                  <a:lumMod val="50000"/>
                </a:schemeClr>
              </a:buClr>
              <a:buSzPct val="100000"/>
              <a:buFont typeface="Courier New" panose="02070309020205020404" pitchFamily="49" charset="0"/>
              <a:buChar char="o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>
                  <a:lumMod val="50000"/>
                </a:schemeClr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>
                  <a:lumMod val="50000"/>
                </a:schemeClr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>
                  <a:lumMod val="50000"/>
                </a:schemeClr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>
                  <a:lumMod val="50000"/>
                </a:schemeClr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MDS/AML occurred in patients exposed to rucaparib, including one fatal event of AML. Monitor patients for hematological toxicity at baseline and monthly thereafter. Discontinue if MDS/AML is confirmed.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If a Grade ≥3 anemia, neutropenia, or thrombocytopenia occurs and after 28 days of interruption of rucaparib, these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cytopenias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have not improved to CTCAE Grade ≤ 2, then patient should be referred to a hematologist and analysis of the bone marrow with cytogenetic studies are recommended according to standard hematologic practice.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729199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5AB73-E8C7-4FA3-90EE-6E6E3F5CC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S1900A: Dose Modifications/Holds</a:t>
            </a:r>
            <a:br>
              <a:rPr lang="en-US" dirty="0"/>
            </a:br>
            <a:r>
              <a:rPr lang="en-US" dirty="0" err="1"/>
              <a:t>Hypercholesterolaemia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3D0B6F-EB0E-4DAD-BD78-8E8B95B88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629637A9-119A-49DA-BD12-AAC58B377D80}" type="slidenum">
              <a:rPr lang="en-US" smtClean="0"/>
              <a:pPr/>
              <a:t>38</a:t>
            </a:fld>
            <a:endParaRPr lang="en-US" dirty="0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A55EA21B-7EA2-C749-ACA1-117F8255ED55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-247650" y="2143124"/>
          <a:ext cx="10676004" cy="2714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0" name="Document" r:id="rId3" imgW="5943600" imgH="1511300" progId="Word.Document.12">
                  <p:embed/>
                </p:oleObj>
              </mc:Choice>
              <mc:Fallback>
                <p:oleObj name="Document" r:id="rId3" imgW="5943600" imgH="1511300" progId="Word.Document.12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A55EA21B-7EA2-C749-ACA1-117F8255ED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247650" y="2143124"/>
                        <a:ext cx="10676004" cy="2714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810165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5AB73-E8C7-4FA3-90EE-6E6E3F5CC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S1900A: Dose Modifications/Holds</a:t>
            </a:r>
            <a:br>
              <a:rPr lang="en-US" dirty="0"/>
            </a:br>
            <a:r>
              <a:rPr lang="en-US" dirty="0"/>
              <a:t>Elevated Liver Function Tests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3D0B6F-EB0E-4DAD-BD78-8E8B95B88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629637A9-119A-49DA-BD12-AAC58B377D80}" type="slidenum">
              <a:rPr lang="en-US" smtClean="0"/>
              <a:pPr/>
              <a:t>39</a:t>
            </a:fld>
            <a:endParaRPr lang="en-US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550625C3-B3A4-CC4E-BE92-C03EFA7F6C05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681163" y="1671980"/>
          <a:ext cx="7360688" cy="46082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4" name="Document" r:id="rId3" imgW="5943600" imgH="3721100" progId="Word.Document.12">
                  <p:embed/>
                </p:oleObj>
              </mc:Choice>
              <mc:Fallback>
                <p:oleObj name="Document" r:id="rId3" imgW="5943600" imgH="3721100" progId="Word.Document.12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550625C3-B3A4-CC4E-BE92-C03EFA7F6C0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81163" y="1671980"/>
                        <a:ext cx="7360688" cy="46082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556881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Arrow Connector 13"/>
          <p:cNvCxnSpPr/>
          <p:nvPr/>
        </p:nvCxnSpPr>
        <p:spPr>
          <a:xfrm flipV="1">
            <a:off x="8795784" y="1046384"/>
            <a:ext cx="729216" cy="22804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7" name="TextBox 14"/>
          <p:cNvSpPr txBox="1">
            <a:spLocks noChangeArrowheads="1"/>
          </p:cNvSpPr>
          <p:nvPr/>
        </p:nvSpPr>
        <p:spPr bwMode="auto">
          <a:xfrm>
            <a:off x="9574830" y="773668"/>
            <a:ext cx="635970" cy="369332"/>
          </a:xfrm>
          <a:prstGeom prst="rect">
            <a:avLst/>
          </a:prstGeom>
          <a:solidFill>
            <a:schemeClr val="bg1">
              <a:lumMod val="50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CT*</a:t>
            </a:r>
          </a:p>
        </p:txBody>
      </p:sp>
      <p:sp>
        <p:nvSpPr>
          <p:cNvPr id="18" name="Left Bracket 17"/>
          <p:cNvSpPr/>
          <p:nvPr/>
        </p:nvSpPr>
        <p:spPr>
          <a:xfrm rot="5400000">
            <a:off x="5459230" y="-221935"/>
            <a:ext cx="859353" cy="3851720"/>
          </a:xfrm>
          <a:prstGeom prst="leftBracket">
            <a:avLst/>
          </a:prstGeom>
          <a:ln w="38100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b="1" dirty="0">
              <a:solidFill>
                <a:srgbClr val="C0504D">
                  <a:lumMod val="60000"/>
                  <a:lumOff val="40000"/>
                </a:srgbClr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725538" y="2313982"/>
            <a:ext cx="1665953" cy="1676399"/>
            <a:chOff x="5759245" y="1828800"/>
            <a:chExt cx="1665953" cy="1676400"/>
          </a:xfrm>
        </p:grpSpPr>
        <p:sp>
          <p:nvSpPr>
            <p:cNvPr id="40" name="TextBox 2"/>
            <p:cNvSpPr txBox="1">
              <a:spLocks noChangeArrowheads="1"/>
            </p:cNvSpPr>
            <p:nvPr/>
          </p:nvSpPr>
          <p:spPr bwMode="auto">
            <a:xfrm>
              <a:off x="5901198" y="1828800"/>
              <a:ext cx="1353384" cy="369332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Biomarker </a:t>
              </a:r>
              <a:r>
                <a:rPr lang="en-US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</a:t>
              </a:r>
            </a:p>
          </p:txBody>
        </p:sp>
        <p:sp>
          <p:nvSpPr>
            <p:cNvPr id="41" name="TextBox 3"/>
            <p:cNvSpPr txBox="1">
              <a:spLocks noChangeArrowheads="1"/>
            </p:cNvSpPr>
            <p:nvPr/>
          </p:nvSpPr>
          <p:spPr bwMode="auto">
            <a:xfrm>
              <a:off x="5759245" y="2879467"/>
              <a:ext cx="942053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TT </a:t>
              </a:r>
              <a:r>
                <a:rPr lang="en-US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C</a:t>
              </a:r>
              <a:r>
                <a:rPr lang="en-US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+CT</a:t>
              </a:r>
            </a:p>
          </p:txBody>
        </p:sp>
        <p:sp>
          <p:nvSpPr>
            <p:cNvPr id="42" name="TextBox 4"/>
            <p:cNvSpPr txBox="1">
              <a:spLocks noChangeArrowheads="1"/>
            </p:cNvSpPr>
            <p:nvPr/>
          </p:nvSpPr>
          <p:spPr bwMode="auto">
            <a:xfrm>
              <a:off x="6763211" y="2895600"/>
              <a:ext cx="661987" cy="369332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CT*</a:t>
              </a:r>
            </a:p>
          </p:txBody>
        </p:sp>
        <p:grpSp>
          <p:nvGrpSpPr>
            <p:cNvPr id="43" name="Group 42"/>
            <p:cNvGrpSpPr/>
            <p:nvPr/>
          </p:nvGrpSpPr>
          <p:grpSpPr>
            <a:xfrm rot="5400000">
              <a:off x="6263148" y="2228850"/>
              <a:ext cx="495300" cy="762000"/>
              <a:chOff x="3962400" y="1752600"/>
              <a:chExt cx="990600" cy="762000"/>
            </a:xfrm>
          </p:grpSpPr>
          <p:cxnSp>
            <p:nvCxnSpPr>
              <p:cNvPr id="44" name="Straight Arrow Connector 43"/>
              <p:cNvCxnSpPr/>
              <p:nvPr/>
            </p:nvCxnSpPr>
            <p:spPr>
              <a:xfrm flipV="1">
                <a:off x="3962400" y="1752600"/>
                <a:ext cx="990600" cy="381000"/>
              </a:xfrm>
              <a:prstGeom prst="straightConnector1">
                <a:avLst/>
              </a:prstGeom>
              <a:ln w="2857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/>
              <p:cNvCxnSpPr/>
              <p:nvPr/>
            </p:nvCxnSpPr>
            <p:spPr>
              <a:xfrm>
                <a:off x="3962400" y="2133600"/>
                <a:ext cx="990600" cy="381000"/>
              </a:xfrm>
              <a:prstGeom prst="straightConnector1">
                <a:avLst/>
              </a:prstGeom>
              <a:ln w="2857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6" name="Right Brace 45"/>
            <p:cNvSpPr/>
            <p:nvPr/>
          </p:nvSpPr>
          <p:spPr>
            <a:xfrm rot="5400000">
              <a:off x="6356874" y="2970276"/>
              <a:ext cx="155448" cy="914400"/>
            </a:xfrm>
            <a:prstGeom prst="rightBrac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prstClr val="black"/>
                </a:solidFill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3810000" y="2313982"/>
            <a:ext cx="1513798" cy="1676399"/>
            <a:chOff x="5748798" y="1828800"/>
            <a:chExt cx="1513798" cy="1676400"/>
          </a:xfrm>
        </p:grpSpPr>
        <p:sp>
          <p:nvSpPr>
            <p:cNvPr id="50" name="TextBox 2"/>
            <p:cNvSpPr txBox="1">
              <a:spLocks noChangeArrowheads="1"/>
            </p:cNvSpPr>
            <p:nvPr/>
          </p:nvSpPr>
          <p:spPr bwMode="auto">
            <a:xfrm>
              <a:off x="5901198" y="1828800"/>
              <a:ext cx="1361398" cy="369332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Biomarker </a:t>
              </a:r>
              <a:r>
                <a:rPr lang="el-GR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Β</a:t>
              </a:r>
              <a:endPara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1" name="TextBox 3"/>
            <p:cNvSpPr txBox="1">
              <a:spLocks noChangeArrowheads="1"/>
            </p:cNvSpPr>
            <p:nvPr/>
          </p:nvSpPr>
          <p:spPr bwMode="auto">
            <a:xfrm>
              <a:off x="5748798" y="2907268"/>
              <a:ext cx="597856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TT </a:t>
              </a:r>
              <a:r>
                <a:rPr lang="en-US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B</a:t>
              </a:r>
            </a:p>
          </p:txBody>
        </p:sp>
        <p:sp>
          <p:nvSpPr>
            <p:cNvPr id="52" name="TextBox 4"/>
            <p:cNvSpPr txBox="1">
              <a:spLocks noChangeArrowheads="1"/>
            </p:cNvSpPr>
            <p:nvPr/>
          </p:nvSpPr>
          <p:spPr bwMode="auto">
            <a:xfrm>
              <a:off x="6510798" y="2895600"/>
              <a:ext cx="661987" cy="369332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CT*</a:t>
              </a:r>
            </a:p>
          </p:txBody>
        </p:sp>
        <p:grpSp>
          <p:nvGrpSpPr>
            <p:cNvPr id="53" name="Group 52"/>
            <p:cNvGrpSpPr/>
            <p:nvPr/>
          </p:nvGrpSpPr>
          <p:grpSpPr>
            <a:xfrm rot="5400000">
              <a:off x="6263148" y="2228850"/>
              <a:ext cx="495300" cy="762000"/>
              <a:chOff x="3962400" y="1752600"/>
              <a:chExt cx="990600" cy="762000"/>
            </a:xfrm>
          </p:grpSpPr>
          <p:cxnSp>
            <p:nvCxnSpPr>
              <p:cNvPr id="56" name="Straight Arrow Connector 55"/>
              <p:cNvCxnSpPr/>
              <p:nvPr/>
            </p:nvCxnSpPr>
            <p:spPr>
              <a:xfrm flipV="1">
                <a:off x="3962400" y="1752600"/>
                <a:ext cx="990600" cy="381000"/>
              </a:xfrm>
              <a:prstGeom prst="straightConnector1">
                <a:avLst/>
              </a:prstGeom>
              <a:ln w="2857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Arrow Connector 56"/>
              <p:cNvCxnSpPr/>
              <p:nvPr/>
            </p:nvCxnSpPr>
            <p:spPr>
              <a:xfrm>
                <a:off x="3962400" y="2133600"/>
                <a:ext cx="990600" cy="381000"/>
              </a:xfrm>
              <a:prstGeom prst="straightConnector1">
                <a:avLst/>
              </a:prstGeom>
              <a:ln w="2857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4" name="Right Brace 53"/>
            <p:cNvSpPr/>
            <p:nvPr/>
          </p:nvSpPr>
          <p:spPr>
            <a:xfrm rot="5400000">
              <a:off x="6356874" y="2970276"/>
              <a:ext cx="155448" cy="914400"/>
            </a:xfrm>
            <a:prstGeom prst="rightBrac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prstClr val="black"/>
                </a:solidFill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1573491" y="2313801"/>
            <a:ext cx="1855508" cy="2371130"/>
            <a:chOff x="5569690" y="1828800"/>
            <a:chExt cx="1855508" cy="2371131"/>
          </a:xfrm>
        </p:grpSpPr>
        <p:sp>
          <p:nvSpPr>
            <p:cNvPr id="59" name="TextBox 2"/>
            <p:cNvSpPr txBox="1">
              <a:spLocks noChangeArrowheads="1"/>
            </p:cNvSpPr>
            <p:nvPr/>
          </p:nvSpPr>
          <p:spPr bwMode="auto">
            <a:xfrm>
              <a:off x="5901198" y="1828800"/>
              <a:ext cx="1371016" cy="369332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Biomarker </a:t>
              </a:r>
              <a:r>
                <a:rPr lang="en-US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</a:t>
              </a:r>
            </a:p>
          </p:txBody>
        </p:sp>
        <p:sp>
          <p:nvSpPr>
            <p:cNvPr id="60" name="TextBox 3"/>
            <p:cNvSpPr txBox="1">
              <a:spLocks noChangeArrowheads="1"/>
            </p:cNvSpPr>
            <p:nvPr/>
          </p:nvSpPr>
          <p:spPr bwMode="auto">
            <a:xfrm>
              <a:off x="5748798" y="2907268"/>
              <a:ext cx="607474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TT </a:t>
              </a:r>
              <a:r>
                <a:rPr lang="en-US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A</a:t>
              </a:r>
            </a:p>
          </p:txBody>
        </p:sp>
        <p:sp>
          <p:nvSpPr>
            <p:cNvPr id="61" name="TextBox 4"/>
            <p:cNvSpPr txBox="1">
              <a:spLocks noChangeArrowheads="1"/>
            </p:cNvSpPr>
            <p:nvPr/>
          </p:nvSpPr>
          <p:spPr bwMode="auto">
            <a:xfrm>
              <a:off x="6510798" y="2895600"/>
              <a:ext cx="661987" cy="369332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CT*</a:t>
              </a:r>
            </a:p>
          </p:txBody>
        </p:sp>
        <p:grpSp>
          <p:nvGrpSpPr>
            <p:cNvPr id="62" name="Group 61"/>
            <p:cNvGrpSpPr/>
            <p:nvPr/>
          </p:nvGrpSpPr>
          <p:grpSpPr>
            <a:xfrm rot="5400000">
              <a:off x="6263148" y="2228850"/>
              <a:ext cx="495300" cy="762000"/>
              <a:chOff x="3962400" y="1752600"/>
              <a:chExt cx="990600" cy="762000"/>
            </a:xfrm>
          </p:grpSpPr>
          <p:cxnSp>
            <p:nvCxnSpPr>
              <p:cNvPr id="65" name="Straight Arrow Connector 64"/>
              <p:cNvCxnSpPr/>
              <p:nvPr/>
            </p:nvCxnSpPr>
            <p:spPr>
              <a:xfrm flipV="1">
                <a:off x="3962400" y="1752600"/>
                <a:ext cx="990600" cy="381000"/>
              </a:xfrm>
              <a:prstGeom prst="straightConnector1">
                <a:avLst/>
              </a:prstGeom>
              <a:ln w="2857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Arrow Connector 65"/>
              <p:cNvCxnSpPr/>
              <p:nvPr/>
            </p:nvCxnSpPr>
            <p:spPr>
              <a:xfrm>
                <a:off x="3962400" y="2133600"/>
                <a:ext cx="990600" cy="381000"/>
              </a:xfrm>
              <a:prstGeom prst="straightConnector1">
                <a:avLst/>
              </a:prstGeom>
              <a:ln w="2857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3" name="Right Brace 62"/>
            <p:cNvSpPr/>
            <p:nvPr/>
          </p:nvSpPr>
          <p:spPr>
            <a:xfrm rot="5400000">
              <a:off x="6356874" y="2970276"/>
              <a:ext cx="155448" cy="914400"/>
            </a:xfrm>
            <a:prstGeom prst="rightBrac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prstClr val="black"/>
                </a:solidFill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5569690" y="3553600"/>
              <a:ext cx="1855508" cy="646331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prstClr val="black"/>
                  </a:solidFill>
                </a:rPr>
                <a:t>Primary Endpoint</a:t>
              </a:r>
            </a:p>
            <a:p>
              <a:pPr algn="ctr"/>
              <a:r>
                <a:rPr lang="en-US" b="1" dirty="0">
                  <a:solidFill>
                    <a:prstClr val="black"/>
                  </a:solidFill>
                </a:rPr>
                <a:t> PFS/OS</a:t>
              </a:r>
            </a:p>
          </p:txBody>
        </p:sp>
      </p:grpSp>
      <p:sp>
        <p:nvSpPr>
          <p:cNvPr id="67" name="TextBox 11"/>
          <p:cNvSpPr txBox="1">
            <a:spLocks noChangeArrowheads="1"/>
          </p:cNvSpPr>
          <p:nvPr/>
        </p:nvSpPr>
        <p:spPr bwMode="auto">
          <a:xfrm>
            <a:off x="4750942" y="970184"/>
            <a:ext cx="2110258" cy="64633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Biomarker</a:t>
            </a:r>
          </a:p>
          <a:p>
            <a:pPr algn="ctr">
              <a:defRPr/>
            </a:pPr>
            <a:r>
              <a:rPr 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Profiling (NGS/CLIA)</a:t>
            </a:r>
          </a:p>
        </p:txBody>
      </p:sp>
      <p:grpSp>
        <p:nvGrpSpPr>
          <p:cNvPr id="69" name="Group 68"/>
          <p:cNvGrpSpPr/>
          <p:nvPr/>
        </p:nvGrpSpPr>
        <p:grpSpPr>
          <a:xfrm>
            <a:off x="7666590" y="2313801"/>
            <a:ext cx="1858410" cy="2371130"/>
            <a:chOff x="5523372" y="1828800"/>
            <a:chExt cx="1858410" cy="2371131"/>
          </a:xfrm>
        </p:grpSpPr>
        <p:sp>
          <p:nvSpPr>
            <p:cNvPr id="70" name="TextBox 2"/>
            <p:cNvSpPr txBox="1">
              <a:spLocks noChangeArrowheads="1"/>
            </p:cNvSpPr>
            <p:nvPr/>
          </p:nvSpPr>
          <p:spPr bwMode="auto">
            <a:xfrm>
              <a:off x="5901198" y="1828800"/>
              <a:ext cx="1377428" cy="369332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Biomarker </a:t>
              </a:r>
              <a:r>
                <a:rPr lang="en-US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</a:t>
              </a:r>
            </a:p>
          </p:txBody>
        </p:sp>
        <p:sp>
          <p:nvSpPr>
            <p:cNvPr id="71" name="TextBox 3"/>
            <p:cNvSpPr txBox="1">
              <a:spLocks noChangeArrowheads="1"/>
            </p:cNvSpPr>
            <p:nvPr/>
          </p:nvSpPr>
          <p:spPr bwMode="auto">
            <a:xfrm>
              <a:off x="5748798" y="2907268"/>
              <a:ext cx="841512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TT </a:t>
              </a:r>
              <a:r>
                <a:rPr lang="en-US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D</a:t>
              </a:r>
              <a:r>
                <a:rPr lang="en-US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+</a:t>
              </a:r>
              <a:r>
                <a:rPr lang="en-US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E</a:t>
              </a:r>
            </a:p>
          </p:txBody>
        </p:sp>
        <p:sp>
          <p:nvSpPr>
            <p:cNvPr id="72" name="TextBox 4"/>
            <p:cNvSpPr txBox="1">
              <a:spLocks noChangeArrowheads="1"/>
            </p:cNvSpPr>
            <p:nvPr/>
          </p:nvSpPr>
          <p:spPr bwMode="auto">
            <a:xfrm>
              <a:off x="6719795" y="2895600"/>
              <a:ext cx="661987" cy="369332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E*</a:t>
              </a:r>
            </a:p>
          </p:txBody>
        </p:sp>
        <p:grpSp>
          <p:nvGrpSpPr>
            <p:cNvPr id="73" name="Group 72"/>
            <p:cNvGrpSpPr/>
            <p:nvPr/>
          </p:nvGrpSpPr>
          <p:grpSpPr>
            <a:xfrm rot="5400000">
              <a:off x="6263148" y="2228850"/>
              <a:ext cx="495300" cy="762000"/>
              <a:chOff x="3962400" y="1752600"/>
              <a:chExt cx="990600" cy="762000"/>
            </a:xfrm>
          </p:grpSpPr>
          <p:cxnSp>
            <p:nvCxnSpPr>
              <p:cNvPr id="76" name="Straight Arrow Connector 75"/>
              <p:cNvCxnSpPr/>
              <p:nvPr/>
            </p:nvCxnSpPr>
            <p:spPr>
              <a:xfrm flipV="1">
                <a:off x="3962400" y="1752600"/>
                <a:ext cx="990600" cy="381000"/>
              </a:xfrm>
              <a:prstGeom prst="straightConnector1">
                <a:avLst/>
              </a:prstGeom>
              <a:ln w="2857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Arrow Connector 76"/>
              <p:cNvCxnSpPr/>
              <p:nvPr/>
            </p:nvCxnSpPr>
            <p:spPr>
              <a:xfrm>
                <a:off x="3962400" y="2133600"/>
                <a:ext cx="990600" cy="381000"/>
              </a:xfrm>
              <a:prstGeom prst="straightConnector1">
                <a:avLst/>
              </a:prstGeom>
              <a:ln w="2857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4" name="Right Brace 73"/>
            <p:cNvSpPr/>
            <p:nvPr/>
          </p:nvSpPr>
          <p:spPr>
            <a:xfrm rot="5400000">
              <a:off x="6356874" y="2970276"/>
              <a:ext cx="155448" cy="914400"/>
            </a:xfrm>
            <a:prstGeom prst="rightBrac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prstClr val="black"/>
                </a:solidFill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5523372" y="3553600"/>
              <a:ext cx="1855508" cy="646331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prstClr val="black"/>
                  </a:solidFill>
                </a:rPr>
                <a:t>Primary Endpoint</a:t>
              </a:r>
            </a:p>
            <a:p>
              <a:pPr algn="ctr"/>
              <a:r>
                <a:rPr lang="en-US" b="1" dirty="0">
                  <a:solidFill>
                    <a:prstClr val="black"/>
                  </a:solidFill>
                </a:rPr>
                <a:t>PFS/OS</a:t>
              </a:r>
            </a:p>
          </p:txBody>
        </p:sp>
      </p:grpSp>
      <p:sp>
        <p:nvSpPr>
          <p:cNvPr id="48" name="TextBox 14"/>
          <p:cNvSpPr txBox="1">
            <a:spLocks noChangeArrowheads="1"/>
          </p:cNvSpPr>
          <p:nvPr/>
        </p:nvSpPr>
        <p:spPr bwMode="auto">
          <a:xfrm>
            <a:off x="9525000" y="1286469"/>
            <a:ext cx="838200" cy="92333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Non-Match</a:t>
            </a:r>
          </a:p>
          <a:p>
            <a:pPr algn="ctr">
              <a:defRPr/>
            </a:pPr>
            <a:r>
              <a:rPr 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Drug</a:t>
            </a:r>
          </a:p>
        </p:txBody>
      </p:sp>
      <p:cxnSp>
        <p:nvCxnSpPr>
          <p:cNvPr id="68" name="Straight Arrow Connector 67"/>
          <p:cNvCxnSpPr/>
          <p:nvPr/>
        </p:nvCxnSpPr>
        <p:spPr>
          <a:xfrm>
            <a:off x="8863105" y="1274247"/>
            <a:ext cx="661987" cy="31646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5" name="TextBox 11"/>
          <p:cNvSpPr txBox="1">
            <a:spLocks noChangeArrowheads="1"/>
          </p:cNvSpPr>
          <p:nvPr/>
        </p:nvSpPr>
        <p:spPr bwMode="auto">
          <a:xfrm>
            <a:off x="7814675" y="1009653"/>
            <a:ext cx="1264770" cy="64633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Biomarker</a:t>
            </a:r>
          </a:p>
          <a:p>
            <a:pPr>
              <a:defRPr/>
            </a:pPr>
            <a:r>
              <a:rPr 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Non-Match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95612" y="1905000"/>
            <a:ext cx="648331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C3300"/>
                </a:solidFill>
              </a:rPr>
              <a:t>Multiple Phase II- III Sub-studies with “Rolling Opening &amp; Closure”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3554692" y="4038781"/>
            <a:ext cx="1855508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prstClr val="black"/>
                </a:solidFill>
              </a:rPr>
              <a:t>Primary Endpoint</a:t>
            </a:r>
          </a:p>
          <a:p>
            <a:pPr algn="ctr"/>
            <a:r>
              <a:rPr lang="en-US" b="1" dirty="0">
                <a:solidFill>
                  <a:prstClr val="black"/>
                </a:solidFill>
              </a:rPr>
              <a:t> PFS/OS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5562600" y="4038781"/>
            <a:ext cx="1855508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prstClr val="black"/>
                </a:solidFill>
              </a:rPr>
              <a:t>Primary Endpoint</a:t>
            </a:r>
          </a:p>
          <a:p>
            <a:pPr algn="ctr"/>
            <a:r>
              <a:rPr lang="en-US" b="1" dirty="0">
                <a:solidFill>
                  <a:prstClr val="black"/>
                </a:solidFill>
              </a:rPr>
              <a:t> PFS/OS</a:t>
            </a:r>
          </a:p>
        </p:txBody>
      </p:sp>
      <p:sp>
        <p:nvSpPr>
          <p:cNvPr id="79" name="Rectangle 78"/>
          <p:cNvSpPr/>
          <p:nvPr/>
        </p:nvSpPr>
        <p:spPr>
          <a:xfrm>
            <a:off x="2275958" y="4875753"/>
            <a:ext cx="6918048" cy="13542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>
                <a:solidFill>
                  <a:srgbClr val="1F497D"/>
                </a:solidFill>
              </a:rPr>
              <a:t>TT=Targeted therapy, CT=chemotherapy (</a:t>
            </a:r>
            <a:r>
              <a:rPr lang="en-US" sz="1600" b="1" dirty="0" err="1">
                <a:solidFill>
                  <a:srgbClr val="1F497D"/>
                </a:solidFill>
              </a:rPr>
              <a:t>docetaxel</a:t>
            </a:r>
            <a:r>
              <a:rPr lang="en-US" sz="1600" b="1" dirty="0">
                <a:solidFill>
                  <a:srgbClr val="1F497D"/>
                </a:solidFill>
              </a:rPr>
              <a:t> or gemcitabine), E=</a:t>
            </a:r>
            <a:r>
              <a:rPr lang="en-US" sz="1600" b="1" dirty="0" err="1">
                <a:solidFill>
                  <a:srgbClr val="1F497D"/>
                </a:solidFill>
              </a:rPr>
              <a:t>erlotinib</a:t>
            </a:r>
            <a:endParaRPr lang="en-US" sz="1600" b="1" dirty="0">
              <a:solidFill>
                <a:srgbClr val="1F497D"/>
              </a:solidFill>
            </a:endParaRPr>
          </a:p>
          <a:p>
            <a:pPr algn="ctr"/>
            <a:endParaRPr lang="en-US" sz="1600" b="1" dirty="0">
              <a:solidFill>
                <a:srgbClr val="1F497D"/>
              </a:solidFill>
            </a:endParaRPr>
          </a:p>
          <a:p>
            <a:pPr algn="ctr"/>
            <a:r>
              <a:rPr lang="en-US" sz="1600" b="1" dirty="0">
                <a:solidFill>
                  <a:srgbClr val="C0504D">
                    <a:lumMod val="75000"/>
                  </a:srgbClr>
                </a:solidFill>
              </a:rPr>
              <a:t>Each Sub-Study independent of the others.</a:t>
            </a:r>
          </a:p>
          <a:p>
            <a:pPr algn="ctr"/>
            <a:r>
              <a:rPr lang="en-US" sz="1600" b="1" dirty="0">
                <a:solidFill>
                  <a:srgbClr val="1F497D"/>
                </a:solidFill>
              </a:rPr>
              <a:t>Each Sub-study designed for registration of a drug-biomarker combination.</a:t>
            </a:r>
          </a:p>
          <a:p>
            <a:pPr algn="ctr"/>
            <a:r>
              <a:rPr lang="en-US" sz="1600" b="1" dirty="0">
                <a:solidFill>
                  <a:srgbClr val="1F497D"/>
                </a:solidFill>
              </a:rPr>
              <a:t>Self-sustaining with new Sub-studies in planning stages.</a:t>
            </a:r>
          </a:p>
        </p:txBody>
      </p:sp>
      <p:sp>
        <p:nvSpPr>
          <p:cNvPr id="80" name="Title 1">
            <a:extLst>
              <a:ext uri="{FF2B5EF4-FFF2-40B4-BE49-F238E27FC236}">
                <a16:creationId xmlns:a16="http://schemas.microsoft.com/office/drawing/2014/main" id="{541AE6D7-8EF9-4FB9-86D4-E844816ED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083"/>
            <a:ext cx="10546080" cy="1450757"/>
          </a:xfrm>
        </p:spPr>
        <p:txBody>
          <a:bodyPr/>
          <a:lstStyle/>
          <a:p>
            <a:r>
              <a:rPr lang="en-US" dirty="0"/>
              <a:t>Original Schema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E527D86-1C02-4EB4-B562-7166C3C9F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4FAB73BC-B049-4115-A692-8D63A059BFB8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29293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5AB73-E8C7-4FA3-90EE-6E6E3F5CC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S1900A: Ready to Launch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3D0B6F-EB0E-4DAD-BD78-8E8B95B88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629637A9-119A-49DA-BD12-AAC58B377D80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945D7A-BCFD-3546-A1BB-C4637325408C}"/>
              </a:ext>
            </a:extLst>
          </p:cNvPr>
          <p:cNvSpPr txBox="1"/>
          <p:nvPr/>
        </p:nvSpPr>
        <p:spPr>
          <a:xfrm>
            <a:off x="8046720" y="2574920"/>
            <a:ext cx="343690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b="1" dirty="0"/>
              <a:t>Questions?</a:t>
            </a:r>
          </a:p>
          <a:p>
            <a:pPr algn="ctr">
              <a:spcBef>
                <a:spcPts val="600"/>
              </a:spcBef>
            </a:pPr>
            <a:r>
              <a:rPr lang="en-US" b="1" dirty="0"/>
              <a:t>Please contact </a:t>
            </a:r>
          </a:p>
          <a:p>
            <a:pPr algn="ctr">
              <a:spcBef>
                <a:spcPts val="600"/>
              </a:spcBef>
            </a:pPr>
            <a:r>
              <a:rPr lang="en-US" b="1" dirty="0"/>
              <a:t>Dr. Jonathan W. Riess and </a:t>
            </a:r>
          </a:p>
          <a:p>
            <a:pPr algn="ctr">
              <a:spcBef>
                <a:spcPts val="600"/>
              </a:spcBef>
            </a:pPr>
            <a:r>
              <a:rPr lang="en-US" b="1" dirty="0"/>
              <a:t>Dr. Paul Wheatley-Price at</a:t>
            </a:r>
          </a:p>
          <a:p>
            <a:pPr algn="ctr">
              <a:spcBef>
                <a:spcPts val="600"/>
              </a:spcBef>
            </a:pP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S1900AMedicalQuery@swog.org</a:t>
            </a:r>
            <a:r>
              <a:rPr lang="en-US" b="1" dirty="0">
                <a:solidFill>
                  <a:srgbClr val="0070C0"/>
                </a:solidFill>
              </a:rPr>
              <a:t>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105DD1-9375-C547-9925-B61B6B0304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9803" y="1617316"/>
            <a:ext cx="2813933" cy="420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3445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40DC640-646C-4127-95CB-95F826733B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S1800A</a:t>
            </a:r>
            <a:br>
              <a:rPr lang="en-US" dirty="0"/>
            </a:br>
            <a:r>
              <a:rPr lang="en-US" sz="2000" cap="all" dirty="0"/>
              <a:t>A Phase II Randomized Study of Ramucirumab plus MK3475 (Pembrolizumab) versus Standard of Care for Patients Previously Treated with Immunotherapy for Stage IV or Recurrent Non-Small Cell Lung Cancer (Lung-MAP Non-Matched Sub-Study)</a:t>
            </a:r>
            <a:endParaRPr lang="en-US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B11E666B-051F-42B2-9914-9D8157EA6C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Roy Herbst, MD, PhD</a:t>
            </a:r>
          </a:p>
          <a:p>
            <a:r>
              <a:rPr lang="en-US" dirty="0"/>
              <a:t>Study Co-Chair, Medical oncology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0E7EE1-1697-4BD9-8585-B0B645C60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4FAB73BC-B049-4115-A692-8D63A059BFB8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12302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E2214-6B1D-4E45-8BF8-A501CFACA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S1800A: Rationale for Combination Trials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Slide: </a:t>
            </a:r>
            <a:fld id="{629637A9-119A-49DA-BD12-AAC58B377D80}" type="slidenum">
              <a:rPr lang="en-US" smtClean="0"/>
              <a:pPr/>
              <a:t>42</a:t>
            </a:fld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71F42C7-C978-4C0E-A95B-5220E564EC92}"/>
              </a:ext>
            </a:extLst>
          </p:cNvPr>
          <p:cNvGrpSpPr/>
          <p:nvPr/>
        </p:nvGrpSpPr>
        <p:grpSpPr>
          <a:xfrm>
            <a:off x="3437641" y="2291509"/>
            <a:ext cx="4459486" cy="3589071"/>
            <a:chOff x="3602894" y="2379643"/>
            <a:chExt cx="4459486" cy="3589071"/>
          </a:xfrm>
        </p:grpSpPr>
        <p:pic>
          <p:nvPicPr>
            <p:cNvPr id="6" name="Picture 5" descr="Screen Shot 2017-03-28 at 10.45.59 PM.png">
              <a:extLst>
                <a:ext uri="{FF2B5EF4-FFF2-40B4-BE49-F238E27FC236}">
                  <a16:creationId xmlns:a16="http://schemas.microsoft.com/office/drawing/2014/main" id="{E574E1BF-E734-4F72-97D3-FC0CD87701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0"/>
            <a:stretch/>
          </p:blipFill>
          <p:spPr>
            <a:xfrm>
              <a:off x="3602894" y="2379643"/>
              <a:ext cx="4459486" cy="358907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BDE59AB-6FE8-4D68-AB3D-B1B59FDED06B}"/>
                </a:ext>
              </a:extLst>
            </p:cNvPr>
            <p:cNvSpPr txBox="1"/>
            <p:nvPr/>
          </p:nvSpPr>
          <p:spPr>
            <a:xfrm>
              <a:off x="3602894" y="3588328"/>
              <a:ext cx="858938" cy="7478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685845">
                <a:lnSpc>
                  <a:spcPct val="90000"/>
                </a:lnSpc>
                <a:spcBef>
                  <a:spcPts val="900"/>
                </a:spcBef>
              </a:pPr>
              <a:endParaRPr lang="en-US" sz="2100" dirty="0">
                <a:solidFill>
                  <a:srgbClr val="4C4D4C"/>
                </a:solidFill>
                <a:latin typeface="Arial"/>
              </a:endParaRPr>
            </a:p>
            <a:p>
              <a:pPr defTabSz="685845">
                <a:lnSpc>
                  <a:spcPct val="90000"/>
                </a:lnSpc>
                <a:spcBef>
                  <a:spcPts val="900"/>
                </a:spcBef>
              </a:pPr>
              <a:r>
                <a:rPr lang="en-US" dirty="0">
                  <a:solidFill>
                    <a:srgbClr val="FF0000"/>
                  </a:solidFill>
                  <a:latin typeface="Arial"/>
                </a:rPr>
                <a:t>Tumor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17558CE-E25F-4F17-8CD4-DD813B0D78E0}"/>
                </a:ext>
              </a:extLst>
            </p:cNvPr>
            <p:cNvSpPr txBox="1"/>
            <p:nvPr/>
          </p:nvSpPr>
          <p:spPr>
            <a:xfrm>
              <a:off x="3602894" y="5203278"/>
              <a:ext cx="1197764" cy="3416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defTabSz="685845">
                <a:lnSpc>
                  <a:spcPct val="90000"/>
                </a:lnSpc>
                <a:spcBef>
                  <a:spcPts val="900"/>
                </a:spcBef>
              </a:pPr>
              <a:r>
                <a:rPr lang="en-US" dirty="0">
                  <a:solidFill>
                    <a:srgbClr val="3366FF"/>
                  </a:solidFill>
                  <a:latin typeface="Arial"/>
                </a:rPr>
                <a:t>Fibroblast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1001A97-BD45-4DBE-BCCB-82B5C7DCFBD3}"/>
                </a:ext>
              </a:extLst>
            </p:cNvPr>
            <p:cNvSpPr txBox="1"/>
            <p:nvPr/>
          </p:nvSpPr>
          <p:spPr>
            <a:xfrm>
              <a:off x="6222001" y="5203278"/>
              <a:ext cx="949980" cy="383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45">
                <a:lnSpc>
                  <a:spcPct val="90000"/>
                </a:lnSpc>
                <a:spcBef>
                  <a:spcPts val="900"/>
                </a:spcBef>
              </a:pPr>
              <a:r>
                <a:rPr lang="en-US" sz="2100" dirty="0">
                  <a:solidFill>
                    <a:srgbClr val="ED7D31">
                      <a:lumMod val="75000"/>
                    </a:srgbClr>
                  </a:solidFill>
                  <a:latin typeface="Arial"/>
                </a:rPr>
                <a:t>TAM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29DCA0C-06E5-4F0B-869C-A45C5804202D}"/>
                </a:ext>
              </a:extLst>
            </p:cNvPr>
            <p:cNvSpPr txBox="1"/>
            <p:nvPr/>
          </p:nvSpPr>
          <p:spPr>
            <a:xfrm>
              <a:off x="4856088" y="2548409"/>
              <a:ext cx="976549" cy="38318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defTabSz="685845">
                <a:lnSpc>
                  <a:spcPct val="90000"/>
                </a:lnSpc>
                <a:spcBef>
                  <a:spcPts val="900"/>
                </a:spcBef>
              </a:pPr>
              <a:r>
                <a:rPr lang="en-US" sz="2100" dirty="0">
                  <a:solidFill>
                    <a:srgbClr val="ED7D31">
                      <a:lumMod val="75000"/>
                    </a:srgbClr>
                  </a:solidFill>
                  <a:latin typeface="Arial"/>
                </a:rPr>
                <a:t>MDSC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28A63A0-FB88-4917-B734-7C63B83B692F}"/>
              </a:ext>
            </a:extLst>
          </p:cNvPr>
          <p:cNvSpPr txBox="1"/>
          <p:nvPr/>
        </p:nvSpPr>
        <p:spPr>
          <a:xfrm>
            <a:off x="7892077" y="3215284"/>
            <a:ext cx="1710725" cy="24191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45">
              <a:lnSpc>
                <a:spcPct val="90000"/>
              </a:lnSpc>
              <a:spcBef>
                <a:spcPts val="900"/>
              </a:spcBef>
            </a:pPr>
            <a:r>
              <a:rPr lang="en-US" sz="1600" dirty="0">
                <a:solidFill>
                  <a:srgbClr val="E01383">
                    <a:lumMod val="75000"/>
                  </a:srgbClr>
                </a:solidFill>
                <a:latin typeface="Arial"/>
              </a:rPr>
              <a:t>VEGF</a:t>
            </a:r>
          </a:p>
          <a:p>
            <a:pPr defTabSz="685845">
              <a:lnSpc>
                <a:spcPct val="90000"/>
              </a:lnSpc>
              <a:spcBef>
                <a:spcPts val="900"/>
              </a:spcBef>
            </a:pPr>
            <a:r>
              <a:rPr lang="en-US" sz="1600" dirty="0">
                <a:solidFill>
                  <a:srgbClr val="E01383">
                    <a:lumMod val="75000"/>
                  </a:srgbClr>
                </a:solidFill>
                <a:latin typeface="Arial"/>
              </a:rPr>
              <a:t>IDO1</a:t>
            </a:r>
          </a:p>
          <a:p>
            <a:pPr defTabSz="685845">
              <a:lnSpc>
                <a:spcPct val="90000"/>
              </a:lnSpc>
              <a:spcBef>
                <a:spcPts val="900"/>
              </a:spcBef>
            </a:pPr>
            <a:r>
              <a:rPr lang="en-US" sz="1600" dirty="0" err="1">
                <a:solidFill>
                  <a:srgbClr val="E01383">
                    <a:lumMod val="75000"/>
                  </a:srgbClr>
                </a:solidFill>
                <a:latin typeface="Arial"/>
              </a:rPr>
              <a:t>Arginase</a:t>
            </a:r>
            <a:r>
              <a:rPr lang="en-US" sz="1600" dirty="0">
                <a:solidFill>
                  <a:srgbClr val="E01383">
                    <a:lumMod val="75000"/>
                  </a:srgbClr>
                </a:solidFill>
                <a:latin typeface="Arial"/>
              </a:rPr>
              <a:t> 1</a:t>
            </a:r>
          </a:p>
          <a:p>
            <a:pPr defTabSz="685845">
              <a:lnSpc>
                <a:spcPct val="90000"/>
              </a:lnSpc>
              <a:spcBef>
                <a:spcPts val="900"/>
              </a:spcBef>
            </a:pPr>
            <a:r>
              <a:rPr lang="en-US" sz="1600" dirty="0">
                <a:solidFill>
                  <a:srgbClr val="E01383">
                    <a:lumMod val="75000"/>
                  </a:srgbClr>
                </a:solidFill>
                <a:latin typeface="Arial"/>
              </a:rPr>
              <a:t>Adenosine (A2a)</a:t>
            </a:r>
          </a:p>
          <a:p>
            <a:pPr defTabSz="685845">
              <a:lnSpc>
                <a:spcPct val="90000"/>
              </a:lnSpc>
              <a:spcBef>
                <a:spcPts val="900"/>
              </a:spcBef>
            </a:pPr>
            <a:r>
              <a:rPr lang="en-US" sz="1600" dirty="0">
                <a:solidFill>
                  <a:srgbClr val="E01383">
                    <a:lumMod val="75000"/>
                  </a:srgbClr>
                </a:solidFill>
                <a:latin typeface="Arial"/>
              </a:rPr>
              <a:t>IL10</a:t>
            </a:r>
          </a:p>
          <a:p>
            <a:pPr defTabSz="685845">
              <a:lnSpc>
                <a:spcPct val="90000"/>
              </a:lnSpc>
              <a:spcBef>
                <a:spcPts val="900"/>
              </a:spcBef>
            </a:pPr>
            <a:r>
              <a:rPr lang="en-US" sz="1600" dirty="0" err="1">
                <a:solidFill>
                  <a:srgbClr val="E01383">
                    <a:lumMod val="75000"/>
                  </a:srgbClr>
                </a:solidFill>
                <a:latin typeface="Arial"/>
              </a:rPr>
              <a:t>TGF</a:t>
            </a:r>
            <a:r>
              <a:rPr lang="en-US" sz="1600" dirty="0" err="1">
                <a:solidFill>
                  <a:srgbClr val="E01383">
                    <a:lumMod val="75000"/>
                  </a:srgbClr>
                </a:solidFill>
                <a:latin typeface="Symbol" charset="2"/>
                <a:cs typeface="Symbol" charset="2"/>
              </a:rPr>
              <a:t>b</a:t>
            </a:r>
            <a:endParaRPr lang="en-US" sz="1600" dirty="0">
              <a:solidFill>
                <a:srgbClr val="E01383">
                  <a:lumMod val="75000"/>
                </a:srgbClr>
              </a:solidFill>
              <a:latin typeface="Symbol" charset="2"/>
              <a:cs typeface="Symbol" charset="2"/>
            </a:endParaRPr>
          </a:p>
          <a:p>
            <a:pPr defTabSz="685845">
              <a:lnSpc>
                <a:spcPct val="90000"/>
              </a:lnSpc>
              <a:spcBef>
                <a:spcPts val="900"/>
              </a:spcBef>
            </a:pPr>
            <a:r>
              <a:rPr lang="en-US" sz="1600" dirty="0">
                <a:solidFill>
                  <a:srgbClr val="E01383">
                    <a:lumMod val="75000"/>
                  </a:srgbClr>
                </a:solidFill>
                <a:latin typeface="Arial"/>
                <a:cs typeface="Symbol" charset="2"/>
              </a:rPr>
              <a:t>CSF-1/MCSF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FA1AC7-0567-4BAB-929C-26AD91D6E34C}"/>
              </a:ext>
            </a:extLst>
          </p:cNvPr>
          <p:cNvSpPr txBox="1"/>
          <p:nvPr/>
        </p:nvSpPr>
        <p:spPr>
          <a:xfrm>
            <a:off x="2015009" y="1615867"/>
            <a:ext cx="8546186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45">
              <a:lnSpc>
                <a:spcPct val="90000"/>
              </a:lnSpc>
              <a:spcBef>
                <a:spcPts val="900"/>
              </a:spcBef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rPr>
              <a:t>Targeting the Immunosuppressive Microenvironment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00B940B-9E9E-478B-A7BB-A7F3FDC14389}"/>
              </a:ext>
            </a:extLst>
          </p:cNvPr>
          <p:cNvSpPr/>
          <p:nvPr/>
        </p:nvSpPr>
        <p:spPr>
          <a:xfrm>
            <a:off x="8158449" y="3481428"/>
            <a:ext cx="876300" cy="419100"/>
          </a:xfrm>
          <a:prstGeom prst="ellipse">
            <a:avLst/>
          </a:prstGeom>
          <a:noFill/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68572" tIns="34286" rIns="68572" bIns="34286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685845" fontAlgn="base">
              <a:lnSpc>
                <a:spcPct val="90000"/>
              </a:lnSpc>
              <a:spcAft>
                <a:spcPct val="0"/>
              </a:spcAft>
              <a:buClr>
                <a:srgbClr val="ED7D31"/>
              </a:buClr>
              <a:buSzPct val="90000"/>
            </a:pPr>
            <a:endParaRPr lang="en-US" sz="1500" b="1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93459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E2214-6B1D-4E45-8BF8-A501CFACA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S1800A: Phase 1 Background for Trial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B5295294-2891-49BD-8F78-8C194D483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49" y="1603554"/>
            <a:ext cx="6989131" cy="4513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F77F7FB-CAF8-45C4-BA02-CCD90AD6AE7E}"/>
              </a:ext>
            </a:extLst>
          </p:cNvPr>
          <p:cNvSpPr txBox="1"/>
          <p:nvPr/>
        </p:nvSpPr>
        <p:spPr>
          <a:xfrm>
            <a:off x="7361548" y="3160539"/>
            <a:ext cx="379413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650" indent="-120650" defTabSz="914378">
              <a:defRPr/>
            </a:pPr>
            <a:r>
              <a:rPr lang="en-US" sz="1600" kern="0" baseline="30000" dirty="0">
                <a:solidFill>
                  <a:sysClr val="windowText" lastClr="000000"/>
                </a:solidFill>
                <a:latin typeface="Arial Narrow"/>
              </a:rPr>
              <a:t>a </a:t>
            </a:r>
            <a:r>
              <a:rPr lang="en-US" sz="1600" kern="0" dirty="0">
                <a:solidFill>
                  <a:sysClr val="windowText" lastClr="000000"/>
                </a:solidFill>
                <a:latin typeface="Arial Narrow"/>
              </a:rPr>
              <a:t>Patients may continue treatment for up to 35 cycles, until confirmed progressive disease or discontinuation for any other reason.</a:t>
            </a:r>
          </a:p>
          <a:p>
            <a:pPr marL="120650" indent="-120650" defTabSz="914378">
              <a:spcBef>
                <a:spcPts val="1200"/>
              </a:spcBef>
              <a:defRPr/>
            </a:pPr>
            <a:r>
              <a:rPr lang="en-US" sz="1600" kern="0" baseline="30000" dirty="0">
                <a:solidFill>
                  <a:sysClr val="windowText" lastClr="000000"/>
                </a:solidFill>
                <a:latin typeface="Arial Narrow"/>
              </a:rPr>
              <a:t>b  </a:t>
            </a:r>
            <a:r>
              <a:rPr lang="en-US" sz="1600" kern="0" dirty="0">
                <a:solidFill>
                  <a:sysClr val="windowText" lastClr="000000"/>
                </a:solidFill>
                <a:latin typeface="Arial Narrow"/>
              </a:rPr>
              <a:t>Protocol was recently amended to add cohorts A1, A2 and E; cohorts are currently enrolling. DLT dose-limiting toxicity; PK pharmacokinetics; Ram ramucirumab; </a:t>
            </a:r>
            <a:r>
              <a:rPr lang="en-US" sz="1600" kern="0" dirty="0" err="1">
                <a:solidFill>
                  <a:sysClr val="windowText" lastClr="000000"/>
                </a:solidFill>
                <a:latin typeface="Arial Narrow"/>
              </a:rPr>
              <a:t>Pembro</a:t>
            </a:r>
            <a:r>
              <a:rPr lang="en-US" sz="1600" kern="0" dirty="0">
                <a:solidFill>
                  <a:sysClr val="windowText" lastClr="000000"/>
                </a:solidFill>
                <a:latin typeface="Arial Narrow"/>
              </a:rPr>
              <a:t> pembrolizumab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7D04C9-0495-4404-9086-FCB5832F09BC}"/>
              </a:ext>
            </a:extLst>
          </p:cNvPr>
          <p:cNvSpPr txBox="1"/>
          <p:nvPr/>
        </p:nvSpPr>
        <p:spPr>
          <a:xfrm>
            <a:off x="7293167" y="2040647"/>
            <a:ext cx="365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Pembrolizumab </a:t>
            </a:r>
          </a:p>
          <a:p>
            <a:pPr algn="ctr"/>
            <a:r>
              <a:rPr lang="en-US" dirty="0"/>
              <a:t>plus </a:t>
            </a:r>
          </a:p>
          <a:p>
            <a:pPr algn="ctr"/>
            <a:r>
              <a:rPr lang="en-US" dirty="0"/>
              <a:t>Ramucirumab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FEED9D9-D03D-45A8-AD19-CCB35E4C9466}"/>
              </a:ext>
            </a:extLst>
          </p:cNvPr>
          <p:cNvSpPr txBox="1"/>
          <p:nvPr/>
        </p:nvSpPr>
        <p:spPr>
          <a:xfrm>
            <a:off x="7385823" y="5740043"/>
            <a:ext cx="46798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Chau I. et al. </a:t>
            </a:r>
            <a:r>
              <a:rPr lang="en-US" sz="1100" i="1" dirty="0"/>
              <a:t>Journal of Clinical Oncology</a:t>
            </a:r>
            <a:r>
              <a:rPr lang="en-US" sz="1100" dirty="0"/>
              <a:t> 36, no. 4_suppl (February 1 2018) 101-101. ; Herbst et al. (Lung results) Manuscript submitted</a:t>
            </a:r>
          </a:p>
        </p:txBody>
      </p:sp>
    </p:spTree>
    <p:extLst>
      <p:ext uri="{BB962C8B-B14F-4D97-AF65-F5344CB8AC3E}">
        <p14:creationId xmlns:p14="http://schemas.microsoft.com/office/powerpoint/2010/main" val="33614267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07540-2CAB-4AF2-95AA-D5D6F7A33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083"/>
            <a:ext cx="10546080" cy="1120364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S1800A: Using VEGF Inhibitors to Enhance T Cell Activity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B50A60-4E08-4BC0-815E-83C9845A4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959" y="6459785"/>
            <a:ext cx="945972" cy="365125"/>
          </a:xfrm>
        </p:spPr>
        <p:txBody>
          <a:bodyPr/>
          <a:lstStyle/>
          <a:p>
            <a:r>
              <a:rPr lang="en-US"/>
              <a:t>Slide: </a:t>
            </a:r>
            <a:fld id="{629637A9-119A-49DA-BD12-AAC58B377D80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8D38F10-EE5E-41E4-8DC5-F178FCBC33EC}"/>
              </a:ext>
            </a:extLst>
          </p:cNvPr>
          <p:cNvSpPr txBox="1">
            <a:spLocks/>
          </p:cNvSpPr>
          <p:nvPr/>
        </p:nvSpPr>
        <p:spPr>
          <a:xfrm>
            <a:off x="1462294" y="953561"/>
            <a:ext cx="9113227" cy="55659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Cohort C: Interim clinical activity Ramucirumab + Pembrolizumab 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6A4DF47-C3BC-47E5-AC1A-5E0C6161A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790" y="1697942"/>
            <a:ext cx="5154334" cy="29403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  <a:extLst/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B27FC81-02AB-438C-9D7A-D9D909B4F8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0609414"/>
              </p:ext>
            </p:extLst>
          </p:nvPr>
        </p:nvGraphicFramePr>
        <p:xfrm>
          <a:off x="8296466" y="3667832"/>
          <a:ext cx="3895534" cy="2316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89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20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16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928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3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ヒラギノ角ゴ Pro W3" charset="0"/>
                          <a:cs typeface="Arial" panose="020B0604020202020204" pitchFamily="34" charset="0"/>
                        </a:rPr>
                        <a:t>PD-L1 Status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+mn-lt"/>
                        </a:rPr>
                        <a:t>Patients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+mn-lt"/>
                        </a:rPr>
                        <a:t>Events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+mn-lt"/>
                        </a:rPr>
                        <a:t>Median PFS, Mo (95% CI)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ヒラギノ角ゴ Pro W3" charset="0"/>
                          <a:cs typeface="Arial" panose="020B0604020202020204" pitchFamily="34" charset="0"/>
                        </a:rPr>
                        <a:t>All</a:t>
                      </a:r>
                      <a:r>
                        <a:rPr lang="en-US" sz="1200" kern="1200" baseline="0" dirty="0">
                          <a:solidFill>
                            <a:schemeClr val="tx1"/>
                          </a:solidFill>
                          <a:latin typeface="+mn-lt"/>
                          <a:ea typeface="ヒラギノ角ゴ Pro W3" charset="0"/>
                          <a:cs typeface="Arial" panose="020B0604020202020204" pitchFamily="34" charset="0"/>
                        </a:rPr>
                        <a:t>  Patients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ヒラギノ角ゴ Pro W3" charset="0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27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NR (3.98, --)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ヒラギノ角ゴ Pro W3" charset="0"/>
                          <a:cs typeface="Arial" panose="020B0604020202020204" pitchFamily="34" charset="0"/>
                        </a:rPr>
                        <a:t>Negative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10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2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NR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ヒラギノ角ゴ Pro W3" charset="0"/>
                          <a:cs typeface="Arial" panose="020B0604020202020204" pitchFamily="34" charset="0"/>
                        </a:rPr>
                        <a:t>Weak positive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4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2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3.98 (2.76, --)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ヒラギノ角ゴ Pro W3" charset="0"/>
                          <a:cs typeface="Arial" panose="020B0604020202020204" pitchFamily="34" charset="0"/>
                        </a:rPr>
                        <a:t>Strong positive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2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NR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ヒラギノ角ゴ Pro W3" charset="0"/>
                          <a:cs typeface="Arial" panose="020B0604020202020204" pitchFamily="34" charset="0"/>
                        </a:rPr>
                        <a:t>Not reported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6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2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NR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8" name="Picture 2">
            <a:extLst>
              <a:ext uri="{FF2B5EF4-FFF2-40B4-BE49-F238E27FC236}">
                <a16:creationId xmlns:a16="http://schemas.microsoft.com/office/drawing/2014/main" id="{A80819E2-EB57-418A-844F-9BD431BDD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89140"/>
            <a:ext cx="3663482" cy="33212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9" name="Tabelle 25">
            <a:extLst>
              <a:ext uri="{FF2B5EF4-FFF2-40B4-BE49-F238E27FC236}">
                <a16:creationId xmlns:a16="http://schemas.microsoft.com/office/drawing/2014/main" id="{D58F1004-BA87-4A00-8B12-BC723CCD34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8596949"/>
              </p:ext>
            </p:extLst>
          </p:nvPr>
        </p:nvGraphicFramePr>
        <p:xfrm>
          <a:off x="675294" y="4746824"/>
          <a:ext cx="3532094" cy="123748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132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88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5746">
                <a:tc>
                  <a:txBody>
                    <a:bodyPr/>
                    <a:lstStyle/>
                    <a:p>
                      <a:pPr marL="0" indent="53975" algn="l" defTabSz="457200" rtl="0" eaLnBrk="1" latinLnBrk="0" hangingPunct="1"/>
                      <a:r>
                        <a:rPr lang="de-DE" sz="1400" b="1" kern="1200" dirty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rPr>
                        <a:t>ITT Population</a:t>
                      </a:r>
                    </a:p>
                  </a:txBody>
                  <a:tcPr marL="18288" marR="18288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1" kern="1200" dirty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rPr>
                        <a:t>Cohort C NSCLC (n=27)</a:t>
                      </a:r>
                      <a:endParaRPr lang="en-US" altLang="en-US" sz="1400" b="1" kern="1200" dirty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8" marR="18288" marT="18288" marB="1828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kern="1200" dirty="0">
                          <a:solidFill>
                            <a:schemeClr val="tx1"/>
                          </a:solidFill>
                          <a:latin typeface="+mn-lt"/>
                          <a:ea typeface="ヒラギノ角ゴ Pro W3" charset="0"/>
                          <a:cs typeface="Arial" panose="020B0604020202020204" pitchFamily="34" charset="0"/>
                        </a:rPr>
                        <a:t>Objective response rate, n (%)</a:t>
                      </a:r>
                    </a:p>
                  </a:txBody>
                  <a:tcPr marL="18288" marR="18288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1" kern="1200" dirty="0">
                          <a:solidFill>
                            <a:schemeClr val="tx1"/>
                          </a:solidFill>
                          <a:latin typeface="+mn-lt"/>
                          <a:ea typeface="ヒラギノ角ゴ Pro W3" charset="0"/>
                          <a:cs typeface="Arial" panose="020B0604020202020204" pitchFamily="34" charset="0"/>
                        </a:rPr>
                        <a:t>8 (30%)</a:t>
                      </a:r>
                    </a:p>
                  </a:txBody>
                  <a:tcPr marL="18288" marR="18288"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568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kern="1200" dirty="0">
                          <a:solidFill>
                            <a:schemeClr val="tx1"/>
                          </a:solidFill>
                          <a:latin typeface="+mn-lt"/>
                          <a:ea typeface="ヒラギノ角ゴ Pro W3" charset="0"/>
                          <a:cs typeface="Arial" panose="020B0604020202020204" pitchFamily="34" charset="0"/>
                        </a:rPr>
                        <a:t>Disease control rate, n (%)</a:t>
                      </a:r>
                    </a:p>
                  </a:txBody>
                  <a:tcPr marL="18288" marR="18288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de-DE" sz="1800" b="1" kern="1200" dirty="0">
                          <a:solidFill>
                            <a:schemeClr val="tx1"/>
                          </a:solidFill>
                          <a:latin typeface="+mn-lt"/>
                          <a:ea typeface="ヒラギノ角ゴ Pro W3" charset="0"/>
                          <a:cs typeface="Arial" panose="020B0604020202020204" pitchFamily="34" charset="0"/>
                        </a:rPr>
                        <a:t>23 (85%)</a:t>
                      </a:r>
                    </a:p>
                  </a:txBody>
                  <a:tcPr marL="18288" marR="18288"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A36AA31E-7FEE-45E0-B66E-387DBD124614}"/>
              </a:ext>
            </a:extLst>
          </p:cNvPr>
          <p:cNvSpPr txBox="1"/>
          <p:nvPr/>
        </p:nvSpPr>
        <p:spPr>
          <a:xfrm>
            <a:off x="4242629" y="5696819"/>
            <a:ext cx="21774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en-US" sz="1100" dirty="0">
                <a:solidFill>
                  <a:sysClr val="windowText" lastClr="000000"/>
                </a:solidFill>
                <a:latin typeface="Arial Narrow"/>
                <a:cs typeface="Arial Narrow"/>
              </a:rPr>
              <a:t>Herbst et al, Presented at EMSO 2016; Manuscript submitted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5AA872-19AE-463E-A758-3B94F8E8481D}"/>
              </a:ext>
            </a:extLst>
          </p:cNvPr>
          <p:cNvSpPr txBox="1"/>
          <p:nvPr/>
        </p:nvSpPr>
        <p:spPr>
          <a:xfrm>
            <a:off x="5473267" y="2798782"/>
            <a:ext cx="34593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>
              <a:defRPr/>
            </a:pPr>
            <a:r>
              <a:rPr lang="en-US" sz="1400" kern="0" dirty="0">
                <a:solidFill>
                  <a:sysClr val="windowText" lastClr="000000"/>
                </a:solidFill>
                <a:latin typeface="Arial Narrow"/>
                <a:cs typeface="Arial Narrow"/>
              </a:rPr>
              <a:t>NSCLC</a:t>
            </a:r>
          </a:p>
          <a:p>
            <a:pPr defTabSz="457189">
              <a:defRPr/>
            </a:pPr>
            <a:r>
              <a:rPr lang="en-US" sz="1400" kern="0" dirty="0">
                <a:solidFill>
                  <a:sysClr val="windowText" lastClr="000000"/>
                </a:solidFill>
                <a:latin typeface="Arial Narrow"/>
                <a:cs typeface="Arial Narrow"/>
              </a:rPr>
              <a:t>Progression-free survival</a:t>
            </a:r>
          </a:p>
          <a:p>
            <a:pPr defTabSz="457189">
              <a:defRPr/>
            </a:pPr>
            <a:r>
              <a:rPr lang="en-US" sz="1400" kern="0" dirty="0">
                <a:solidFill>
                  <a:sysClr val="windowText" lastClr="000000"/>
                </a:solidFill>
                <a:latin typeface="Arial Narrow"/>
                <a:cs typeface="Arial Narrow"/>
              </a:rPr>
              <a:t>Median: 9.69 (4.63-NR)</a:t>
            </a:r>
          </a:p>
        </p:txBody>
      </p:sp>
    </p:spTree>
    <p:extLst>
      <p:ext uri="{BB962C8B-B14F-4D97-AF65-F5344CB8AC3E}">
        <p14:creationId xmlns:p14="http://schemas.microsoft.com/office/powerpoint/2010/main" val="12404998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E5590-A21C-4ED7-9D42-158DB6CB8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S1800A - Schema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1A5F12-6FE9-497F-8115-B09386576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Slide: </a:t>
            </a:r>
            <a:fld id="{629637A9-119A-49DA-BD12-AAC58B377D80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50BF2D-DA20-4CAC-8A79-F7F139197711}"/>
              </a:ext>
            </a:extLst>
          </p:cNvPr>
          <p:cNvSpPr/>
          <p:nvPr/>
        </p:nvSpPr>
        <p:spPr>
          <a:xfrm>
            <a:off x="4959427" y="1605112"/>
            <a:ext cx="2302526" cy="694062"/>
          </a:xfrm>
          <a:prstGeom prst="rect">
            <a:avLst/>
          </a:prstGeom>
          <a:solidFill>
            <a:srgbClr val="5AC6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Registration to S1400/LUNGMAP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037F158-6AD5-4481-BB14-7898CBB90905}"/>
              </a:ext>
            </a:extLst>
          </p:cNvPr>
          <p:cNvSpPr/>
          <p:nvPr/>
        </p:nvSpPr>
        <p:spPr>
          <a:xfrm>
            <a:off x="5008084" y="3843601"/>
            <a:ext cx="2175832" cy="64999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004A82"/>
                </a:solidFill>
              </a:rPr>
              <a:t>Randomization</a:t>
            </a:r>
            <a:r>
              <a:rPr lang="en-US" sz="1600" dirty="0">
                <a:solidFill>
                  <a:srgbClr val="004A82"/>
                </a:solidFill>
              </a:rPr>
              <a:t> 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D07616C-BCFB-49BC-90A1-27E12FA9D56E}"/>
              </a:ext>
            </a:extLst>
          </p:cNvPr>
          <p:cNvCxnSpPr>
            <a:cxnSpLocks/>
            <a:stCxn id="5" idx="2"/>
            <a:endCxn id="6" idx="0"/>
          </p:cNvCxnSpPr>
          <p:nvPr/>
        </p:nvCxnSpPr>
        <p:spPr>
          <a:xfrm flipH="1">
            <a:off x="6096000" y="2299174"/>
            <a:ext cx="14690" cy="1544427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FE69036-F78B-478A-941B-D5DAF5F2FF76}"/>
              </a:ext>
            </a:extLst>
          </p:cNvPr>
          <p:cNvSpPr txBox="1"/>
          <p:nvPr/>
        </p:nvSpPr>
        <p:spPr>
          <a:xfrm>
            <a:off x="4617905" y="2692494"/>
            <a:ext cx="2985570" cy="85752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2200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2000" dirty="0">
                <a:solidFill>
                  <a:schemeClr val="tx1"/>
                </a:solidFill>
              </a:rPr>
              <a:t>Screening study to determine sub-study assignment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4A5E382-E906-423C-98A1-1EFFCA82FDA9}"/>
              </a:ext>
            </a:extLst>
          </p:cNvPr>
          <p:cNvSpPr/>
          <p:nvPr/>
        </p:nvSpPr>
        <p:spPr>
          <a:xfrm>
            <a:off x="1410159" y="4879985"/>
            <a:ext cx="3536414" cy="1200329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ARM A</a:t>
            </a:r>
          </a:p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Investigator’s Choice</a:t>
            </a:r>
          </a:p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Standard of Care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2AB08D-3B15-44B4-9AEE-C4E371DE8BBC}"/>
              </a:ext>
            </a:extLst>
          </p:cNvPr>
          <p:cNvSpPr/>
          <p:nvPr/>
        </p:nvSpPr>
        <p:spPr>
          <a:xfrm>
            <a:off x="7511667" y="4879985"/>
            <a:ext cx="3536414" cy="1186466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ARM B</a:t>
            </a:r>
          </a:p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Ramucirumab plus MK-3475 (Pembrolizumab)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293ED05-6F12-4CDD-A5EE-D84B68282FD3}"/>
              </a:ext>
            </a:extLst>
          </p:cNvPr>
          <p:cNvCxnSpPr>
            <a:cxnSpLocks/>
            <a:stCxn id="6" idx="3"/>
            <a:endCxn id="11" idx="0"/>
          </p:cNvCxnSpPr>
          <p:nvPr/>
        </p:nvCxnSpPr>
        <p:spPr>
          <a:xfrm flipH="1">
            <a:off x="3178366" y="4398406"/>
            <a:ext cx="2148361" cy="481579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F2CEA26-0AD0-4A75-8420-86A80EAF06F7}"/>
              </a:ext>
            </a:extLst>
          </p:cNvPr>
          <p:cNvCxnSpPr>
            <a:cxnSpLocks/>
            <a:stCxn id="6" idx="5"/>
            <a:endCxn id="12" idx="0"/>
          </p:cNvCxnSpPr>
          <p:nvPr/>
        </p:nvCxnSpPr>
        <p:spPr>
          <a:xfrm>
            <a:off x="6865273" y="4398406"/>
            <a:ext cx="2414601" cy="481579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F0047851-AD9B-43DF-A7E8-4A315C41C689}"/>
              </a:ext>
            </a:extLst>
          </p:cNvPr>
          <p:cNvSpPr txBox="1"/>
          <p:nvPr/>
        </p:nvSpPr>
        <p:spPr>
          <a:xfrm>
            <a:off x="7735878" y="3199920"/>
            <a:ext cx="384652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Primary Objective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Compare overall survival in patients randomized to ramucirumab and MK3475 vs. standard of care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8E661F6-D37F-4973-9F88-2186ECEDCC2C}"/>
              </a:ext>
            </a:extLst>
          </p:cNvPr>
          <p:cNvSpPr txBox="1"/>
          <p:nvPr/>
        </p:nvSpPr>
        <p:spPr>
          <a:xfrm>
            <a:off x="7735878" y="1806541"/>
            <a:ext cx="384652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Eligibility Criteria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NSCLC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Stage IV or Recurrent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Previously treated with chemo and immunotherapy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4583A95-67B0-4DBD-BA8E-09682D87E778}"/>
              </a:ext>
            </a:extLst>
          </p:cNvPr>
          <p:cNvSpPr txBox="1"/>
          <p:nvPr/>
        </p:nvSpPr>
        <p:spPr>
          <a:xfrm>
            <a:off x="1410159" y="2577784"/>
            <a:ext cx="1896537" cy="1200329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n-US" b="1" dirty="0"/>
              <a:t>Anticipated Open </a:t>
            </a:r>
          </a:p>
          <a:p>
            <a:pPr algn="ctr"/>
            <a:r>
              <a:rPr lang="en-US" b="1" dirty="0"/>
              <a:t>Q4 2018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578511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76212C6-B205-4B62-902D-3E47673ACD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Awards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D240755F-4E8A-4F59-B7BD-14F3E672516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Roy Herbst, MD, PHD</a:t>
            </a:r>
          </a:p>
          <a:p>
            <a:r>
              <a:rPr lang="en-US" dirty="0"/>
              <a:t>Study Co-Chair, Medical Oncology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A869B9-A9F2-4229-869D-AF4C0D177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4FAB73BC-B049-4115-A692-8D63A059BFB8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65771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6690E15-2AED-442F-8BA4-DE6D011D087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8000" dirty="0"/>
              <a:t>Q &amp; A Session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48F70D00-1268-43E8-9F04-F99466084D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S1400 Study Chairs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F92A7D-BE75-40B0-B9C4-844D66ABE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4FAB73BC-B049-4115-A692-8D63A059BFB8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1508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845734"/>
            <a:ext cx="10546080" cy="2235059"/>
          </a:xfrm>
          <a:noFill/>
        </p:spPr>
        <p:txBody>
          <a:bodyPr/>
          <a:lstStyle/>
          <a:p>
            <a:pPr marL="0" indent="0" algn="ctr">
              <a:buNone/>
            </a:pPr>
            <a:endParaRPr lang="en-US" b="1" dirty="0">
              <a:latin typeface="Calibri" pitchFamily="34" charset="0"/>
            </a:endParaRPr>
          </a:p>
          <a:p>
            <a:pPr marL="0" indent="0" algn="ctr">
              <a:buNone/>
            </a:pPr>
            <a:endParaRPr lang="en-US" b="1" dirty="0">
              <a:latin typeface="Calibri" pitchFamily="34" charset="0"/>
            </a:endParaRPr>
          </a:p>
          <a:p>
            <a:pPr marL="0" indent="0" algn="ctr">
              <a:buNone/>
            </a:pPr>
            <a:endParaRPr lang="en-US" b="1" dirty="0">
              <a:latin typeface="Calibri" pitchFamily="34" charset="0"/>
            </a:endParaRPr>
          </a:p>
          <a:p>
            <a:pPr marL="0" indent="0" algn="ctr">
              <a:buNone/>
            </a:pPr>
            <a:r>
              <a:rPr lang="en-US" sz="4400" b="1" dirty="0">
                <a:solidFill>
                  <a:srgbClr val="002060"/>
                </a:solidFill>
              </a:rPr>
              <a:t>Thank you for your time.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09600" y="4791456"/>
            <a:ext cx="10546080" cy="146304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25425" indent="-225425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>
                  <a:lumMod val="50000"/>
                </a:schemeClr>
              </a:buClr>
              <a:buSzPct val="100000"/>
              <a:buFont typeface="Courier New" panose="02070309020205020404" pitchFamily="49" charset="0"/>
              <a:buChar char="o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>
                  <a:lumMod val="50000"/>
                </a:schemeClr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>
                  <a:lumMod val="50000"/>
                </a:schemeClr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>
                  <a:lumMod val="50000"/>
                </a:schemeClr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>
                  <a:lumMod val="50000"/>
                </a:schemeClr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/>
              <a:t>The slides presented today will be available on the SWOG website</a:t>
            </a:r>
            <a:r>
              <a:rPr lang="en-US" sz="2800" dirty="0">
                <a:sym typeface="Wingdings" panose="05000000000000000000" pitchFamily="2" charset="2"/>
              </a:rPr>
              <a:t></a:t>
            </a:r>
            <a:r>
              <a:rPr lang="en-US" sz="2800" dirty="0"/>
              <a:t> S1400 Protocol Abstract page</a:t>
            </a:r>
            <a:r>
              <a:rPr lang="en-US" sz="2800" dirty="0">
                <a:sym typeface="Wingdings" panose="05000000000000000000" pitchFamily="2" charset="2"/>
              </a:rPr>
              <a:t> </a:t>
            </a:r>
            <a:r>
              <a:rPr lang="en-US" sz="2800" dirty="0"/>
              <a:t>Other Study Materials</a:t>
            </a:r>
            <a:r>
              <a:rPr lang="en-US" sz="2800" dirty="0">
                <a:sym typeface="Wingdings" panose="05000000000000000000" pitchFamily="2" charset="2"/>
              </a:rPr>
              <a:t></a:t>
            </a:r>
            <a:r>
              <a:rPr lang="en-US" sz="2800" dirty="0"/>
              <a:t> </a:t>
            </a:r>
            <a:r>
              <a:rPr lang="en-US" sz="2800" b="1" u="sng" dirty="0"/>
              <a:t>S1400</a:t>
            </a:r>
            <a:r>
              <a:rPr lang="en-US" sz="2800" dirty="0"/>
              <a:t> Group Meeting Materials link</a:t>
            </a:r>
            <a:endParaRPr lang="en-US"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E03408-4811-4418-B5BC-AE5D8A1C18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23100" t="36717" r="66690" b="21807"/>
          <a:stretch/>
        </p:blipFill>
        <p:spPr>
          <a:xfrm>
            <a:off x="4960871" y="1492469"/>
            <a:ext cx="1843538" cy="1721366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F3391F6-1563-481E-910A-86E5EDEE6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Slide: </a:t>
            </a:r>
            <a:fld id="{629637A9-119A-49DA-BD12-AAC58B377D80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6577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40384A7-419D-46DC-891F-2BB0B87E6E10}"/>
              </a:ext>
            </a:extLst>
          </p:cNvPr>
          <p:cNvSpPr txBox="1">
            <a:spLocks/>
          </p:cNvSpPr>
          <p:nvPr/>
        </p:nvSpPr>
        <p:spPr>
          <a:xfrm>
            <a:off x="599414" y="1712448"/>
            <a:ext cx="11093822" cy="402272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>
                  <a:lumMod val="50000"/>
                </a:schemeClr>
              </a:buClr>
              <a:buSzPct val="100000"/>
              <a:buFont typeface="Courier New" panose="02070309020205020404" pitchFamily="49" charset="0"/>
              <a:buChar char="o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>
                  <a:lumMod val="50000"/>
                </a:schemeClr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>
                  <a:lumMod val="50000"/>
                </a:schemeClr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>
                  <a:lumMod val="50000"/>
                </a:schemeClr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>
                  <a:lumMod val="50000"/>
                </a:schemeClr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1168" lvl="1" indent="0">
              <a:spcAft>
                <a:spcPts val="1200"/>
              </a:spcAft>
              <a:buClr>
                <a:srgbClr val="DB8631">
                  <a:lumMod val="50000"/>
                </a:srgbClr>
              </a:buClr>
              <a:buNone/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sym typeface="Wingdings" panose="05000000000000000000" pitchFamily="2" charset="2"/>
              </a:rPr>
              <a:t>	</a:t>
            </a:r>
            <a:endParaRPr lang="en-US" b="1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0FADC09-4896-4146-BBFF-FB8B637C8F4D}"/>
              </a:ext>
            </a:extLst>
          </p:cNvPr>
          <p:cNvSpPr txBox="1">
            <a:spLocks/>
          </p:cNvSpPr>
          <p:nvPr/>
        </p:nvSpPr>
        <p:spPr>
          <a:xfrm>
            <a:off x="418369" y="1599801"/>
            <a:ext cx="11093822" cy="485718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>
                  <a:lumMod val="50000"/>
                </a:schemeClr>
              </a:buClr>
              <a:buSzPct val="100000"/>
              <a:buFont typeface="Courier New" panose="02070309020205020404" pitchFamily="49" charset="0"/>
              <a:buChar char="o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>
                  <a:lumMod val="50000"/>
                </a:schemeClr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>
                  <a:lumMod val="50000"/>
                </a:schemeClr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>
                  <a:lumMod val="50000"/>
                </a:schemeClr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>
                  <a:lumMod val="50000"/>
                </a:schemeClr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1168" lvl="1" indent="0">
              <a:buClr>
                <a:srgbClr val="DB8631">
                  <a:lumMod val="50000"/>
                </a:srgbClr>
              </a:buClr>
              <a:buFont typeface="Calibri" pitchFamily="34" charset="0"/>
              <a:buNone/>
            </a:pP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June 16, 2014 - ACTIVATION</a:t>
            </a:r>
          </a:p>
          <a:p>
            <a:pPr lvl="1">
              <a:buClr>
                <a:srgbClr val="DB8631">
                  <a:lumMod val="50000"/>
                </a:srgbClr>
              </a:buClr>
            </a:pP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Lung Master protocol with an “umbrella” trial design</a:t>
            </a:r>
          </a:p>
          <a:p>
            <a:pPr lvl="2">
              <a:lnSpc>
                <a:spcPct val="110000"/>
              </a:lnSpc>
              <a:buClr>
                <a:srgbClr val="DB8631">
                  <a:lumMod val="50000"/>
                </a:srgbClr>
              </a:buClr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prstClr val="black">
                    <a:lumMod val="75000"/>
                    <a:lumOff val="25000"/>
                  </a:prstClr>
                </a:solidFill>
              </a:rPr>
              <a:t>Evaluation of multiple investigational therapies in independently conducted therapeutic studies</a:t>
            </a:r>
          </a:p>
          <a:p>
            <a:pPr lvl="2">
              <a:lnSpc>
                <a:spcPct val="110000"/>
              </a:lnSpc>
              <a:buClr>
                <a:srgbClr val="DB8631">
                  <a:lumMod val="50000"/>
                </a:srgbClr>
              </a:buClr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prstClr val="black">
                    <a:lumMod val="75000"/>
                    <a:lumOff val="25000"/>
                  </a:prstClr>
                </a:solidFill>
              </a:rPr>
              <a:t>Under a single infrastructure</a:t>
            </a:r>
          </a:p>
          <a:p>
            <a:pPr lvl="2">
              <a:lnSpc>
                <a:spcPct val="110000"/>
              </a:lnSpc>
              <a:buClr>
                <a:srgbClr val="DB8631">
                  <a:lumMod val="50000"/>
                </a:srgbClr>
              </a:buClr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prstClr val="black">
                    <a:lumMod val="75000"/>
                    <a:lumOff val="25000"/>
                  </a:prstClr>
                </a:solidFill>
              </a:rPr>
              <a:t>“One-stop-shop”</a:t>
            </a:r>
          </a:p>
          <a:p>
            <a:pPr lvl="2">
              <a:lnSpc>
                <a:spcPct val="110000"/>
              </a:lnSpc>
              <a:buClr>
                <a:srgbClr val="DB8631">
                  <a:lumMod val="50000"/>
                </a:srgbClr>
              </a:buClr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prstClr val="black">
                    <a:lumMod val="75000"/>
                    <a:lumOff val="25000"/>
                  </a:prstClr>
                </a:solidFill>
              </a:rPr>
              <a:t>Ability to screen large number of patients</a:t>
            </a:r>
          </a:p>
          <a:p>
            <a:pPr lvl="1">
              <a:buClr>
                <a:srgbClr val="DB8631">
                  <a:lumMod val="50000"/>
                </a:srgbClr>
              </a:buClr>
            </a:pP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Opened with 5 treatment sub-studies</a:t>
            </a:r>
          </a:p>
          <a:p>
            <a:pPr lvl="2">
              <a:lnSpc>
                <a:spcPct val="110000"/>
              </a:lnSpc>
              <a:buClr>
                <a:srgbClr val="DB8631">
                  <a:lumMod val="50000"/>
                </a:srgbClr>
              </a:buClr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prstClr val="black">
                    <a:lumMod val="75000"/>
                    <a:lumOff val="25000"/>
                  </a:prstClr>
                </a:solidFill>
              </a:rPr>
              <a:t>4 biomarker-driven, 1 non-matched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2559192-2FB8-4DA0-A992-0B8B7A894D4D}"/>
              </a:ext>
            </a:extLst>
          </p:cNvPr>
          <p:cNvSpPr txBox="1">
            <a:spLocks/>
          </p:cNvSpPr>
          <p:nvPr/>
        </p:nvSpPr>
        <p:spPr>
          <a:xfrm>
            <a:off x="418369" y="92720"/>
            <a:ext cx="10546080" cy="1450757"/>
          </a:xfrm>
          <a:prstGeom prst="rect">
            <a:avLst/>
          </a:prstGeom>
        </p:spPr>
        <p:txBody>
          <a:bodyPr vert="horz" lIns="27432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/>
              <a:t>The Story of Lung-MAP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EDC0DF-25B4-44D3-B0F2-DE0416A8A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4FAB73BC-B049-4115-A692-8D63A059BFB8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47296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CCB90-C898-4E12-B38E-F1F892D04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We’ve Achieved Along the Way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663313-6ACD-4659-AFA3-FB0DDB2A75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2055" y="1572421"/>
            <a:ext cx="7267073" cy="17106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b="1" dirty="0"/>
              <a:t>November 2014 - Drs. Papadimitrakopoulou, Herbst, and Gandara received the Bonnie J. Addario Lung Cancer Foundation “Excellence in Collaboration &amp; Innovation Award” for Lung-MAP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AB2893-15AD-42F6-9E61-5D2C41E5B5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13" t="12916" r="12054" b="11111"/>
          <a:stretch/>
        </p:blipFill>
        <p:spPr>
          <a:xfrm>
            <a:off x="7315200" y="3297834"/>
            <a:ext cx="4684294" cy="29794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34AFA1E-AAEE-436F-A7C0-1B2D755587BA}"/>
              </a:ext>
            </a:extLst>
          </p:cNvPr>
          <p:cNvSpPr txBox="1">
            <a:spLocks/>
          </p:cNvSpPr>
          <p:nvPr/>
        </p:nvSpPr>
        <p:spPr>
          <a:xfrm>
            <a:off x="609600" y="5009007"/>
            <a:ext cx="6513095" cy="123908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25425" indent="-225425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>
                  <a:lumMod val="50000"/>
                </a:schemeClr>
              </a:buClr>
              <a:buFont typeface="Calibri" panose="020F0502020204030204" pitchFamily="34" charset="0"/>
              <a:buChar char="−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>
                  <a:lumMod val="50000"/>
                </a:schemeClr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>
                  <a:lumMod val="50000"/>
                </a:schemeClr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>
                  <a:lumMod val="50000"/>
                </a:schemeClr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2400" b="1" dirty="0"/>
              <a:t>July 2018 - Dr. Vali Papadimitrakopoulou received the Addario Lectureship at International Lung Cancer Congress</a:t>
            </a:r>
          </a:p>
        </p:txBody>
      </p:sp>
      <p:pic>
        <p:nvPicPr>
          <p:cNvPr id="9" name="Picture 8" descr="A group of people standing in front of a curtain&#10;&#10;Description generated with very high confidence">
            <a:extLst>
              <a:ext uri="{FF2B5EF4-FFF2-40B4-BE49-F238E27FC236}">
                <a16:creationId xmlns:a16="http://schemas.microsoft.com/office/drawing/2014/main" id="{93F6952B-A893-4E01-B4C1-196204B5FA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1632225"/>
            <a:ext cx="3409950" cy="2266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53BC270-05F6-44D7-8588-FC24951C711D}"/>
              </a:ext>
            </a:extLst>
          </p:cNvPr>
          <p:cNvSpPr/>
          <p:nvPr/>
        </p:nvSpPr>
        <p:spPr>
          <a:xfrm>
            <a:off x="3850176" y="3817648"/>
            <a:ext cx="321818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0" cap="none" spc="0" dirty="0">
                <a:ln w="0"/>
                <a:solidFill>
                  <a:srgbClr val="927C61"/>
                </a:solidFill>
                <a:effectLst>
                  <a:reflection blurRad="6350" stA="53000" endA="300" endPos="35500" dir="5400000" sy="-90000" algn="bl" rotWithShape="0"/>
                </a:effectLst>
              </a:rPr>
              <a:t>AWARDS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C65BC7-17C0-4764-86B3-90DF68F31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Slide: </a:t>
            </a:r>
            <a:fld id="{629637A9-119A-49DA-BD12-AAC58B377D80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1231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F0DA7-8390-469F-AA2C-C443499B8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Global Impact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7D8ABF2-6B18-4998-9DA1-C7A52E9C57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846263"/>
            <a:ext cx="10545763" cy="40227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>
                <a:highlight>
                  <a:srgbClr val="FFFF00"/>
                </a:highlight>
              </a:rPr>
              <a:t>This is the text for the next slide</a:t>
            </a:r>
          </a:p>
          <a:p>
            <a:pPr marL="0" indent="0" algn="ctr">
              <a:buNone/>
            </a:pPr>
            <a:r>
              <a:rPr lang="en-US" sz="4400" b="1" dirty="0"/>
              <a:t>Over 50 Publications and Abstracts</a:t>
            </a:r>
          </a:p>
          <a:p>
            <a:pPr marL="0" indent="0">
              <a:buNone/>
            </a:pPr>
            <a:endParaRPr lang="en-US" sz="700" dirty="0"/>
          </a:p>
          <a:p>
            <a:pPr marL="0" indent="0">
              <a:buNone/>
            </a:pPr>
            <a:r>
              <a:rPr lang="en-US" sz="2400" dirty="0"/>
              <a:t>Lung-MAP has created a “blue-print” for which others follow</a:t>
            </a:r>
          </a:p>
          <a:p>
            <a:r>
              <a:rPr lang="en-US" sz="2200" dirty="0"/>
              <a:t>Over 15 trials using the blueprint, including non-Cancer trials </a:t>
            </a:r>
          </a:p>
          <a:p>
            <a:r>
              <a:rPr lang="en-US" sz="2200" dirty="0"/>
              <a:t>Almost every major pharmaceutical company has initiated a “master protocol”. Some have actually completely emulated the design and nomenclature (Match, non-match etc.)</a:t>
            </a:r>
          </a:p>
          <a:p>
            <a:r>
              <a:rPr lang="en-US" sz="2200" dirty="0"/>
              <a:t>Sept 28, 2018: The FDA released guidance on Master Protocols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C07D0B-BB36-4D6F-A36A-DE325EF49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Slide: </a:t>
            </a:r>
            <a:fld id="{629637A9-119A-49DA-BD12-AAC58B377D80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3605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F19AA87-1A47-4CF3-AAAB-2D6C22CF91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3755" y="36083"/>
            <a:ext cx="2798245" cy="32131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7144AF-F0A7-459B-8A46-19325B616F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71" t="11963" r="25148" b="2804"/>
          <a:stretch/>
        </p:blipFill>
        <p:spPr>
          <a:xfrm>
            <a:off x="175296" y="2813862"/>
            <a:ext cx="3213100" cy="3689522"/>
          </a:xfrm>
          <a:prstGeom prst="rect">
            <a:avLst/>
          </a:prstGeom>
          <a:blipFill dpi="0" rotWithShape="1">
            <a:blip r:embed="rId4">
              <a:alphaModFix amt="0"/>
            </a:blip>
            <a:srcRect/>
            <a:tile tx="0" ty="0" sx="100000" sy="100000" flip="none" algn="tl"/>
          </a:blipFill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A77743-3E4A-4292-8D70-C48271ECC3A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544" r="82" b="-1"/>
          <a:stretch/>
        </p:blipFill>
        <p:spPr>
          <a:xfrm>
            <a:off x="5002621" y="36083"/>
            <a:ext cx="3670660" cy="34018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315BCF-D4CC-402E-804D-3FF12E354A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1400" y="2287102"/>
            <a:ext cx="3633871" cy="41726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FDCA38-6486-4655-883D-E2B0D81B26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7786" y="3230728"/>
            <a:ext cx="2651760" cy="30971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2829139-3FF4-47F5-A92E-867E7CE38B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533" y="1245893"/>
            <a:ext cx="4407625" cy="50611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AF0533-1550-4899-92F4-5094CFAEE84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1545" r="737"/>
          <a:stretch/>
        </p:blipFill>
        <p:spPr>
          <a:xfrm>
            <a:off x="7302014" y="122970"/>
            <a:ext cx="2743676" cy="31504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C924C1F-FD8F-42B2-8F58-CDFAD91DABB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1545" r="2496"/>
          <a:stretch/>
        </p:blipFill>
        <p:spPr>
          <a:xfrm>
            <a:off x="-31689" y="-31817"/>
            <a:ext cx="3905826" cy="44849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9A7F95-3542-42C3-B02A-FB96F3B24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Global Impact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4792B5FD-96E1-4309-959F-A817CF8A4C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E08B451-6997-4B2A-9D3C-D96071F1B945}"/>
              </a:ext>
            </a:extLst>
          </p:cNvPr>
          <p:cNvSpPr txBox="1">
            <a:spLocks/>
          </p:cNvSpPr>
          <p:nvPr/>
        </p:nvSpPr>
        <p:spPr>
          <a:xfrm>
            <a:off x="609600" y="1579357"/>
            <a:ext cx="10545763" cy="4289632"/>
          </a:xfrm>
          <a:prstGeom prst="rect">
            <a:avLst/>
          </a:prstGeom>
        </p:spPr>
        <p:txBody>
          <a:bodyPr vert="horz" lIns="0" tIns="45720" rIns="0" bIns="45720" rtlCol="0">
            <a:normAutofit fontScale="92500"/>
          </a:bodyPr>
          <a:lstStyle>
            <a:lvl1pPr marL="225425" indent="-225425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>
                  <a:lumMod val="50000"/>
                </a:schemeClr>
              </a:buClr>
              <a:buFont typeface="Calibri" panose="020F0502020204030204" pitchFamily="34" charset="0"/>
              <a:buChar char="−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>
                  <a:lumMod val="50000"/>
                </a:schemeClr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>
                  <a:lumMod val="50000"/>
                </a:schemeClr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>
                  <a:lumMod val="50000"/>
                </a:schemeClr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400" b="1" dirty="0"/>
              <a:t>Over 50 Publications and Abstracts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900" dirty="0"/>
          </a:p>
          <a:p>
            <a:pPr marL="0" indent="0">
              <a:buNone/>
            </a:pPr>
            <a:r>
              <a:rPr lang="en-US" sz="3200" dirty="0"/>
              <a:t>Lung-MAP has created a “blue-print” for which others follow</a:t>
            </a:r>
          </a:p>
          <a:p>
            <a:r>
              <a:rPr lang="en-US" sz="3200" dirty="0"/>
              <a:t>Over 15 trials using the blueprint, including non-Cancer trials </a:t>
            </a:r>
          </a:p>
          <a:p>
            <a:r>
              <a:rPr lang="en-US" sz="3200" dirty="0"/>
              <a:t>Almost every major pharmaceutical company has initiated a “master protocol”. Some have actually completely emulated the design and nomenclature (Match, non-match </a:t>
            </a:r>
            <a:r>
              <a:rPr lang="en-US" sz="3200" dirty="0" err="1"/>
              <a:t>e.t.c</a:t>
            </a:r>
            <a:r>
              <a:rPr lang="en-US" sz="3200" dirty="0"/>
              <a:t>)</a:t>
            </a:r>
          </a:p>
          <a:p>
            <a:r>
              <a:rPr lang="en-US" sz="3200" dirty="0"/>
              <a:t>Sept 28, 2018: The FDA released guidance on Master Protocols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BA3F5C-DCC8-4940-8A49-5A6553728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Slide: </a:t>
            </a:r>
            <a:fld id="{629637A9-119A-49DA-BD12-AAC58B377D80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737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6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6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10" presetID="10" presetClass="exit" presetSubtype="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" dur="24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23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8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8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0" presetClass="exit" presetSubtype="0" fill="hold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17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16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26" presetClass="entr" presetSubtype="0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87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2733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996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996" tmFilter="0, 0; 0.125,0.2665; 0.25,0.4; 0.375,0.465; 0.5,0.5;  0.625,0.535; 0.75,0.6; 0.875,0.7335; 1,1">
                                              <p:stCondLst>
                                                <p:cond delay="996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498" tmFilter="0, 0; 0.125,0.2665; 0.25,0.4; 0.375,0.465; 0.5,0.5;  0.625,0.535; 0.75,0.6; 0.875,0.7335; 1,1">
                                              <p:stCondLst>
                                                <p:cond delay="1986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246" tmFilter="0, 0; 0.125,0.2665; 0.25,0.4; 0.375,0.465; 0.5,0.5;  0.625,0.535; 0.75,0.6; 0.875,0.7335; 1,1">
                                              <p:stCondLst>
                                                <p:cond delay="2484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28" dur="39">
                                              <p:stCondLst>
                                                <p:cond delay="975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29" dur="249" decel="50000">
                                              <p:stCondLst>
                                                <p:cond delay="1014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0" dur="39">
                                              <p:stCondLst>
                                                <p:cond delay="1968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31" dur="249" decel="50000">
                                              <p:stCondLst>
                                                <p:cond delay="2007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2" dur="39">
                                              <p:stCondLst>
                                                <p:cond delay="2463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33" dur="249" decel="50000">
                                              <p:stCondLst>
                                                <p:cond delay="2502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4" dur="39">
                                              <p:stCondLst>
                                                <p:cond delay="2712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35" dur="249" decel="50000">
                                              <p:stCondLst>
                                                <p:cond delay="2751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6" presetID="10" presetClass="exit" presetSubtype="0" fill="hold" nodeType="withEffect">
                                      <p:stCondLst>
                                        <p:cond delay="3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13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12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44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44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44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10" presetClass="exit" presetSubtype="0" fill="hold" nodeType="withEffect">
                                      <p:stCondLst>
                                        <p:cond delay="3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13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12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1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49" dur="3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50" dur="3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18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17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31" presetClass="entr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18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8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8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18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4" presetClass="exit" presetSubtype="10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61" dur="1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1" presetClass="entr" presetSubtype="2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2)">
                                          <p:cBhvr>
                                            <p:cTn id="65" dur="2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21" presetClass="exit" presetSubtype="2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animEffect transition="out" filter="wheel(2)">
                                          <p:cBhvr>
                                            <p:cTn id="67" dur="23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22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6" presetClass="entr" presetSubtype="16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71" dur="2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42" presetClass="exit" presetSubtype="0" fill="hold" nodeType="withEffect">
                                      <p:stCondLst>
                                        <p:cond delay="4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19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4" dur="19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9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18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6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6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10" presetID="10" presetClass="exit" presetSubtype="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" dur="24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23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8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8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0" presetClass="exit" presetSubtype="0" fill="hold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17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16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26" presetClass="entr" presetSubtype="0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87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2733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996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996" tmFilter="0, 0; 0.125,0.2665; 0.25,0.4; 0.375,0.465; 0.5,0.5;  0.625,0.535; 0.75,0.6; 0.875,0.7335; 1,1">
                                              <p:stCondLst>
                                                <p:cond delay="996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498" tmFilter="0, 0; 0.125,0.2665; 0.25,0.4; 0.375,0.465; 0.5,0.5;  0.625,0.535; 0.75,0.6; 0.875,0.7335; 1,1">
                                              <p:stCondLst>
                                                <p:cond delay="1986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246" tmFilter="0, 0; 0.125,0.2665; 0.25,0.4; 0.375,0.465; 0.5,0.5;  0.625,0.535; 0.75,0.6; 0.875,0.7335; 1,1">
                                              <p:stCondLst>
                                                <p:cond delay="2484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28" dur="39">
                                              <p:stCondLst>
                                                <p:cond delay="975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29" dur="249" decel="50000">
                                              <p:stCondLst>
                                                <p:cond delay="1014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0" dur="39">
                                              <p:stCondLst>
                                                <p:cond delay="1968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31" dur="249" decel="50000">
                                              <p:stCondLst>
                                                <p:cond delay="2007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2" dur="39">
                                              <p:stCondLst>
                                                <p:cond delay="2463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33" dur="249" decel="50000">
                                              <p:stCondLst>
                                                <p:cond delay="2502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4" dur="39">
                                              <p:stCondLst>
                                                <p:cond delay="2712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35" dur="249" decel="50000">
                                              <p:stCondLst>
                                                <p:cond delay="2751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6" presetID="10" presetClass="exit" presetSubtype="0" fill="hold" nodeType="withEffect">
                                      <p:stCondLst>
                                        <p:cond delay="3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13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12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44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44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44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10" presetClass="exit" presetSubtype="0" fill="hold" nodeType="withEffect">
                                      <p:stCondLst>
                                        <p:cond delay="3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13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12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3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3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18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17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31" presetClass="entr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18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8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8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18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4" presetClass="exit" presetSubtype="10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61" dur="1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1" presetClass="entr" presetSubtype="2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2)">
                                          <p:cBhvr>
                                            <p:cTn id="65" dur="2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21" presetClass="exit" presetSubtype="2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animEffect transition="out" filter="wheel(2)">
                                          <p:cBhvr>
                                            <p:cTn id="67" dur="23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22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6" presetClass="entr" presetSubtype="16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71" dur="2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42" presetClass="exit" presetSubtype="0" fill="hold" nodeType="withEffect">
                                      <p:stCondLst>
                                        <p:cond delay="4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19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4" dur="19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9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18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83C941E-BF20-422D-AE46-A0E8B094807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Biomarker Impact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32CC9BC1-0E68-4459-832C-5216765238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Philip C. Mack, </a:t>
            </a:r>
            <a:r>
              <a:rPr lang="en-US" dirty="0" err="1"/>
              <a:t>phd</a:t>
            </a:r>
            <a:endParaRPr lang="en-US" dirty="0"/>
          </a:p>
          <a:p>
            <a:r>
              <a:rPr lang="en-US" dirty="0"/>
              <a:t>Fred Hirsch, MD, PhD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6B0F4E3-3891-4338-9116-D5754D73F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4FAB73BC-B049-4115-A692-8D63A059BFB8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121876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243AF7DC-D15B-41C0-AE81-23980D1B9FC4}"/>
    </a:ext>
  </a:extLst>
</a:theme>
</file>

<file path=ppt/theme/theme2.xml><?xml version="1.0" encoding="utf-8"?>
<a:theme xmlns:a="http://schemas.openxmlformats.org/drawingml/2006/main" name="1_NCI Blue">
  <a:themeElements>
    <a:clrScheme name="NCI Template Gree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CI Template Green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NCI Template Gree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CI Template Gree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CI Template Gree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CI Template Gree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CI Template Gree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CI Template Gree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CI Template Gree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CI Template Gree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CI Template Gree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CI Template Gree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CI Template Gree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CI Template Gree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69dab94b-f61e-445b-bf4d-5a6513d209d2">A2QN7SZZU2H6-21-7</_dlc_DocId>
    <_dlc_DocIdUrl xmlns="69dab94b-f61e-445b-bf4d-5a6513d209d2">
      <Url>https://thehopefoundationswog.sharepoint.com/sites/SWOG/S1400/_layouts/15/DocIdRedir.aspx?ID=A2QN7SZZU2H6-21-7</Url>
      <Description>A2QN7SZZU2H6-21-7</Description>
    </_dlc_DocIdUrl>
    <SharedWithUsers xmlns="2248488c-cf63-44fb-bd92-6fc8332c4fba">
      <UserInfo>
        <DisplayName>Crystal Miwa</DisplayName>
        <AccountId>18</AccountId>
        <AccountType/>
      </UserInfo>
    </SharedWithUsers>
  </documentManagement>
</p:properti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79BF28C2E620F4FAB9669FC920A0674" ma:contentTypeVersion="3" ma:contentTypeDescription="Create a new document." ma:contentTypeScope="" ma:versionID="79d143170e963f5a2a2cd465dafcf6f3">
  <xsd:schema xmlns:xsd="http://www.w3.org/2001/XMLSchema" xmlns:xs="http://www.w3.org/2001/XMLSchema" xmlns:p="http://schemas.microsoft.com/office/2006/metadata/properties" xmlns:ns2="69dab94b-f61e-445b-bf4d-5a6513d209d2" xmlns:ns3="2248488c-cf63-44fb-bd92-6fc8332c4fba" targetNamespace="http://schemas.microsoft.com/office/2006/metadata/properties" ma:root="true" ma:fieldsID="06302fc41f82150538a4ef0b50e01999" ns2:_="" ns3:_="">
    <xsd:import namespace="69dab94b-f61e-445b-bf4d-5a6513d209d2"/>
    <xsd:import namespace="2248488c-cf63-44fb-bd92-6fc8332c4fba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SharedWithUsers" minOccurs="0"/>
                <xsd:element ref="ns3:SharingHintHash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dab94b-f61e-445b-bf4d-5a6513d209d2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48488c-cf63-44fb-bd92-6fc8332c4fba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12" nillable="true" ma:displayName="Sharing Hint Hash" ma:internalName="SharingHintHash" ma:readOnly="true">
      <xsd:simpleType>
        <xsd:restriction base="dms:Text"/>
      </xsd:simpleType>
    </xsd:element>
    <xsd:element name="SharedWithDetails" ma:index="13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9BE2DEB-71A4-408F-94D3-079DF478BA1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F7D5CB6-F5A8-4B7C-9EFA-F7E479B51CCC}">
  <ds:schemaRefs>
    <ds:schemaRef ds:uri="69dab94b-f61e-445b-bf4d-5a6513d209d2"/>
    <ds:schemaRef ds:uri="2248488c-cf63-44fb-bd92-6fc8332c4fba"/>
    <ds:schemaRef ds:uri="http://purl.org/dc/dcmitype/"/>
    <ds:schemaRef ds:uri="http://schemas.microsoft.com/office/2006/documentManagement/types"/>
    <ds:schemaRef ds:uri="http://purl.org/dc/terms/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78FD633B-3B25-4C9E-A955-91B7E07B630B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96AFA652-0687-424B-AC77-0C38F540DE1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9dab94b-f61e-445b-bf4d-5a6513d209d2"/>
    <ds:schemaRef ds:uri="2248488c-cf63-44fb-bd92-6fc8332c4fb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2783</TotalTime>
  <Words>3254</Words>
  <Application>Microsoft Office PowerPoint</Application>
  <PresentationFormat>Widescreen</PresentationFormat>
  <Paragraphs>519</Paragraphs>
  <Slides>48</Slides>
  <Notes>16</Notes>
  <HiddenSlides>3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65" baseType="lpstr">
      <vt:lpstr>ＭＳ Ｐゴシック</vt:lpstr>
      <vt:lpstr>ＭＳ Ｐゴシック</vt:lpstr>
      <vt:lpstr>Arial</vt:lpstr>
      <vt:lpstr>Arial Narrow</vt:lpstr>
      <vt:lpstr>Calibri</vt:lpstr>
      <vt:lpstr>Calibri Light</vt:lpstr>
      <vt:lpstr>Courier New</vt:lpstr>
      <vt:lpstr>Kristen ITC</vt:lpstr>
      <vt:lpstr>SapientSansBold</vt:lpstr>
      <vt:lpstr>SapientSansRegular</vt:lpstr>
      <vt:lpstr>Symbol</vt:lpstr>
      <vt:lpstr>Verdana</vt:lpstr>
      <vt:lpstr>Wingdings</vt:lpstr>
      <vt:lpstr>ヒラギノ角ゴ Pro W3</vt:lpstr>
      <vt:lpstr>Retrospect</vt:lpstr>
      <vt:lpstr>1_NCI Blue</vt:lpstr>
      <vt:lpstr>Document</vt:lpstr>
      <vt:lpstr>PowerPoint Presentation</vt:lpstr>
      <vt:lpstr>Where We’ve Been</vt:lpstr>
      <vt:lpstr>PowerPoint Presentation</vt:lpstr>
      <vt:lpstr>Original Schema</vt:lpstr>
      <vt:lpstr>PowerPoint Presentation</vt:lpstr>
      <vt:lpstr>What We’ve Achieved Along the Way</vt:lpstr>
      <vt:lpstr>Global Impact</vt:lpstr>
      <vt:lpstr>Global Impact</vt:lpstr>
      <vt:lpstr>Biomarker Impact</vt:lpstr>
      <vt:lpstr>Biomarker Impact – Foundation Medicine</vt:lpstr>
      <vt:lpstr>Squamous Cell Carcinoma of the Lung</vt:lpstr>
      <vt:lpstr>Precision Medicine for Squamous Carcinomas</vt:lpstr>
      <vt:lpstr>LungMAP – Precision Medicine Goals</vt:lpstr>
      <vt:lpstr>The ever-expanding LungMAP molecular database</vt:lpstr>
      <vt:lpstr>DNA Repair Gene Abnormalities in Pts Screened for S1400G (Talazoparib)</vt:lpstr>
      <vt:lpstr>Local Impact</vt:lpstr>
      <vt:lpstr>Patient and Site Impact </vt:lpstr>
      <vt:lpstr>Site Impact</vt:lpstr>
      <vt:lpstr>Patient Impact</vt:lpstr>
      <vt:lpstr>Lessons Learned</vt:lpstr>
      <vt:lpstr>PowerPoint Presentation</vt:lpstr>
      <vt:lpstr>PowerPoint Presentation</vt:lpstr>
      <vt:lpstr>Where We’re Going</vt:lpstr>
      <vt:lpstr>Where We’re Going – Current Schema</vt:lpstr>
      <vt:lpstr>Where We’re Going</vt:lpstr>
      <vt:lpstr>Where We’re Going</vt:lpstr>
      <vt:lpstr>Where We’re Going – Protocol Infrastructure</vt:lpstr>
      <vt:lpstr>NCI CIRB Implementation at  LungMAP Activation</vt:lpstr>
      <vt:lpstr>S1900A A PHASE II STUDY OF RUCAPARIB IN PATIENTS WITH GENOMIC LOH HIGH AND/OR DELETERIOUS BRCA1/2 MUTATION STAGE IV OR RECURRENT NON-SMALL CELL LUNG CANCER (LUNG-MAP SUB-STUDY)</vt:lpstr>
      <vt:lpstr>S1900A: Overview</vt:lpstr>
      <vt:lpstr>PowerPoint Presentation</vt:lpstr>
      <vt:lpstr>S1900A: Objectives</vt:lpstr>
      <vt:lpstr>S1900A: Rucaparib Mechanism of Action</vt:lpstr>
      <vt:lpstr>S1900A: Rucaparib Administration</vt:lpstr>
      <vt:lpstr>S1900A: Biomarker</vt:lpstr>
      <vt:lpstr>S1900A: Substudy Specific Eligibility Criteria</vt:lpstr>
      <vt:lpstr>S1900A: Dose Modifications/Holds – Cytopenias and Marrow Suppression</vt:lpstr>
      <vt:lpstr>S1900A: Dose Modifications/Holds Hypercholesterolaemia</vt:lpstr>
      <vt:lpstr>S1900A: Dose Modifications/Holds Elevated Liver Function Tests</vt:lpstr>
      <vt:lpstr>S1900A: Ready to Launch</vt:lpstr>
      <vt:lpstr>S1800A A Phase II Randomized Study of Ramucirumab plus MK3475 (Pembrolizumab) versus Standard of Care for Patients Previously Treated with Immunotherapy for Stage IV or Recurrent Non-Small Cell Lung Cancer (Lung-MAP Non-Matched Sub-Study)</vt:lpstr>
      <vt:lpstr>S1800A: Rationale for Combination Trials</vt:lpstr>
      <vt:lpstr>S1800A: Phase 1 Background for Trial</vt:lpstr>
      <vt:lpstr>S1800A: Using VEGF Inhibitors to Enhance T Cell Activity</vt:lpstr>
      <vt:lpstr>S1800A - Schema</vt:lpstr>
      <vt:lpstr>Awards</vt:lpstr>
      <vt:lpstr>Q &amp; A Session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Miwa, Crystal</dc:creator>
  <cp:lastModifiedBy>Norman, Mariah</cp:lastModifiedBy>
  <cp:revision>91</cp:revision>
  <dcterms:created xsi:type="dcterms:W3CDTF">2018-09-28T23:25:37Z</dcterms:created>
  <dcterms:modified xsi:type="dcterms:W3CDTF">2018-10-09T13:16:35Z</dcterms:modified>
</cp:coreProperties>
</file>