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5"/>
    <p:sldMasterId id="2147483667" r:id="rId6"/>
  </p:sldMasterIdLst>
  <p:notesMasterIdLst>
    <p:notesMasterId r:id="rId94"/>
  </p:notesMasterIdLst>
  <p:handoutMasterIdLst>
    <p:handoutMasterId r:id="rId95"/>
  </p:handoutMasterIdLst>
  <p:sldIdLst>
    <p:sldId id="256" r:id="rId7"/>
    <p:sldId id="653" r:id="rId8"/>
    <p:sldId id="812" r:id="rId9"/>
    <p:sldId id="744" r:id="rId10"/>
    <p:sldId id="779" r:id="rId11"/>
    <p:sldId id="654" r:id="rId12"/>
    <p:sldId id="559" r:id="rId13"/>
    <p:sldId id="825" r:id="rId14"/>
    <p:sldId id="813" r:id="rId15"/>
    <p:sldId id="614" r:id="rId16"/>
    <p:sldId id="651" r:id="rId17"/>
    <p:sldId id="615" r:id="rId18"/>
    <p:sldId id="656" r:id="rId19"/>
    <p:sldId id="788" r:id="rId20"/>
    <p:sldId id="780" r:id="rId21"/>
    <p:sldId id="728" r:id="rId22"/>
    <p:sldId id="781" r:id="rId23"/>
    <p:sldId id="674" r:id="rId24"/>
    <p:sldId id="782" r:id="rId25"/>
    <p:sldId id="783" r:id="rId26"/>
    <p:sldId id="773" r:id="rId27"/>
    <p:sldId id="774" r:id="rId28"/>
    <p:sldId id="784" r:id="rId29"/>
    <p:sldId id="785" r:id="rId30"/>
    <p:sldId id="777" r:id="rId31"/>
    <p:sldId id="786" r:id="rId32"/>
    <p:sldId id="745" r:id="rId33"/>
    <p:sldId id="806" r:id="rId34"/>
    <p:sldId id="807" r:id="rId35"/>
    <p:sldId id="808" r:id="rId36"/>
    <p:sldId id="809" r:id="rId37"/>
    <p:sldId id="810" r:id="rId38"/>
    <p:sldId id="811" r:id="rId39"/>
    <p:sldId id="726" r:id="rId40"/>
    <p:sldId id="727" r:id="rId41"/>
    <p:sldId id="729" r:id="rId42"/>
    <p:sldId id="730" r:id="rId43"/>
    <p:sldId id="735" r:id="rId44"/>
    <p:sldId id="734" r:id="rId45"/>
    <p:sldId id="733" r:id="rId46"/>
    <p:sldId id="732" r:id="rId47"/>
    <p:sldId id="737" r:id="rId48"/>
    <p:sldId id="738" r:id="rId49"/>
    <p:sldId id="731" r:id="rId50"/>
    <p:sldId id="736" r:id="rId51"/>
    <p:sldId id="739" r:id="rId52"/>
    <p:sldId id="749" r:id="rId53"/>
    <p:sldId id="750" r:id="rId54"/>
    <p:sldId id="765" r:id="rId55"/>
    <p:sldId id="766" r:id="rId56"/>
    <p:sldId id="767" r:id="rId57"/>
    <p:sldId id="768" r:id="rId58"/>
    <p:sldId id="824" r:id="rId59"/>
    <p:sldId id="769" r:id="rId60"/>
    <p:sldId id="770" r:id="rId61"/>
    <p:sldId id="771" r:id="rId62"/>
    <p:sldId id="772" r:id="rId63"/>
    <p:sldId id="764" r:id="rId64"/>
    <p:sldId id="791" r:id="rId65"/>
    <p:sldId id="792" r:id="rId66"/>
    <p:sldId id="793" r:id="rId67"/>
    <p:sldId id="794" r:id="rId68"/>
    <p:sldId id="795" r:id="rId69"/>
    <p:sldId id="796" r:id="rId70"/>
    <p:sldId id="797" r:id="rId71"/>
    <p:sldId id="798" r:id="rId72"/>
    <p:sldId id="803" r:id="rId73"/>
    <p:sldId id="804" r:id="rId74"/>
    <p:sldId id="805" r:id="rId75"/>
    <p:sldId id="802" r:id="rId76"/>
    <p:sldId id="751" r:id="rId77"/>
    <p:sldId id="752" r:id="rId78"/>
    <p:sldId id="814" r:id="rId79"/>
    <p:sldId id="815" r:id="rId80"/>
    <p:sldId id="816" r:id="rId81"/>
    <p:sldId id="817" r:id="rId82"/>
    <p:sldId id="818" r:id="rId83"/>
    <p:sldId id="819" r:id="rId84"/>
    <p:sldId id="820" r:id="rId85"/>
    <p:sldId id="821" r:id="rId86"/>
    <p:sldId id="822" r:id="rId87"/>
    <p:sldId id="823" r:id="rId88"/>
    <p:sldId id="550" r:id="rId89"/>
    <p:sldId id="789" r:id="rId90"/>
    <p:sldId id="619" r:id="rId91"/>
    <p:sldId id="633" r:id="rId92"/>
    <p:sldId id="790" r:id="rId9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wa, Crystal" initials="MC" lastIdx="3" clrIdx="0">
    <p:extLst>
      <p:ext uri="{19B8F6BF-5375-455C-9EA6-DF929625EA0E}">
        <p15:presenceInfo xmlns:p15="http://schemas.microsoft.com/office/powerpoint/2012/main" userId="S-1-5-21-2444698140-3567673722-3847017576-5784" providerId="AD"/>
      </p:ext>
    </p:extLst>
  </p:cmAuthor>
  <p:cmAuthor id="2" name="Redman, Mary W" initials="RMW" lastIdx="1" clrIdx="1">
    <p:extLst>
      <p:ext uri="{19B8F6BF-5375-455C-9EA6-DF929625EA0E}">
        <p15:presenceInfo xmlns:p15="http://schemas.microsoft.com/office/powerpoint/2012/main" userId="S::mredman@fredhutch.org::9dfa5986-ee7a-4399-8692-d1a28d273c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92C"/>
    <a:srgbClr val="5AC6F0"/>
    <a:srgbClr val="FF7C80"/>
    <a:srgbClr val="FFCC00"/>
    <a:srgbClr val="FFFF99"/>
    <a:srgbClr val="CC0000"/>
    <a:srgbClr val="4F81BD"/>
    <a:srgbClr val="493E31"/>
    <a:srgbClr val="927C61"/>
    <a:srgbClr val="E1E1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82028" autoAdjust="0"/>
  </p:normalViewPr>
  <p:slideViewPr>
    <p:cSldViewPr snapToGrid="0">
      <p:cViewPr varScale="1">
        <p:scale>
          <a:sx n="104" d="100"/>
          <a:sy n="104" d="100"/>
        </p:scale>
        <p:origin x="954" y="108"/>
      </p:cViewPr>
      <p:guideLst>
        <p:guide orient="horz" pos="2160"/>
        <p:guide pos="3840"/>
      </p:guideLst>
    </p:cSldViewPr>
  </p:slideViewPr>
  <p:outlineViewPr>
    <p:cViewPr>
      <p:scale>
        <a:sx n="33" d="100"/>
        <a:sy n="33" d="100"/>
      </p:scale>
      <p:origin x="0" y="-972"/>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6" d="100"/>
          <a:sy n="96" d="100"/>
        </p:scale>
        <p:origin x="63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97"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1.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handoutMaster" Target="handoutMasters/handout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notesMaster" Target="notesMasters/notesMaster1.xml"/><Relationship Id="rId9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2293A4-3F09-426C-921C-6BEA8198F1B8}" type="doc">
      <dgm:prSet loTypeId="urn:microsoft.com/office/officeart/2005/8/layout/cycle2" loCatId="cycle" qsTypeId="urn:microsoft.com/office/officeart/2005/8/quickstyle/3d1" qsCatId="3D" csTypeId="urn:microsoft.com/office/officeart/2005/8/colors/accent5_2" csCatId="accent5" phldr="1"/>
      <dgm:spPr/>
      <dgm:t>
        <a:bodyPr/>
        <a:lstStyle/>
        <a:p>
          <a:endParaRPr lang="en-US"/>
        </a:p>
      </dgm:t>
    </dgm:pt>
    <dgm:pt modelId="{DE42F7B3-3DB3-40F4-8BA9-40C0752EAB98}">
      <dgm:prSet phldrT="[Text]" custT="1"/>
      <dgm:spPr>
        <a:solidFill>
          <a:srgbClr val="0070C0"/>
        </a:solidFill>
      </dgm:spPr>
      <dgm:t>
        <a:bodyPr/>
        <a:lstStyle/>
        <a:p>
          <a:r>
            <a:rPr lang="en-US" sz="2300" b="1" dirty="0"/>
            <a:t>SWOG</a:t>
          </a:r>
        </a:p>
      </dgm:t>
    </dgm:pt>
    <dgm:pt modelId="{0F6B33A8-A9F6-4CFA-9880-8C7939F92F57}" type="parTrans" cxnId="{DCDBAD35-202D-4085-9FCE-2ED9906E25EE}">
      <dgm:prSet/>
      <dgm:spPr/>
      <dgm:t>
        <a:bodyPr/>
        <a:lstStyle/>
        <a:p>
          <a:endParaRPr lang="en-US"/>
        </a:p>
      </dgm:t>
    </dgm:pt>
    <dgm:pt modelId="{52FDFE28-B0E2-4831-8AED-438AAA02B06C}" type="sibTrans" cxnId="{DCDBAD35-202D-4085-9FCE-2ED9906E25EE}">
      <dgm:prSet/>
      <dgm:spPr/>
      <dgm:t>
        <a:bodyPr/>
        <a:lstStyle/>
        <a:p>
          <a:endParaRPr lang="en-US"/>
        </a:p>
      </dgm:t>
    </dgm:pt>
    <dgm:pt modelId="{6E316AA7-785E-409D-8160-CF8DA3FE4C45}">
      <dgm:prSet phldrT="[Text]"/>
      <dgm:spPr>
        <a:solidFill>
          <a:schemeClr val="bg1">
            <a:lumMod val="50000"/>
          </a:schemeClr>
        </a:solidFill>
      </dgm:spPr>
      <dgm:t>
        <a:bodyPr/>
        <a:lstStyle/>
        <a:p>
          <a:r>
            <a:rPr lang="en-US" dirty="0"/>
            <a:t>ECOG-ACRIN</a:t>
          </a:r>
        </a:p>
      </dgm:t>
    </dgm:pt>
    <dgm:pt modelId="{893E0454-86A3-4BB9-ABFB-AB7AFDB8B579}" type="parTrans" cxnId="{E98B5792-59EF-495A-89B8-98EDCE30D177}">
      <dgm:prSet/>
      <dgm:spPr/>
      <dgm:t>
        <a:bodyPr/>
        <a:lstStyle/>
        <a:p>
          <a:endParaRPr lang="en-US"/>
        </a:p>
      </dgm:t>
    </dgm:pt>
    <dgm:pt modelId="{872D09D6-A9E9-4157-8735-28DAEC4B339B}" type="sibTrans" cxnId="{E98B5792-59EF-495A-89B8-98EDCE30D177}">
      <dgm:prSet/>
      <dgm:spPr/>
      <dgm:t>
        <a:bodyPr/>
        <a:lstStyle/>
        <a:p>
          <a:endParaRPr lang="en-US"/>
        </a:p>
      </dgm:t>
    </dgm:pt>
    <dgm:pt modelId="{E26AC98D-AE7B-4173-8F46-AFEFD388650A}">
      <dgm:prSet phldrT="[Text]"/>
      <dgm:spPr>
        <a:solidFill>
          <a:schemeClr val="bg1">
            <a:lumMod val="50000"/>
          </a:schemeClr>
        </a:solidFill>
      </dgm:spPr>
      <dgm:t>
        <a:bodyPr/>
        <a:lstStyle/>
        <a:p>
          <a:r>
            <a:rPr lang="en-US" dirty="0"/>
            <a:t>NRG</a:t>
          </a:r>
        </a:p>
      </dgm:t>
    </dgm:pt>
    <dgm:pt modelId="{2A4C10C3-1108-4BFF-8A73-F0902B05A3F7}" type="parTrans" cxnId="{C5043E5B-5FD4-41DC-8B6C-80B4F834CC22}">
      <dgm:prSet/>
      <dgm:spPr/>
      <dgm:t>
        <a:bodyPr/>
        <a:lstStyle/>
        <a:p>
          <a:endParaRPr lang="en-US"/>
        </a:p>
      </dgm:t>
    </dgm:pt>
    <dgm:pt modelId="{87AA1D69-D179-4789-A6F9-2F0E43155FBB}" type="sibTrans" cxnId="{C5043E5B-5FD4-41DC-8B6C-80B4F834CC22}">
      <dgm:prSet/>
      <dgm:spPr/>
      <dgm:t>
        <a:bodyPr/>
        <a:lstStyle/>
        <a:p>
          <a:endParaRPr lang="en-US"/>
        </a:p>
      </dgm:t>
    </dgm:pt>
    <dgm:pt modelId="{4571180A-2F8F-4269-9B98-198EFE04298E}">
      <dgm:prSet phldrT="[Text]"/>
      <dgm:spPr>
        <a:solidFill>
          <a:schemeClr val="bg1">
            <a:lumMod val="50000"/>
          </a:schemeClr>
        </a:solidFill>
      </dgm:spPr>
      <dgm:t>
        <a:bodyPr/>
        <a:lstStyle/>
        <a:p>
          <a:r>
            <a:rPr lang="en-US" dirty="0"/>
            <a:t>Alliance</a:t>
          </a:r>
        </a:p>
      </dgm:t>
    </dgm:pt>
    <dgm:pt modelId="{3AA7F163-7966-43A5-8698-2BC0BA1C8304}" type="parTrans" cxnId="{59DD2127-CD87-4F92-A408-369713B80D66}">
      <dgm:prSet/>
      <dgm:spPr/>
      <dgm:t>
        <a:bodyPr/>
        <a:lstStyle/>
        <a:p>
          <a:endParaRPr lang="en-US"/>
        </a:p>
      </dgm:t>
    </dgm:pt>
    <dgm:pt modelId="{7065C381-C6F0-4DB7-851C-42D035BA29A7}" type="sibTrans" cxnId="{59DD2127-CD87-4F92-A408-369713B80D66}">
      <dgm:prSet/>
      <dgm:spPr/>
      <dgm:t>
        <a:bodyPr/>
        <a:lstStyle/>
        <a:p>
          <a:endParaRPr lang="en-US"/>
        </a:p>
      </dgm:t>
    </dgm:pt>
    <dgm:pt modelId="{4F8467A0-0C18-4947-A566-6CADDE0D2FDC}" type="pres">
      <dgm:prSet presAssocID="{242293A4-3F09-426C-921C-6BEA8198F1B8}" presName="cycle" presStyleCnt="0">
        <dgm:presLayoutVars>
          <dgm:dir/>
          <dgm:resizeHandles val="exact"/>
        </dgm:presLayoutVars>
      </dgm:prSet>
      <dgm:spPr/>
    </dgm:pt>
    <dgm:pt modelId="{A9803A3A-82AD-4C04-941A-A08CC189DC7A}" type="pres">
      <dgm:prSet presAssocID="{DE42F7B3-3DB3-40F4-8BA9-40C0752EAB98}" presName="node" presStyleLbl="node1" presStyleIdx="0" presStyleCnt="4" custScaleX="110215">
        <dgm:presLayoutVars>
          <dgm:bulletEnabled val="1"/>
        </dgm:presLayoutVars>
      </dgm:prSet>
      <dgm:spPr/>
    </dgm:pt>
    <dgm:pt modelId="{8D1021FF-03A7-4B43-9E94-59281E74F1D5}" type="pres">
      <dgm:prSet presAssocID="{52FDFE28-B0E2-4831-8AED-438AAA02B06C}" presName="sibTrans" presStyleLbl="sibTrans2D1" presStyleIdx="0" presStyleCnt="4" custAng="5775310"/>
      <dgm:spPr/>
    </dgm:pt>
    <dgm:pt modelId="{D03E680B-0432-4C58-92CC-6FDB4AC209CB}" type="pres">
      <dgm:prSet presAssocID="{52FDFE28-B0E2-4831-8AED-438AAA02B06C}" presName="connectorText" presStyleLbl="sibTrans2D1" presStyleIdx="0" presStyleCnt="4"/>
      <dgm:spPr/>
    </dgm:pt>
    <dgm:pt modelId="{16A6FFBD-C72F-4107-97FF-5119FFA2FAFD}" type="pres">
      <dgm:prSet presAssocID="{6E316AA7-785E-409D-8160-CF8DA3FE4C45}" presName="node" presStyleLbl="node1" presStyleIdx="1" presStyleCnt="4" custRadScaleRad="115371" custRadScaleInc="-3628">
        <dgm:presLayoutVars>
          <dgm:bulletEnabled val="1"/>
        </dgm:presLayoutVars>
      </dgm:prSet>
      <dgm:spPr/>
    </dgm:pt>
    <dgm:pt modelId="{968BA77D-24EF-491C-BAD5-416C5715A84B}" type="pres">
      <dgm:prSet presAssocID="{872D09D6-A9E9-4157-8735-28DAEC4B339B}" presName="sibTrans" presStyleLbl="sibTrans2D1" presStyleIdx="1" presStyleCnt="4" custAng="5775310"/>
      <dgm:spPr/>
    </dgm:pt>
    <dgm:pt modelId="{BC7DA69E-084D-4819-84B1-10BF2B7605EF}" type="pres">
      <dgm:prSet presAssocID="{872D09D6-A9E9-4157-8735-28DAEC4B339B}" presName="connectorText" presStyleLbl="sibTrans2D1" presStyleIdx="1" presStyleCnt="4"/>
      <dgm:spPr/>
    </dgm:pt>
    <dgm:pt modelId="{3B2B3FB2-5FBD-40BB-933C-8610BB8223C7}" type="pres">
      <dgm:prSet presAssocID="{E26AC98D-AE7B-4173-8F46-AFEFD388650A}" presName="node" presStyleLbl="node1" presStyleIdx="2" presStyleCnt="4" custRadScaleRad="117774">
        <dgm:presLayoutVars>
          <dgm:bulletEnabled val="1"/>
        </dgm:presLayoutVars>
      </dgm:prSet>
      <dgm:spPr/>
    </dgm:pt>
    <dgm:pt modelId="{4874F2CB-E165-42CB-A510-D9C4825AC342}" type="pres">
      <dgm:prSet presAssocID="{87AA1D69-D179-4789-A6F9-2F0E43155FBB}" presName="sibTrans" presStyleLbl="sibTrans2D1" presStyleIdx="2" presStyleCnt="4" custAng="5400000"/>
      <dgm:spPr/>
    </dgm:pt>
    <dgm:pt modelId="{32E076CB-A05E-4EDC-B92A-051DAEB298CF}" type="pres">
      <dgm:prSet presAssocID="{87AA1D69-D179-4789-A6F9-2F0E43155FBB}" presName="connectorText" presStyleLbl="sibTrans2D1" presStyleIdx="2" presStyleCnt="4"/>
      <dgm:spPr/>
    </dgm:pt>
    <dgm:pt modelId="{076FAB26-EF16-408D-8B6D-EF8618B7E4B1}" type="pres">
      <dgm:prSet presAssocID="{4571180A-2F8F-4269-9B98-198EFE04298E}" presName="node" presStyleLbl="node1" presStyleIdx="3" presStyleCnt="4" custRadScaleRad="119762" custRadScaleInc="236">
        <dgm:presLayoutVars>
          <dgm:bulletEnabled val="1"/>
        </dgm:presLayoutVars>
      </dgm:prSet>
      <dgm:spPr/>
    </dgm:pt>
    <dgm:pt modelId="{BB938257-86A1-4D98-B7F4-90D0B6D9B8F8}" type="pres">
      <dgm:prSet presAssocID="{7065C381-C6F0-4DB7-851C-42D035BA29A7}" presName="sibTrans" presStyleLbl="sibTrans2D1" presStyleIdx="3" presStyleCnt="4" custAng="5775310"/>
      <dgm:spPr/>
    </dgm:pt>
    <dgm:pt modelId="{04EC14C3-3CE5-4B7B-9616-B8FCEE0D8205}" type="pres">
      <dgm:prSet presAssocID="{7065C381-C6F0-4DB7-851C-42D035BA29A7}" presName="connectorText" presStyleLbl="sibTrans2D1" presStyleIdx="3" presStyleCnt="4"/>
      <dgm:spPr/>
    </dgm:pt>
  </dgm:ptLst>
  <dgm:cxnLst>
    <dgm:cxn modelId="{59DD2127-CD87-4F92-A408-369713B80D66}" srcId="{242293A4-3F09-426C-921C-6BEA8198F1B8}" destId="{4571180A-2F8F-4269-9B98-198EFE04298E}" srcOrd="3" destOrd="0" parTransId="{3AA7F163-7966-43A5-8698-2BC0BA1C8304}" sibTransId="{7065C381-C6F0-4DB7-851C-42D035BA29A7}"/>
    <dgm:cxn modelId="{495EDA27-E4E9-49EE-A498-1DEAB7241FFE}" type="presOf" srcId="{52FDFE28-B0E2-4831-8AED-438AAA02B06C}" destId="{8D1021FF-03A7-4B43-9E94-59281E74F1D5}" srcOrd="0" destOrd="0" presId="urn:microsoft.com/office/officeart/2005/8/layout/cycle2"/>
    <dgm:cxn modelId="{1C33DD32-CD14-4E75-9E21-A15EF2BBD804}" type="presOf" srcId="{87AA1D69-D179-4789-A6F9-2F0E43155FBB}" destId="{32E076CB-A05E-4EDC-B92A-051DAEB298CF}" srcOrd="1" destOrd="0" presId="urn:microsoft.com/office/officeart/2005/8/layout/cycle2"/>
    <dgm:cxn modelId="{DCDBAD35-202D-4085-9FCE-2ED9906E25EE}" srcId="{242293A4-3F09-426C-921C-6BEA8198F1B8}" destId="{DE42F7B3-3DB3-40F4-8BA9-40C0752EAB98}" srcOrd="0" destOrd="0" parTransId="{0F6B33A8-A9F6-4CFA-9880-8C7939F92F57}" sibTransId="{52FDFE28-B0E2-4831-8AED-438AAA02B06C}"/>
    <dgm:cxn modelId="{C5043E5B-5FD4-41DC-8B6C-80B4F834CC22}" srcId="{242293A4-3F09-426C-921C-6BEA8198F1B8}" destId="{E26AC98D-AE7B-4173-8F46-AFEFD388650A}" srcOrd="2" destOrd="0" parTransId="{2A4C10C3-1108-4BFF-8A73-F0902B05A3F7}" sibTransId="{87AA1D69-D179-4789-A6F9-2F0E43155FBB}"/>
    <dgm:cxn modelId="{238CBA5F-E3CB-4E22-804F-348392BF438B}" type="presOf" srcId="{7065C381-C6F0-4DB7-851C-42D035BA29A7}" destId="{04EC14C3-3CE5-4B7B-9616-B8FCEE0D8205}" srcOrd="1" destOrd="0" presId="urn:microsoft.com/office/officeart/2005/8/layout/cycle2"/>
    <dgm:cxn modelId="{242C226D-5153-42CB-9B2F-0E3FB6C0C393}" type="presOf" srcId="{242293A4-3F09-426C-921C-6BEA8198F1B8}" destId="{4F8467A0-0C18-4947-A566-6CADDE0D2FDC}" srcOrd="0" destOrd="0" presId="urn:microsoft.com/office/officeart/2005/8/layout/cycle2"/>
    <dgm:cxn modelId="{EFBB6C7F-06F5-423E-83E2-65FF9752701D}" type="presOf" srcId="{6E316AA7-785E-409D-8160-CF8DA3FE4C45}" destId="{16A6FFBD-C72F-4107-97FF-5119FFA2FAFD}" srcOrd="0" destOrd="0" presId="urn:microsoft.com/office/officeart/2005/8/layout/cycle2"/>
    <dgm:cxn modelId="{6EF2917F-A305-4106-98E0-1DDACFF00652}" type="presOf" srcId="{872D09D6-A9E9-4157-8735-28DAEC4B339B}" destId="{BC7DA69E-084D-4819-84B1-10BF2B7605EF}" srcOrd="1" destOrd="0" presId="urn:microsoft.com/office/officeart/2005/8/layout/cycle2"/>
    <dgm:cxn modelId="{03983782-2456-422F-A7AF-702B34D7F3B9}" type="presOf" srcId="{52FDFE28-B0E2-4831-8AED-438AAA02B06C}" destId="{D03E680B-0432-4C58-92CC-6FDB4AC209CB}" srcOrd="1" destOrd="0" presId="urn:microsoft.com/office/officeart/2005/8/layout/cycle2"/>
    <dgm:cxn modelId="{E98B5792-59EF-495A-89B8-98EDCE30D177}" srcId="{242293A4-3F09-426C-921C-6BEA8198F1B8}" destId="{6E316AA7-785E-409D-8160-CF8DA3FE4C45}" srcOrd="1" destOrd="0" parTransId="{893E0454-86A3-4BB9-ABFB-AB7AFDB8B579}" sibTransId="{872D09D6-A9E9-4157-8735-28DAEC4B339B}"/>
    <dgm:cxn modelId="{1A8F3A9E-C1DE-4DDD-9DFA-55AAE9601B43}" type="presOf" srcId="{DE42F7B3-3DB3-40F4-8BA9-40C0752EAB98}" destId="{A9803A3A-82AD-4C04-941A-A08CC189DC7A}" srcOrd="0" destOrd="0" presId="urn:microsoft.com/office/officeart/2005/8/layout/cycle2"/>
    <dgm:cxn modelId="{B8D263C1-11DF-4EC8-942A-07626B47374C}" type="presOf" srcId="{7065C381-C6F0-4DB7-851C-42D035BA29A7}" destId="{BB938257-86A1-4D98-B7F4-90D0B6D9B8F8}" srcOrd="0" destOrd="0" presId="urn:microsoft.com/office/officeart/2005/8/layout/cycle2"/>
    <dgm:cxn modelId="{818A12CA-910F-4A37-8D71-FBDA929F3700}" type="presOf" srcId="{E26AC98D-AE7B-4173-8F46-AFEFD388650A}" destId="{3B2B3FB2-5FBD-40BB-933C-8610BB8223C7}" srcOrd="0" destOrd="0" presId="urn:microsoft.com/office/officeart/2005/8/layout/cycle2"/>
    <dgm:cxn modelId="{323C5ADB-6BB0-4AA4-AE22-B493AE0C681C}" type="presOf" srcId="{4571180A-2F8F-4269-9B98-198EFE04298E}" destId="{076FAB26-EF16-408D-8B6D-EF8618B7E4B1}" srcOrd="0" destOrd="0" presId="urn:microsoft.com/office/officeart/2005/8/layout/cycle2"/>
    <dgm:cxn modelId="{42D352E1-3928-49EF-B517-B383FC4C9DA1}" type="presOf" srcId="{87AA1D69-D179-4789-A6F9-2F0E43155FBB}" destId="{4874F2CB-E165-42CB-A510-D9C4825AC342}" srcOrd="0" destOrd="0" presId="urn:microsoft.com/office/officeart/2005/8/layout/cycle2"/>
    <dgm:cxn modelId="{E1A14CFE-9E0B-4F06-9044-C56BA0511C9B}" type="presOf" srcId="{872D09D6-A9E9-4157-8735-28DAEC4B339B}" destId="{968BA77D-24EF-491C-BAD5-416C5715A84B}" srcOrd="0" destOrd="0" presId="urn:microsoft.com/office/officeart/2005/8/layout/cycle2"/>
    <dgm:cxn modelId="{6E0153C7-C5C6-46AC-85ED-7B59C81E415F}" type="presParOf" srcId="{4F8467A0-0C18-4947-A566-6CADDE0D2FDC}" destId="{A9803A3A-82AD-4C04-941A-A08CC189DC7A}" srcOrd="0" destOrd="0" presId="urn:microsoft.com/office/officeart/2005/8/layout/cycle2"/>
    <dgm:cxn modelId="{DA6F52AA-F96B-40E2-A87D-71FAA3C95C33}" type="presParOf" srcId="{4F8467A0-0C18-4947-A566-6CADDE0D2FDC}" destId="{8D1021FF-03A7-4B43-9E94-59281E74F1D5}" srcOrd="1" destOrd="0" presId="urn:microsoft.com/office/officeart/2005/8/layout/cycle2"/>
    <dgm:cxn modelId="{95B1AD08-F4E7-4450-B93C-EB8A875A14EE}" type="presParOf" srcId="{8D1021FF-03A7-4B43-9E94-59281E74F1D5}" destId="{D03E680B-0432-4C58-92CC-6FDB4AC209CB}" srcOrd="0" destOrd="0" presId="urn:microsoft.com/office/officeart/2005/8/layout/cycle2"/>
    <dgm:cxn modelId="{F089F296-1F9F-4F21-BE9D-D21B3B6B0AB3}" type="presParOf" srcId="{4F8467A0-0C18-4947-A566-6CADDE0D2FDC}" destId="{16A6FFBD-C72F-4107-97FF-5119FFA2FAFD}" srcOrd="2" destOrd="0" presId="urn:microsoft.com/office/officeart/2005/8/layout/cycle2"/>
    <dgm:cxn modelId="{B6647641-6439-473B-88E3-C748C20C25F9}" type="presParOf" srcId="{4F8467A0-0C18-4947-A566-6CADDE0D2FDC}" destId="{968BA77D-24EF-491C-BAD5-416C5715A84B}" srcOrd="3" destOrd="0" presId="urn:microsoft.com/office/officeart/2005/8/layout/cycle2"/>
    <dgm:cxn modelId="{908CFEC1-A6D6-4110-BB09-329D6494D5A0}" type="presParOf" srcId="{968BA77D-24EF-491C-BAD5-416C5715A84B}" destId="{BC7DA69E-084D-4819-84B1-10BF2B7605EF}" srcOrd="0" destOrd="0" presId="urn:microsoft.com/office/officeart/2005/8/layout/cycle2"/>
    <dgm:cxn modelId="{26A4C9FB-652F-4206-A035-12312B0A42C1}" type="presParOf" srcId="{4F8467A0-0C18-4947-A566-6CADDE0D2FDC}" destId="{3B2B3FB2-5FBD-40BB-933C-8610BB8223C7}" srcOrd="4" destOrd="0" presId="urn:microsoft.com/office/officeart/2005/8/layout/cycle2"/>
    <dgm:cxn modelId="{D42B78A3-79AD-4536-8031-DB9F22747296}" type="presParOf" srcId="{4F8467A0-0C18-4947-A566-6CADDE0D2FDC}" destId="{4874F2CB-E165-42CB-A510-D9C4825AC342}" srcOrd="5" destOrd="0" presId="urn:microsoft.com/office/officeart/2005/8/layout/cycle2"/>
    <dgm:cxn modelId="{84A89BF8-092E-4D56-85D2-8A9141619065}" type="presParOf" srcId="{4874F2CB-E165-42CB-A510-D9C4825AC342}" destId="{32E076CB-A05E-4EDC-B92A-051DAEB298CF}" srcOrd="0" destOrd="0" presId="urn:microsoft.com/office/officeart/2005/8/layout/cycle2"/>
    <dgm:cxn modelId="{209724D1-0B07-474F-9026-B7D8EC4BBE28}" type="presParOf" srcId="{4F8467A0-0C18-4947-A566-6CADDE0D2FDC}" destId="{076FAB26-EF16-408D-8B6D-EF8618B7E4B1}" srcOrd="6" destOrd="0" presId="urn:microsoft.com/office/officeart/2005/8/layout/cycle2"/>
    <dgm:cxn modelId="{4790D563-C180-47B9-BC75-BE7C4ABDB15C}" type="presParOf" srcId="{4F8467A0-0C18-4947-A566-6CADDE0D2FDC}" destId="{BB938257-86A1-4D98-B7F4-90D0B6D9B8F8}" srcOrd="7" destOrd="0" presId="urn:microsoft.com/office/officeart/2005/8/layout/cycle2"/>
    <dgm:cxn modelId="{FF0DB3CB-1A2B-4B68-8C08-BDE3BD243D02}" type="presParOf" srcId="{BB938257-86A1-4D98-B7F4-90D0B6D9B8F8}" destId="{04EC14C3-3CE5-4B7B-9616-B8FCEE0D8205}"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0C6FF3-F5CA-4996-A8E9-15908350C990}" type="doc">
      <dgm:prSet loTypeId="urn:microsoft.com/office/officeart/2005/8/layout/chevron1" loCatId="process" qsTypeId="urn:microsoft.com/office/officeart/2005/8/quickstyle/simple1" qsCatId="simple" csTypeId="urn:microsoft.com/office/officeart/2005/8/colors/accent1_2" csCatId="accent1" phldr="1"/>
      <dgm:spPr/>
    </dgm:pt>
    <dgm:pt modelId="{042D3F01-7DD0-4BB0-94BA-AFA4C83B6AA3}">
      <dgm:prSet phldrT="[Text]" custT="1"/>
      <dgm:spPr/>
      <dgm:t>
        <a:bodyPr/>
        <a:lstStyle/>
        <a:p>
          <a:r>
            <a:rPr lang="en-US" sz="1200" dirty="0">
              <a:solidFill>
                <a:schemeClr val="tx1">
                  <a:lumMod val="75000"/>
                  <a:lumOff val="25000"/>
                </a:schemeClr>
              </a:solidFill>
            </a:rPr>
            <a:t>Oct 2011</a:t>
          </a:r>
        </a:p>
        <a:p>
          <a:r>
            <a:rPr lang="en-US" sz="1200" dirty="0">
              <a:solidFill>
                <a:schemeClr val="tx1">
                  <a:lumMod val="75000"/>
                  <a:lumOff val="25000"/>
                </a:schemeClr>
              </a:solidFill>
            </a:rPr>
            <a:t>Inspiration from TCGA &amp; battle trials at SWOG Group Meeting</a:t>
          </a:r>
          <a:endParaRPr lang="en-US" sz="1200" dirty="0"/>
        </a:p>
      </dgm:t>
    </dgm:pt>
    <dgm:pt modelId="{D110365E-04A3-41B3-B62E-702D6BA2BB74}" type="parTrans" cxnId="{F5B23299-56FA-4985-85F3-11D569E8130E}">
      <dgm:prSet/>
      <dgm:spPr/>
      <dgm:t>
        <a:bodyPr/>
        <a:lstStyle/>
        <a:p>
          <a:endParaRPr lang="en-US"/>
        </a:p>
      </dgm:t>
    </dgm:pt>
    <dgm:pt modelId="{873428B4-6256-42ED-B7ED-94E152BE90F7}" type="sibTrans" cxnId="{F5B23299-56FA-4985-85F3-11D569E8130E}">
      <dgm:prSet/>
      <dgm:spPr/>
      <dgm:t>
        <a:bodyPr/>
        <a:lstStyle/>
        <a:p>
          <a:endParaRPr lang="en-US"/>
        </a:p>
      </dgm:t>
    </dgm:pt>
    <dgm:pt modelId="{DF564B0D-586A-4641-B552-F5AED23B02CE}">
      <dgm:prSet phldrT="[Text]" custT="1"/>
      <dgm:spPr/>
      <dgm:t>
        <a:bodyPr/>
        <a:lstStyle/>
        <a:p>
          <a:r>
            <a:rPr lang="en-US" sz="1200" dirty="0">
              <a:solidFill>
                <a:schemeClr val="tx1">
                  <a:lumMod val="75000"/>
                  <a:lumOff val="25000"/>
                </a:schemeClr>
              </a:solidFill>
            </a:rPr>
            <a:t>Nov 2012</a:t>
          </a:r>
        </a:p>
        <a:p>
          <a:r>
            <a:rPr lang="en-US" sz="1200" dirty="0">
              <a:solidFill>
                <a:schemeClr val="tx1">
                  <a:lumMod val="75000"/>
                  <a:lumOff val="25000"/>
                </a:schemeClr>
              </a:solidFill>
            </a:rPr>
            <a:t>Lung Master Protocol Trial Design Proposal hosted by FOCR</a:t>
          </a:r>
          <a:endParaRPr lang="en-US" sz="1200" dirty="0"/>
        </a:p>
      </dgm:t>
    </dgm:pt>
    <dgm:pt modelId="{E2049BE7-0026-40D2-8C74-D9FB75BA64B2}" type="parTrans" cxnId="{5C858B20-A056-4216-A11D-B4F25023E43E}">
      <dgm:prSet/>
      <dgm:spPr/>
      <dgm:t>
        <a:bodyPr/>
        <a:lstStyle/>
        <a:p>
          <a:endParaRPr lang="en-US"/>
        </a:p>
      </dgm:t>
    </dgm:pt>
    <dgm:pt modelId="{77BA822E-467C-492D-AB1A-603AD450F963}" type="sibTrans" cxnId="{5C858B20-A056-4216-A11D-B4F25023E43E}">
      <dgm:prSet/>
      <dgm:spPr/>
      <dgm:t>
        <a:bodyPr/>
        <a:lstStyle/>
        <a:p>
          <a:endParaRPr lang="en-US"/>
        </a:p>
      </dgm:t>
    </dgm:pt>
    <dgm:pt modelId="{64DBD3A8-5C07-4169-B692-C4D511EB2BA3}">
      <dgm:prSet phldrT="[Text]" custT="1"/>
      <dgm:spPr/>
      <dgm:t>
        <a:bodyPr/>
        <a:lstStyle/>
        <a:p>
          <a:r>
            <a:rPr lang="en-US" sz="1200" dirty="0">
              <a:solidFill>
                <a:schemeClr val="tx1">
                  <a:lumMod val="75000"/>
                  <a:lumOff val="25000"/>
                </a:schemeClr>
              </a:solidFill>
            </a:rPr>
            <a:t>June 2014</a:t>
          </a:r>
        </a:p>
        <a:p>
          <a:r>
            <a:rPr lang="en-US" sz="1200" dirty="0">
              <a:solidFill>
                <a:schemeClr val="tx1">
                  <a:lumMod val="75000"/>
                  <a:lumOff val="25000"/>
                </a:schemeClr>
              </a:solidFill>
            </a:rPr>
            <a:t>Lung-MAP opened w/ 5 treatment sub-studies</a:t>
          </a:r>
          <a:endParaRPr lang="en-US" sz="1200" dirty="0"/>
        </a:p>
      </dgm:t>
    </dgm:pt>
    <dgm:pt modelId="{26EC8F57-9134-453E-B473-FA51EBCE4609}" type="parTrans" cxnId="{0F346238-17BF-4AE6-AB51-C2AF732904EC}">
      <dgm:prSet/>
      <dgm:spPr/>
      <dgm:t>
        <a:bodyPr/>
        <a:lstStyle/>
        <a:p>
          <a:endParaRPr lang="en-US"/>
        </a:p>
      </dgm:t>
    </dgm:pt>
    <dgm:pt modelId="{DCBA82E5-1921-48AB-BFCC-1C10DB13F6C8}" type="sibTrans" cxnId="{0F346238-17BF-4AE6-AB51-C2AF732904EC}">
      <dgm:prSet/>
      <dgm:spPr/>
      <dgm:t>
        <a:bodyPr/>
        <a:lstStyle/>
        <a:p>
          <a:endParaRPr lang="en-US"/>
        </a:p>
      </dgm:t>
    </dgm:pt>
    <dgm:pt modelId="{16A7A446-C956-449D-B989-AAFA6ABE83DD}">
      <dgm:prSet phldrT="[Text]" custT="1"/>
      <dgm:spPr/>
      <dgm:t>
        <a:bodyPr/>
        <a:lstStyle/>
        <a:p>
          <a:r>
            <a:rPr lang="en-US" sz="1200" dirty="0">
              <a:solidFill>
                <a:schemeClr val="tx1">
                  <a:lumMod val="75000"/>
                  <a:lumOff val="25000"/>
                </a:schemeClr>
              </a:solidFill>
            </a:rPr>
            <a:t>Over 50 publications &amp; abstracts</a:t>
          </a:r>
          <a:endParaRPr lang="en-US" sz="1200" dirty="0"/>
        </a:p>
      </dgm:t>
    </dgm:pt>
    <dgm:pt modelId="{6121B83A-D183-4CC7-9CB0-6E5FFD294259}" type="parTrans" cxnId="{03435C1B-8E02-42F4-8B1D-B34B39B111D2}">
      <dgm:prSet/>
      <dgm:spPr/>
      <dgm:t>
        <a:bodyPr/>
        <a:lstStyle/>
        <a:p>
          <a:endParaRPr lang="en-US"/>
        </a:p>
      </dgm:t>
    </dgm:pt>
    <dgm:pt modelId="{BFB1D390-177C-4D17-A8E3-44DFB6125E75}" type="sibTrans" cxnId="{03435C1B-8E02-42F4-8B1D-B34B39B111D2}">
      <dgm:prSet/>
      <dgm:spPr/>
      <dgm:t>
        <a:bodyPr/>
        <a:lstStyle/>
        <a:p>
          <a:endParaRPr lang="en-US"/>
        </a:p>
      </dgm:t>
    </dgm:pt>
    <dgm:pt modelId="{F3A63000-D38C-4A75-A756-99C3129B6283}">
      <dgm:prSet phldrT="[Text]" custT="1"/>
      <dgm:spPr/>
      <dgm:t>
        <a:bodyPr/>
        <a:lstStyle/>
        <a:p>
          <a:r>
            <a:rPr lang="en-US" sz="1200" dirty="0">
              <a:solidFill>
                <a:schemeClr val="tx1">
                  <a:lumMod val="75000"/>
                  <a:lumOff val="25000"/>
                </a:schemeClr>
              </a:solidFill>
            </a:rPr>
            <a:t>January 2019</a:t>
          </a:r>
        </a:p>
        <a:p>
          <a:r>
            <a:rPr lang="en-US" sz="1200" dirty="0">
              <a:solidFill>
                <a:schemeClr val="tx1">
                  <a:lumMod val="75000"/>
                  <a:lumOff val="25000"/>
                </a:schemeClr>
              </a:solidFill>
            </a:rPr>
            <a:t>Expanded to reach more patients with new screening protocol</a:t>
          </a:r>
          <a:endParaRPr lang="en-US" sz="1200" dirty="0"/>
        </a:p>
      </dgm:t>
    </dgm:pt>
    <dgm:pt modelId="{FCD497ED-4811-4CE5-917D-D39D64819652}" type="parTrans" cxnId="{7BFB1616-F02E-42BD-9373-BC04E1A25D8C}">
      <dgm:prSet/>
      <dgm:spPr/>
      <dgm:t>
        <a:bodyPr/>
        <a:lstStyle/>
        <a:p>
          <a:endParaRPr lang="en-US"/>
        </a:p>
      </dgm:t>
    </dgm:pt>
    <dgm:pt modelId="{1DE11AE1-683D-41FC-B612-DA025026FD4E}" type="sibTrans" cxnId="{7BFB1616-F02E-42BD-9373-BC04E1A25D8C}">
      <dgm:prSet/>
      <dgm:spPr/>
      <dgm:t>
        <a:bodyPr/>
        <a:lstStyle/>
        <a:p>
          <a:endParaRPr lang="en-US"/>
        </a:p>
      </dgm:t>
    </dgm:pt>
    <dgm:pt modelId="{85D527EF-9766-435A-B916-3665D99D2F68}" type="pres">
      <dgm:prSet presAssocID="{B50C6FF3-F5CA-4996-A8E9-15908350C990}" presName="Name0" presStyleCnt="0">
        <dgm:presLayoutVars>
          <dgm:dir/>
          <dgm:animLvl val="lvl"/>
          <dgm:resizeHandles val="exact"/>
        </dgm:presLayoutVars>
      </dgm:prSet>
      <dgm:spPr/>
    </dgm:pt>
    <dgm:pt modelId="{677000FD-1B46-48F6-86CD-776285C20937}" type="pres">
      <dgm:prSet presAssocID="{042D3F01-7DD0-4BB0-94BA-AFA4C83B6AA3}" presName="parTxOnly" presStyleLbl="node1" presStyleIdx="0" presStyleCnt="5">
        <dgm:presLayoutVars>
          <dgm:chMax val="0"/>
          <dgm:chPref val="0"/>
          <dgm:bulletEnabled val="1"/>
        </dgm:presLayoutVars>
      </dgm:prSet>
      <dgm:spPr/>
    </dgm:pt>
    <dgm:pt modelId="{A8A14AFF-48FD-4FCB-AEAF-EEB4DB889F6F}" type="pres">
      <dgm:prSet presAssocID="{873428B4-6256-42ED-B7ED-94E152BE90F7}" presName="parTxOnlySpace" presStyleCnt="0"/>
      <dgm:spPr/>
    </dgm:pt>
    <dgm:pt modelId="{634973DD-A990-4F1B-A810-A088C484FF0A}" type="pres">
      <dgm:prSet presAssocID="{DF564B0D-586A-4641-B552-F5AED23B02CE}" presName="parTxOnly" presStyleLbl="node1" presStyleIdx="1" presStyleCnt="5">
        <dgm:presLayoutVars>
          <dgm:chMax val="0"/>
          <dgm:chPref val="0"/>
          <dgm:bulletEnabled val="1"/>
        </dgm:presLayoutVars>
      </dgm:prSet>
      <dgm:spPr/>
    </dgm:pt>
    <dgm:pt modelId="{3916D4B8-33FF-4791-9887-59DE7F3431CC}" type="pres">
      <dgm:prSet presAssocID="{77BA822E-467C-492D-AB1A-603AD450F963}" presName="parTxOnlySpace" presStyleCnt="0"/>
      <dgm:spPr/>
    </dgm:pt>
    <dgm:pt modelId="{FCE6569D-E4D1-46CD-A0CE-630E1E7A640D}" type="pres">
      <dgm:prSet presAssocID="{64DBD3A8-5C07-4169-B692-C4D511EB2BA3}" presName="parTxOnly" presStyleLbl="node1" presStyleIdx="2" presStyleCnt="5">
        <dgm:presLayoutVars>
          <dgm:chMax val="0"/>
          <dgm:chPref val="0"/>
          <dgm:bulletEnabled val="1"/>
        </dgm:presLayoutVars>
      </dgm:prSet>
      <dgm:spPr/>
    </dgm:pt>
    <dgm:pt modelId="{F95C9D93-B031-492F-8AAE-B0E0B5C07614}" type="pres">
      <dgm:prSet presAssocID="{DCBA82E5-1921-48AB-BFCC-1C10DB13F6C8}" presName="parTxOnlySpace" presStyleCnt="0"/>
      <dgm:spPr/>
    </dgm:pt>
    <dgm:pt modelId="{85CD79D6-FB2C-4A61-A329-D7129BFDD2BE}" type="pres">
      <dgm:prSet presAssocID="{16A7A446-C956-449D-B989-AAFA6ABE83DD}" presName="parTxOnly" presStyleLbl="node1" presStyleIdx="3" presStyleCnt="5">
        <dgm:presLayoutVars>
          <dgm:chMax val="0"/>
          <dgm:chPref val="0"/>
          <dgm:bulletEnabled val="1"/>
        </dgm:presLayoutVars>
      </dgm:prSet>
      <dgm:spPr/>
    </dgm:pt>
    <dgm:pt modelId="{3141738F-FCDD-48ED-986E-3A6E457104C7}" type="pres">
      <dgm:prSet presAssocID="{BFB1D390-177C-4D17-A8E3-44DFB6125E75}" presName="parTxOnlySpace" presStyleCnt="0"/>
      <dgm:spPr/>
    </dgm:pt>
    <dgm:pt modelId="{EC885272-0C00-4984-A978-FF10AD45329D}" type="pres">
      <dgm:prSet presAssocID="{F3A63000-D38C-4A75-A756-99C3129B6283}" presName="parTxOnly" presStyleLbl="node1" presStyleIdx="4" presStyleCnt="5">
        <dgm:presLayoutVars>
          <dgm:chMax val="0"/>
          <dgm:chPref val="0"/>
          <dgm:bulletEnabled val="1"/>
        </dgm:presLayoutVars>
      </dgm:prSet>
      <dgm:spPr/>
    </dgm:pt>
  </dgm:ptLst>
  <dgm:cxnLst>
    <dgm:cxn modelId="{7BFB1616-F02E-42BD-9373-BC04E1A25D8C}" srcId="{B50C6FF3-F5CA-4996-A8E9-15908350C990}" destId="{F3A63000-D38C-4A75-A756-99C3129B6283}" srcOrd="4" destOrd="0" parTransId="{FCD497ED-4811-4CE5-917D-D39D64819652}" sibTransId="{1DE11AE1-683D-41FC-B612-DA025026FD4E}"/>
    <dgm:cxn modelId="{908D2416-8FE1-4DBA-9F5E-2DBE5951D8DD}" type="presOf" srcId="{16A7A446-C956-449D-B989-AAFA6ABE83DD}" destId="{85CD79D6-FB2C-4A61-A329-D7129BFDD2BE}" srcOrd="0" destOrd="0" presId="urn:microsoft.com/office/officeart/2005/8/layout/chevron1"/>
    <dgm:cxn modelId="{03435C1B-8E02-42F4-8B1D-B34B39B111D2}" srcId="{B50C6FF3-F5CA-4996-A8E9-15908350C990}" destId="{16A7A446-C956-449D-B989-AAFA6ABE83DD}" srcOrd="3" destOrd="0" parTransId="{6121B83A-D183-4CC7-9CB0-6E5FFD294259}" sibTransId="{BFB1D390-177C-4D17-A8E3-44DFB6125E75}"/>
    <dgm:cxn modelId="{5C858B20-A056-4216-A11D-B4F25023E43E}" srcId="{B50C6FF3-F5CA-4996-A8E9-15908350C990}" destId="{DF564B0D-586A-4641-B552-F5AED23B02CE}" srcOrd="1" destOrd="0" parTransId="{E2049BE7-0026-40D2-8C74-D9FB75BA64B2}" sibTransId="{77BA822E-467C-492D-AB1A-603AD450F963}"/>
    <dgm:cxn modelId="{0F346238-17BF-4AE6-AB51-C2AF732904EC}" srcId="{B50C6FF3-F5CA-4996-A8E9-15908350C990}" destId="{64DBD3A8-5C07-4169-B692-C4D511EB2BA3}" srcOrd="2" destOrd="0" parTransId="{26EC8F57-9134-453E-B473-FA51EBCE4609}" sibTransId="{DCBA82E5-1921-48AB-BFCC-1C10DB13F6C8}"/>
    <dgm:cxn modelId="{20849664-C653-4312-984A-FC60255D301D}" type="presOf" srcId="{DF564B0D-586A-4641-B552-F5AED23B02CE}" destId="{634973DD-A990-4F1B-A810-A088C484FF0A}" srcOrd="0" destOrd="0" presId="urn:microsoft.com/office/officeart/2005/8/layout/chevron1"/>
    <dgm:cxn modelId="{DF2F2F7B-4CA6-4D2D-84FA-00FC90C58AB2}" type="presOf" srcId="{B50C6FF3-F5CA-4996-A8E9-15908350C990}" destId="{85D527EF-9766-435A-B916-3665D99D2F68}" srcOrd="0" destOrd="0" presId="urn:microsoft.com/office/officeart/2005/8/layout/chevron1"/>
    <dgm:cxn modelId="{F5B23299-56FA-4985-85F3-11D569E8130E}" srcId="{B50C6FF3-F5CA-4996-A8E9-15908350C990}" destId="{042D3F01-7DD0-4BB0-94BA-AFA4C83B6AA3}" srcOrd="0" destOrd="0" parTransId="{D110365E-04A3-41B3-B62E-702D6BA2BB74}" sibTransId="{873428B4-6256-42ED-B7ED-94E152BE90F7}"/>
    <dgm:cxn modelId="{DB166EB1-A4DC-4897-A89B-1DC5500240A4}" type="presOf" srcId="{64DBD3A8-5C07-4169-B692-C4D511EB2BA3}" destId="{FCE6569D-E4D1-46CD-A0CE-630E1E7A640D}" srcOrd="0" destOrd="0" presId="urn:microsoft.com/office/officeart/2005/8/layout/chevron1"/>
    <dgm:cxn modelId="{66E120BF-7FE7-4FB3-9ED4-343BE8D5B069}" type="presOf" srcId="{042D3F01-7DD0-4BB0-94BA-AFA4C83B6AA3}" destId="{677000FD-1B46-48F6-86CD-776285C20937}" srcOrd="0" destOrd="0" presId="urn:microsoft.com/office/officeart/2005/8/layout/chevron1"/>
    <dgm:cxn modelId="{D8E5D9E8-6577-41CA-8736-FE05D954D7F5}" type="presOf" srcId="{F3A63000-D38C-4A75-A756-99C3129B6283}" destId="{EC885272-0C00-4984-A978-FF10AD45329D}" srcOrd="0" destOrd="0" presId="urn:microsoft.com/office/officeart/2005/8/layout/chevron1"/>
    <dgm:cxn modelId="{1751066C-4EFE-4271-95BD-28DF5057BC59}" type="presParOf" srcId="{85D527EF-9766-435A-B916-3665D99D2F68}" destId="{677000FD-1B46-48F6-86CD-776285C20937}" srcOrd="0" destOrd="0" presId="urn:microsoft.com/office/officeart/2005/8/layout/chevron1"/>
    <dgm:cxn modelId="{033477E1-5313-4EC6-A921-F0AEAE547373}" type="presParOf" srcId="{85D527EF-9766-435A-B916-3665D99D2F68}" destId="{A8A14AFF-48FD-4FCB-AEAF-EEB4DB889F6F}" srcOrd="1" destOrd="0" presId="urn:microsoft.com/office/officeart/2005/8/layout/chevron1"/>
    <dgm:cxn modelId="{4AC03F97-5727-4AC9-8802-D080D2C963E2}" type="presParOf" srcId="{85D527EF-9766-435A-B916-3665D99D2F68}" destId="{634973DD-A990-4F1B-A810-A088C484FF0A}" srcOrd="2" destOrd="0" presId="urn:microsoft.com/office/officeart/2005/8/layout/chevron1"/>
    <dgm:cxn modelId="{ECFE6B9A-AD0A-48A9-9AD0-FDA02B4EDA90}" type="presParOf" srcId="{85D527EF-9766-435A-B916-3665D99D2F68}" destId="{3916D4B8-33FF-4791-9887-59DE7F3431CC}" srcOrd="3" destOrd="0" presId="urn:microsoft.com/office/officeart/2005/8/layout/chevron1"/>
    <dgm:cxn modelId="{1BA7BA4A-39E4-4ADE-B3C4-7CCF6DD0E80E}" type="presParOf" srcId="{85D527EF-9766-435A-B916-3665D99D2F68}" destId="{FCE6569D-E4D1-46CD-A0CE-630E1E7A640D}" srcOrd="4" destOrd="0" presId="urn:microsoft.com/office/officeart/2005/8/layout/chevron1"/>
    <dgm:cxn modelId="{8A677880-7700-4197-A095-44B105A96BA0}" type="presParOf" srcId="{85D527EF-9766-435A-B916-3665D99D2F68}" destId="{F95C9D93-B031-492F-8AAE-B0E0B5C07614}" srcOrd="5" destOrd="0" presId="urn:microsoft.com/office/officeart/2005/8/layout/chevron1"/>
    <dgm:cxn modelId="{6CB521D0-0238-4BBD-A278-FB1DC2656EC5}" type="presParOf" srcId="{85D527EF-9766-435A-B916-3665D99D2F68}" destId="{85CD79D6-FB2C-4A61-A329-D7129BFDD2BE}" srcOrd="6" destOrd="0" presId="urn:microsoft.com/office/officeart/2005/8/layout/chevron1"/>
    <dgm:cxn modelId="{0A95088F-AB20-46B9-B3EC-8C2DAF771626}" type="presParOf" srcId="{85D527EF-9766-435A-B916-3665D99D2F68}" destId="{3141738F-FCDD-48ED-986E-3A6E457104C7}" srcOrd="7" destOrd="0" presId="urn:microsoft.com/office/officeart/2005/8/layout/chevron1"/>
    <dgm:cxn modelId="{C5408927-EB16-4044-8181-47A75DCCD837}" type="presParOf" srcId="{85D527EF-9766-435A-B916-3665D99D2F68}" destId="{EC885272-0C00-4984-A978-FF10AD45329D}"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803A3A-82AD-4C04-941A-A08CC189DC7A}">
      <dsp:nvSpPr>
        <dsp:cNvPr id="0" name=""/>
        <dsp:cNvSpPr/>
      </dsp:nvSpPr>
      <dsp:spPr>
        <a:xfrm>
          <a:off x="2425889" y="1384"/>
          <a:ext cx="1598530" cy="1450374"/>
        </a:xfrm>
        <a:prstGeom prst="ellipse">
          <a:avLst/>
        </a:prstGeom>
        <a:solidFill>
          <a:srgbClr val="0070C0"/>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SWOG</a:t>
          </a:r>
        </a:p>
      </dsp:txBody>
      <dsp:txXfrm>
        <a:off x="2659988" y="213786"/>
        <a:ext cx="1130332" cy="1025570"/>
      </dsp:txXfrm>
    </dsp:sp>
    <dsp:sp modelId="{8D1021FF-03A7-4B43-9E94-59281E74F1D5}">
      <dsp:nvSpPr>
        <dsp:cNvPr id="0" name=""/>
        <dsp:cNvSpPr/>
      </dsp:nvSpPr>
      <dsp:spPr>
        <a:xfrm rot="8174340">
          <a:off x="3899991" y="1230940"/>
          <a:ext cx="436882" cy="489501"/>
        </a:xfrm>
        <a:prstGeom prst="rightArrow">
          <a:avLst>
            <a:gd name="adj1" fmla="val 60000"/>
            <a:gd name="adj2" fmla="val 50000"/>
          </a:avLst>
        </a:prstGeom>
        <a:gradFill rotWithShape="0">
          <a:gsLst>
            <a:gs pos="0">
              <a:schemeClr val="accent5">
                <a:tint val="60000"/>
                <a:hueOff val="0"/>
                <a:satOff val="0"/>
                <a:lumOff val="0"/>
                <a:alphaOff val="0"/>
                <a:shade val="85000"/>
                <a:satMod val="130000"/>
              </a:schemeClr>
            </a:gs>
            <a:gs pos="34000">
              <a:schemeClr val="accent5">
                <a:tint val="60000"/>
                <a:hueOff val="0"/>
                <a:satOff val="0"/>
                <a:lumOff val="0"/>
                <a:alphaOff val="0"/>
                <a:shade val="87000"/>
                <a:satMod val="125000"/>
              </a:schemeClr>
            </a:gs>
            <a:gs pos="70000">
              <a:schemeClr val="accent5">
                <a:tint val="60000"/>
                <a:hueOff val="0"/>
                <a:satOff val="0"/>
                <a:lumOff val="0"/>
                <a:alphaOff val="0"/>
                <a:tint val="100000"/>
                <a:shade val="90000"/>
                <a:satMod val="130000"/>
              </a:schemeClr>
            </a:gs>
            <a:gs pos="100000">
              <a:schemeClr val="accent5">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012853" y="1283514"/>
        <a:ext cx="305817" cy="293701"/>
      </dsp:txXfrm>
    </dsp:sp>
    <dsp:sp modelId="{16A6FFBD-C72F-4107-97FF-5119FFA2FAFD}">
      <dsp:nvSpPr>
        <dsp:cNvPr id="0" name=""/>
        <dsp:cNvSpPr/>
      </dsp:nvSpPr>
      <dsp:spPr>
        <a:xfrm>
          <a:off x="4274178" y="1489271"/>
          <a:ext cx="1450374" cy="1450374"/>
        </a:xfrm>
        <a:prstGeom prst="ellipse">
          <a:avLst/>
        </a:prstGeom>
        <a:solidFill>
          <a:schemeClr val="bg1">
            <a:lumMod val="50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ECOG-ACRIN</a:t>
          </a:r>
        </a:p>
      </dsp:txBody>
      <dsp:txXfrm>
        <a:off x="4486580" y="1701673"/>
        <a:ext cx="1025570" cy="1025570"/>
      </dsp:txXfrm>
    </dsp:sp>
    <dsp:sp modelId="{968BA77D-24EF-491C-BAD5-416C5715A84B}">
      <dsp:nvSpPr>
        <dsp:cNvPr id="0" name=""/>
        <dsp:cNvSpPr/>
      </dsp:nvSpPr>
      <dsp:spPr>
        <a:xfrm rot="14062921">
          <a:off x="3875609" y="2755577"/>
          <a:ext cx="494128" cy="489501"/>
        </a:xfrm>
        <a:prstGeom prst="rightArrow">
          <a:avLst>
            <a:gd name="adj1" fmla="val 60000"/>
            <a:gd name="adj2" fmla="val 50000"/>
          </a:avLst>
        </a:prstGeom>
        <a:gradFill rotWithShape="0">
          <a:gsLst>
            <a:gs pos="0">
              <a:schemeClr val="accent5">
                <a:tint val="60000"/>
                <a:hueOff val="0"/>
                <a:satOff val="0"/>
                <a:lumOff val="0"/>
                <a:alphaOff val="0"/>
                <a:shade val="85000"/>
                <a:satMod val="130000"/>
              </a:schemeClr>
            </a:gs>
            <a:gs pos="34000">
              <a:schemeClr val="accent5">
                <a:tint val="60000"/>
                <a:hueOff val="0"/>
                <a:satOff val="0"/>
                <a:lumOff val="0"/>
                <a:alphaOff val="0"/>
                <a:shade val="87000"/>
                <a:satMod val="125000"/>
              </a:schemeClr>
            </a:gs>
            <a:gs pos="70000">
              <a:schemeClr val="accent5">
                <a:tint val="60000"/>
                <a:hueOff val="0"/>
                <a:satOff val="0"/>
                <a:lumOff val="0"/>
                <a:alphaOff val="0"/>
                <a:tint val="100000"/>
                <a:shade val="90000"/>
                <a:satMod val="130000"/>
              </a:schemeClr>
            </a:gs>
            <a:gs pos="100000">
              <a:schemeClr val="accent5">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3991795" y="2913166"/>
        <a:ext cx="347278" cy="293701"/>
      </dsp:txXfrm>
    </dsp:sp>
    <dsp:sp modelId="{3B2B3FB2-5FBD-40BB-933C-8610BB8223C7}">
      <dsp:nvSpPr>
        <dsp:cNvPr id="0" name=""/>
        <dsp:cNvSpPr/>
      </dsp:nvSpPr>
      <dsp:spPr>
        <a:xfrm>
          <a:off x="2499967" y="3079680"/>
          <a:ext cx="1450374" cy="1450374"/>
        </a:xfrm>
        <a:prstGeom prst="ellipse">
          <a:avLst/>
        </a:prstGeom>
        <a:solidFill>
          <a:schemeClr val="bg1">
            <a:lumMod val="50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NRG</a:t>
          </a:r>
        </a:p>
      </dsp:txBody>
      <dsp:txXfrm>
        <a:off x="2712369" y="3292082"/>
        <a:ext cx="1025570" cy="1025570"/>
      </dsp:txXfrm>
    </dsp:sp>
    <dsp:sp modelId="{4874F2CB-E165-42CB-A510-D9C4825AC342}">
      <dsp:nvSpPr>
        <dsp:cNvPr id="0" name=""/>
        <dsp:cNvSpPr/>
      </dsp:nvSpPr>
      <dsp:spPr>
        <a:xfrm rot="18596964">
          <a:off x="2062317" y="2797668"/>
          <a:ext cx="505108" cy="489501"/>
        </a:xfrm>
        <a:prstGeom prst="rightArrow">
          <a:avLst>
            <a:gd name="adj1" fmla="val 60000"/>
            <a:gd name="adj2" fmla="val 50000"/>
          </a:avLst>
        </a:prstGeom>
        <a:gradFill rotWithShape="0">
          <a:gsLst>
            <a:gs pos="0">
              <a:schemeClr val="accent5">
                <a:tint val="60000"/>
                <a:hueOff val="0"/>
                <a:satOff val="0"/>
                <a:lumOff val="0"/>
                <a:alphaOff val="0"/>
                <a:shade val="85000"/>
                <a:satMod val="130000"/>
              </a:schemeClr>
            </a:gs>
            <a:gs pos="34000">
              <a:schemeClr val="accent5">
                <a:tint val="60000"/>
                <a:hueOff val="0"/>
                <a:satOff val="0"/>
                <a:lumOff val="0"/>
                <a:alphaOff val="0"/>
                <a:shade val="87000"/>
                <a:satMod val="125000"/>
              </a:schemeClr>
            </a:gs>
            <a:gs pos="70000">
              <a:schemeClr val="accent5">
                <a:tint val="60000"/>
                <a:hueOff val="0"/>
                <a:satOff val="0"/>
                <a:lumOff val="0"/>
                <a:alphaOff val="0"/>
                <a:tint val="100000"/>
                <a:shade val="90000"/>
                <a:satMod val="130000"/>
              </a:schemeClr>
            </a:gs>
            <a:gs pos="100000">
              <a:schemeClr val="accent5">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2088595" y="2951856"/>
        <a:ext cx="358258" cy="293701"/>
      </dsp:txXfrm>
    </dsp:sp>
    <dsp:sp modelId="{076FAB26-EF16-408D-8B6D-EF8618B7E4B1}">
      <dsp:nvSpPr>
        <dsp:cNvPr id="0" name=""/>
        <dsp:cNvSpPr/>
      </dsp:nvSpPr>
      <dsp:spPr>
        <a:xfrm>
          <a:off x="657484" y="1536425"/>
          <a:ext cx="1450374" cy="1450374"/>
        </a:xfrm>
        <a:prstGeom prst="ellipse">
          <a:avLst/>
        </a:prstGeom>
        <a:solidFill>
          <a:schemeClr val="bg1">
            <a:lumMod val="50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Alliance</a:t>
          </a:r>
        </a:p>
      </dsp:txBody>
      <dsp:txXfrm>
        <a:off x="869886" y="1748827"/>
        <a:ext cx="1025570" cy="1025570"/>
      </dsp:txXfrm>
    </dsp:sp>
    <dsp:sp modelId="{BB938257-86A1-4D98-B7F4-90D0B6D9B8F8}">
      <dsp:nvSpPr>
        <dsp:cNvPr id="0" name=""/>
        <dsp:cNvSpPr/>
      </dsp:nvSpPr>
      <dsp:spPr>
        <a:xfrm rot="3387374">
          <a:off x="2037410" y="1271194"/>
          <a:ext cx="480545" cy="489501"/>
        </a:xfrm>
        <a:prstGeom prst="rightArrow">
          <a:avLst>
            <a:gd name="adj1" fmla="val 60000"/>
            <a:gd name="adj2" fmla="val 50000"/>
          </a:avLst>
        </a:prstGeom>
        <a:gradFill rotWithShape="0">
          <a:gsLst>
            <a:gs pos="0">
              <a:schemeClr val="accent5">
                <a:tint val="60000"/>
                <a:hueOff val="0"/>
                <a:satOff val="0"/>
                <a:lumOff val="0"/>
                <a:alphaOff val="0"/>
                <a:shade val="85000"/>
                <a:satMod val="130000"/>
              </a:schemeClr>
            </a:gs>
            <a:gs pos="34000">
              <a:schemeClr val="accent5">
                <a:tint val="60000"/>
                <a:hueOff val="0"/>
                <a:satOff val="0"/>
                <a:lumOff val="0"/>
                <a:alphaOff val="0"/>
                <a:shade val="87000"/>
                <a:satMod val="125000"/>
              </a:schemeClr>
            </a:gs>
            <a:gs pos="70000">
              <a:schemeClr val="accent5">
                <a:tint val="60000"/>
                <a:hueOff val="0"/>
                <a:satOff val="0"/>
                <a:lumOff val="0"/>
                <a:alphaOff val="0"/>
                <a:tint val="100000"/>
                <a:shade val="90000"/>
                <a:satMod val="130000"/>
              </a:schemeClr>
            </a:gs>
            <a:gs pos="100000">
              <a:schemeClr val="accent5">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069661" y="1309017"/>
        <a:ext cx="336382" cy="2937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7000FD-1B46-48F6-86CD-776285C20937}">
      <dsp:nvSpPr>
        <dsp:cNvPr id="0" name=""/>
        <dsp:cNvSpPr/>
      </dsp:nvSpPr>
      <dsp:spPr>
        <a:xfrm>
          <a:off x="2593" y="332494"/>
          <a:ext cx="2307945" cy="923178"/>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75000"/>
                  <a:lumOff val="25000"/>
                </a:schemeClr>
              </a:solidFill>
            </a:rPr>
            <a:t>Oct 2011</a:t>
          </a:r>
        </a:p>
        <a:p>
          <a:pPr marL="0" lvl="0" indent="0" algn="ctr" defTabSz="533400">
            <a:lnSpc>
              <a:spcPct val="90000"/>
            </a:lnSpc>
            <a:spcBef>
              <a:spcPct val="0"/>
            </a:spcBef>
            <a:spcAft>
              <a:spcPct val="35000"/>
            </a:spcAft>
            <a:buNone/>
          </a:pPr>
          <a:r>
            <a:rPr lang="en-US" sz="1200" kern="1200" dirty="0">
              <a:solidFill>
                <a:schemeClr val="tx1">
                  <a:lumMod val="75000"/>
                  <a:lumOff val="25000"/>
                </a:schemeClr>
              </a:solidFill>
            </a:rPr>
            <a:t>Inspiration from TCGA &amp; battle trials at SWOG Group Meeting</a:t>
          </a:r>
          <a:endParaRPr lang="en-US" sz="1200" kern="1200" dirty="0"/>
        </a:p>
      </dsp:txBody>
      <dsp:txXfrm>
        <a:off x="464182" y="332494"/>
        <a:ext cx="1384767" cy="923178"/>
      </dsp:txXfrm>
    </dsp:sp>
    <dsp:sp modelId="{634973DD-A990-4F1B-A810-A088C484FF0A}">
      <dsp:nvSpPr>
        <dsp:cNvPr id="0" name=""/>
        <dsp:cNvSpPr/>
      </dsp:nvSpPr>
      <dsp:spPr>
        <a:xfrm>
          <a:off x="2079744" y="332494"/>
          <a:ext cx="2307945" cy="923178"/>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75000"/>
                  <a:lumOff val="25000"/>
                </a:schemeClr>
              </a:solidFill>
            </a:rPr>
            <a:t>Nov 2012</a:t>
          </a:r>
        </a:p>
        <a:p>
          <a:pPr marL="0" lvl="0" indent="0" algn="ctr" defTabSz="533400">
            <a:lnSpc>
              <a:spcPct val="90000"/>
            </a:lnSpc>
            <a:spcBef>
              <a:spcPct val="0"/>
            </a:spcBef>
            <a:spcAft>
              <a:spcPct val="35000"/>
            </a:spcAft>
            <a:buNone/>
          </a:pPr>
          <a:r>
            <a:rPr lang="en-US" sz="1200" kern="1200" dirty="0">
              <a:solidFill>
                <a:schemeClr val="tx1">
                  <a:lumMod val="75000"/>
                  <a:lumOff val="25000"/>
                </a:schemeClr>
              </a:solidFill>
            </a:rPr>
            <a:t>Lung Master Protocol Trial Design Proposal hosted by FOCR</a:t>
          </a:r>
          <a:endParaRPr lang="en-US" sz="1200" kern="1200" dirty="0"/>
        </a:p>
      </dsp:txBody>
      <dsp:txXfrm>
        <a:off x="2541333" y="332494"/>
        <a:ext cx="1384767" cy="923178"/>
      </dsp:txXfrm>
    </dsp:sp>
    <dsp:sp modelId="{FCE6569D-E4D1-46CD-A0CE-630E1E7A640D}">
      <dsp:nvSpPr>
        <dsp:cNvPr id="0" name=""/>
        <dsp:cNvSpPr/>
      </dsp:nvSpPr>
      <dsp:spPr>
        <a:xfrm>
          <a:off x="4156894" y="332494"/>
          <a:ext cx="2307945" cy="923178"/>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75000"/>
                  <a:lumOff val="25000"/>
                </a:schemeClr>
              </a:solidFill>
            </a:rPr>
            <a:t>June 2014</a:t>
          </a:r>
        </a:p>
        <a:p>
          <a:pPr marL="0" lvl="0" indent="0" algn="ctr" defTabSz="533400">
            <a:lnSpc>
              <a:spcPct val="90000"/>
            </a:lnSpc>
            <a:spcBef>
              <a:spcPct val="0"/>
            </a:spcBef>
            <a:spcAft>
              <a:spcPct val="35000"/>
            </a:spcAft>
            <a:buNone/>
          </a:pPr>
          <a:r>
            <a:rPr lang="en-US" sz="1200" kern="1200" dirty="0">
              <a:solidFill>
                <a:schemeClr val="tx1">
                  <a:lumMod val="75000"/>
                  <a:lumOff val="25000"/>
                </a:schemeClr>
              </a:solidFill>
            </a:rPr>
            <a:t>Lung-MAP opened w/ 5 treatment sub-studies</a:t>
          </a:r>
          <a:endParaRPr lang="en-US" sz="1200" kern="1200" dirty="0"/>
        </a:p>
      </dsp:txBody>
      <dsp:txXfrm>
        <a:off x="4618483" y="332494"/>
        <a:ext cx="1384767" cy="923178"/>
      </dsp:txXfrm>
    </dsp:sp>
    <dsp:sp modelId="{85CD79D6-FB2C-4A61-A329-D7129BFDD2BE}">
      <dsp:nvSpPr>
        <dsp:cNvPr id="0" name=""/>
        <dsp:cNvSpPr/>
      </dsp:nvSpPr>
      <dsp:spPr>
        <a:xfrm>
          <a:off x="6234045" y="332494"/>
          <a:ext cx="2307945" cy="923178"/>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75000"/>
                  <a:lumOff val="25000"/>
                </a:schemeClr>
              </a:solidFill>
            </a:rPr>
            <a:t>Over 50 publications &amp; abstracts</a:t>
          </a:r>
          <a:endParaRPr lang="en-US" sz="1200" kern="1200" dirty="0"/>
        </a:p>
      </dsp:txBody>
      <dsp:txXfrm>
        <a:off x="6695634" y="332494"/>
        <a:ext cx="1384767" cy="923178"/>
      </dsp:txXfrm>
    </dsp:sp>
    <dsp:sp modelId="{EC885272-0C00-4984-A978-FF10AD45329D}">
      <dsp:nvSpPr>
        <dsp:cNvPr id="0" name=""/>
        <dsp:cNvSpPr/>
      </dsp:nvSpPr>
      <dsp:spPr>
        <a:xfrm>
          <a:off x="8311196" y="332494"/>
          <a:ext cx="2307945" cy="923178"/>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75000"/>
                  <a:lumOff val="25000"/>
                </a:schemeClr>
              </a:solidFill>
            </a:rPr>
            <a:t>January 2019</a:t>
          </a:r>
        </a:p>
        <a:p>
          <a:pPr marL="0" lvl="0" indent="0" algn="ctr" defTabSz="533400">
            <a:lnSpc>
              <a:spcPct val="90000"/>
            </a:lnSpc>
            <a:spcBef>
              <a:spcPct val="0"/>
            </a:spcBef>
            <a:spcAft>
              <a:spcPct val="35000"/>
            </a:spcAft>
            <a:buNone/>
          </a:pPr>
          <a:r>
            <a:rPr lang="en-US" sz="1200" kern="1200" dirty="0">
              <a:solidFill>
                <a:schemeClr val="tx1">
                  <a:lumMod val="75000"/>
                  <a:lumOff val="25000"/>
                </a:schemeClr>
              </a:solidFill>
            </a:rPr>
            <a:t>Expanded to reach more patients with new screening protocol</a:t>
          </a:r>
          <a:endParaRPr lang="en-US" sz="1200" kern="1200" dirty="0"/>
        </a:p>
      </dsp:txBody>
      <dsp:txXfrm>
        <a:off x="8772785" y="332494"/>
        <a:ext cx="1384767" cy="923178"/>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649"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134" y="1"/>
            <a:ext cx="3038648" cy="466725"/>
          </a:xfrm>
          <a:prstGeom prst="rect">
            <a:avLst/>
          </a:prstGeom>
        </p:spPr>
        <p:txBody>
          <a:bodyPr vert="horz" lIns="91440" tIns="45720" rIns="91440" bIns="45720" rtlCol="0"/>
          <a:lstStyle>
            <a:lvl1pPr algn="r">
              <a:defRPr sz="1200"/>
            </a:lvl1pPr>
          </a:lstStyle>
          <a:p>
            <a:fld id="{FA924232-942B-4CF1-8762-123AA10E60FC}" type="datetimeFigureOut">
              <a:rPr lang="en-US" smtClean="0"/>
              <a:t>10/11/2019</a:t>
            </a:fld>
            <a:endParaRPr lang="en-US" dirty="0"/>
          </a:p>
        </p:txBody>
      </p:sp>
      <p:sp>
        <p:nvSpPr>
          <p:cNvPr id="4" name="Footer Placeholder 3"/>
          <p:cNvSpPr>
            <a:spLocks noGrp="1"/>
          </p:cNvSpPr>
          <p:nvPr>
            <p:ph type="ftr" sz="quarter" idx="2"/>
          </p:nvPr>
        </p:nvSpPr>
        <p:spPr>
          <a:xfrm>
            <a:off x="0" y="8829676"/>
            <a:ext cx="3038649"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134" y="8829676"/>
            <a:ext cx="3038648" cy="466725"/>
          </a:xfrm>
          <a:prstGeom prst="rect">
            <a:avLst/>
          </a:prstGeom>
        </p:spPr>
        <p:txBody>
          <a:bodyPr vert="horz" lIns="91440" tIns="45720" rIns="91440" bIns="45720" rtlCol="0" anchor="b"/>
          <a:lstStyle>
            <a:lvl1pPr algn="r">
              <a:defRPr sz="1200"/>
            </a:lvl1pPr>
          </a:lstStyle>
          <a:p>
            <a:fld id="{D2BC623E-D155-4303-8FF8-80A9A000ADA2}" type="slidenum">
              <a:rPr lang="en-US" smtClean="0"/>
              <a:t>‹#›</a:t>
            </a:fld>
            <a:endParaRPr lang="en-US" dirty="0"/>
          </a:p>
        </p:txBody>
      </p:sp>
    </p:spTree>
    <p:extLst>
      <p:ext uri="{BB962C8B-B14F-4D97-AF65-F5344CB8AC3E}">
        <p14:creationId xmlns:p14="http://schemas.microsoft.com/office/powerpoint/2010/main" val="145342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649"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134" y="1"/>
            <a:ext cx="3038648" cy="466725"/>
          </a:xfrm>
          <a:prstGeom prst="rect">
            <a:avLst/>
          </a:prstGeom>
        </p:spPr>
        <p:txBody>
          <a:bodyPr vert="horz" lIns="91440" tIns="45720" rIns="91440" bIns="45720" rtlCol="0"/>
          <a:lstStyle>
            <a:lvl1pPr algn="r">
              <a:defRPr sz="1200"/>
            </a:lvl1pPr>
          </a:lstStyle>
          <a:p>
            <a:fld id="{891A9970-2462-43B0-9C9B-51114862A4FD}" type="datetimeFigureOut">
              <a:rPr lang="en-US" smtClean="0"/>
              <a:t>10/11/2019</a:t>
            </a:fld>
            <a:endParaRPr lang="en-US" dirty="0"/>
          </a:p>
        </p:txBody>
      </p:sp>
      <p:sp>
        <p:nvSpPr>
          <p:cNvPr id="4" name="Slide Image Placeholder 3"/>
          <p:cNvSpPr>
            <a:spLocks noGrp="1" noRot="1" noChangeAspect="1"/>
          </p:cNvSpPr>
          <p:nvPr>
            <p:ph type="sldImg" idx="2"/>
          </p:nvPr>
        </p:nvSpPr>
        <p:spPr>
          <a:xfrm>
            <a:off x="717550" y="1162050"/>
            <a:ext cx="5576888"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848" y="4473576"/>
            <a:ext cx="560832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6"/>
            <a:ext cx="3038649"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134" y="8829676"/>
            <a:ext cx="3038648" cy="466725"/>
          </a:xfrm>
          <a:prstGeom prst="rect">
            <a:avLst/>
          </a:prstGeom>
        </p:spPr>
        <p:txBody>
          <a:bodyPr vert="horz" lIns="91440" tIns="45720" rIns="91440" bIns="45720" rtlCol="0" anchor="b"/>
          <a:lstStyle>
            <a:lvl1pPr algn="r">
              <a:defRPr sz="1200"/>
            </a:lvl1pPr>
          </a:lstStyle>
          <a:p>
            <a:fld id="{0AC32826-4357-451F-99FB-6C9607A54F6E}" type="slidenum">
              <a:rPr lang="en-US" smtClean="0"/>
              <a:t>‹#›</a:t>
            </a:fld>
            <a:endParaRPr lang="en-US" dirty="0"/>
          </a:p>
        </p:txBody>
      </p:sp>
    </p:spTree>
    <p:extLst>
      <p:ext uri="{BB962C8B-B14F-4D97-AF65-F5344CB8AC3E}">
        <p14:creationId xmlns:p14="http://schemas.microsoft.com/office/powerpoint/2010/main" val="3722075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C32826-4357-451F-99FB-6C9607A54F6E}" type="slidenum">
              <a:rPr lang="en-US" smtClean="0"/>
              <a:t>1</a:t>
            </a:fld>
            <a:endParaRPr lang="en-US" dirty="0"/>
          </a:p>
        </p:txBody>
      </p:sp>
    </p:spTree>
    <p:extLst>
      <p:ext uri="{BB962C8B-B14F-4D97-AF65-F5344CB8AC3E}">
        <p14:creationId xmlns:p14="http://schemas.microsoft.com/office/powerpoint/2010/main" val="2531167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19</a:t>
            </a:fld>
            <a:endParaRPr lang="en-US" dirty="0"/>
          </a:p>
        </p:txBody>
      </p:sp>
    </p:spTree>
    <p:extLst>
      <p:ext uri="{BB962C8B-B14F-4D97-AF65-F5344CB8AC3E}">
        <p14:creationId xmlns:p14="http://schemas.microsoft.com/office/powerpoint/2010/main" val="2795932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21</a:t>
            </a:fld>
            <a:endParaRPr lang="en-US" dirty="0"/>
          </a:p>
        </p:txBody>
      </p:sp>
    </p:spTree>
    <p:extLst>
      <p:ext uri="{BB962C8B-B14F-4D97-AF65-F5344CB8AC3E}">
        <p14:creationId xmlns:p14="http://schemas.microsoft.com/office/powerpoint/2010/main" val="3168847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22</a:t>
            </a:fld>
            <a:endParaRPr lang="en-US" dirty="0"/>
          </a:p>
        </p:txBody>
      </p:sp>
    </p:spTree>
    <p:extLst>
      <p:ext uri="{BB962C8B-B14F-4D97-AF65-F5344CB8AC3E}">
        <p14:creationId xmlns:p14="http://schemas.microsoft.com/office/powerpoint/2010/main" val="364499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24</a:t>
            </a:fld>
            <a:endParaRPr lang="en-US" dirty="0"/>
          </a:p>
        </p:txBody>
      </p:sp>
    </p:spTree>
    <p:extLst>
      <p:ext uri="{BB962C8B-B14F-4D97-AF65-F5344CB8AC3E}">
        <p14:creationId xmlns:p14="http://schemas.microsoft.com/office/powerpoint/2010/main" val="2347213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25</a:t>
            </a:fld>
            <a:endParaRPr lang="en-US" dirty="0"/>
          </a:p>
        </p:txBody>
      </p:sp>
    </p:spTree>
    <p:extLst>
      <p:ext uri="{BB962C8B-B14F-4D97-AF65-F5344CB8AC3E}">
        <p14:creationId xmlns:p14="http://schemas.microsoft.com/office/powerpoint/2010/main" val="264730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26</a:t>
            </a:fld>
            <a:endParaRPr lang="en-US" dirty="0"/>
          </a:p>
        </p:txBody>
      </p:sp>
    </p:spTree>
    <p:extLst>
      <p:ext uri="{BB962C8B-B14F-4D97-AF65-F5344CB8AC3E}">
        <p14:creationId xmlns:p14="http://schemas.microsoft.com/office/powerpoint/2010/main" val="3336789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59</a:t>
            </a:fld>
            <a:endParaRPr lang="en-US" dirty="0"/>
          </a:p>
        </p:txBody>
      </p:sp>
    </p:spTree>
    <p:extLst>
      <p:ext uri="{BB962C8B-B14F-4D97-AF65-F5344CB8AC3E}">
        <p14:creationId xmlns:p14="http://schemas.microsoft.com/office/powerpoint/2010/main" val="1631923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N to add to each arm</a:t>
            </a:r>
          </a:p>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60</a:t>
            </a:fld>
            <a:endParaRPr lang="en-US" dirty="0"/>
          </a:p>
        </p:txBody>
      </p:sp>
    </p:spTree>
    <p:extLst>
      <p:ext uri="{BB962C8B-B14F-4D97-AF65-F5344CB8AC3E}">
        <p14:creationId xmlns:p14="http://schemas.microsoft.com/office/powerpoint/2010/main" val="2100934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63</a:t>
            </a:fld>
            <a:endParaRPr lang="en-US" dirty="0"/>
          </a:p>
        </p:txBody>
      </p:sp>
    </p:spTree>
    <p:extLst>
      <p:ext uri="{BB962C8B-B14F-4D97-AF65-F5344CB8AC3E}">
        <p14:creationId xmlns:p14="http://schemas.microsoft.com/office/powerpoint/2010/main" val="560208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67</a:t>
            </a:fld>
            <a:endParaRPr lang="en-US" dirty="0"/>
          </a:p>
        </p:txBody>
      </p:sp>
    </p:spTree>
    <p:extLst>
      <p:ext uri="{BB962C8B-B14F-4D97-AF65-F5344CB8AC3E}">
        <p14:creationId xmlns:p14="http://schemas.microsoft.com/office/powerpoint/2010/main" val="3910159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2</a:t>
            </a:fld>
            <a:endParaRPr lang="en-US" dirty="0"/>
          </a:p>
        </p:txBody>
      </p:sp>
    </p:spTree>
    <p:extLst>
      <p:ext uri="{BB962C8B-B14F-4D97-AF65-F5344CB8AC3E}">
        <p14:creationId xmlns:p14="http://schemas.microsoft.com/office/powerpoint/2010/main" val="1774607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70</a:t>
            </a:fld>
            <a:endParaRPr lang="en-US" dirty="0"/>
          </a:p>
        </p:txBody>
      </p:sp>
    </p:spTree>
    <p:extLst>
      <p:ext uri="{BB962C8B-B14F-4D97-AF65-F5344CB8AC3E}">
        <p14:creationId xmlns:p14="http://schemas.microsoft.com/office/powerpoint/2010/main" val="2025762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76</a:t>
            </a:fld>
            <a:endParaRPr lang="en-US" dirty="0"/>
          </a:p>
        </p:txBody>
      </p:sp>
    </p:spTree>
    <p:extLst>
      <p:ext uri="{BB962C8B-B14F-4D97-AF65-F5344CB8AC3E}">
        <p14:creationId xmlns:p14="http://schemas.microsoft.com/office/powerpoint/2010/main" val="2951783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81</a:t>
            </a:fld>
            <a:endParaRPr lang="en-US" dirty="0"/>
          </a:p>
        </p:txBody>
      </p:sp>
    </p:spTree>
    <p:extLst>
      <p:ext uri="{BB962C8B-B14F-4D97-AF65-F5344CB8AC3E}">
        <p14:creationId xmlns:p14="http://schemas.microsoft.com/office/powerpoint/2010/main" val="3534590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C32826-4357-451F-99FB-6C9607A54F6E}" type="slidenum">
              <a:rPr lang="en-US" smtClean="0"/>
              <a:t>85</a:t>
            </a:fld>
            <a:endParaRPr lang="en-US" dirty="0"/>
          </a:p>
        </p:txBody>
      </p:sp>
    </p:spTree>
    <p:extLst>
      <p:ext uri="{BB962C8B-B14F-4D97-AF65-F5344CB8AC3E}">
        <p14:creationId xmlns:p14="http://schemas.microsoft.com/office/powerpoint/2010/main" val="727192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C32826-4357-451F-99FB-6C9607A54F6E}" type="slidenum">
              <a:rPr lang="en-US" smtClean="0"/>
              <a:t>86</a:t>
            </a:fld>
            <a:endParaRPr lang="en-US" dirty="0"/>
          </a:p>
        </p:txBody>
      </p:sp>
    </p:spTree>
    <p:extLst>
      <p:ext uri="{BB962C8B-B14F-4D97-AF65-F5344CB8AC3E}">
        <p14:creationId xmlns:p14="http://schemas.microsoft.com/office/powerpoint/2010/main" val="446878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7</a:t>
            </a:fld>
            <a:endParaRPr lang="en-US" dirty="0"/>
          </a:p>
        </p:txBody>
      </p:sp>
    </p:spTree>
    <p:extLst>
      <p:ext uri="{BB962C8B-B14F-4D97-AF65-F5344CB8AC3E}">
        <p14:creationId xmlns:p14="http://schemas.microsoft.com/office/powerpoint/2010/main" val="1319912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8</a:t>
            </a:fld>
            <a:endParaRPr lang="en-US" dirty="0"/>
          </a:p>
        </p:txBody>
      </p:sp>
    </p:spTree>
    <p:extLst>
      <p:ext uri="{BB962C8B-B14F-4D97-AF65-F5344CB8AC3E}">
        <p14:creationId xmlns:p14="http://schemas.microsoft.com/office/powerpoint/2010/main" val="1774607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over 600 pts screened as of this week</a:t>
            </a:r>
          </a:p>
        </p:txBody>
      </p:sp>
      <p:sp>
        <p:nvSpPr>
          <p:cNvPr id="4" name="Slide Number Placeholder 3"/>
          <p:cNvSpPr>
            <a:spLocks noGrp="1"/>
          </p:cNvSpPr>
          <p:nvPr>
            <p:ph type="sldNum" sz="quarter" idx="5"/>
          </p:nvPr>
        </p:nvSpPr>
        <p:spPr/>
        <p:txBody>
          <a:bodyPr/>
          <a:lstStyle/>
          <a:p>
            <a:fld id="{0AC32826-4357-451F-99FB-6C9607A54F6E}" type="slidenum">
              <a:rPr lang="en-US" smtClean="0"/>
              <a:t>10</a:t>
            </a:fld>
            <a:endParaRPr lang="en-US" dirty="0"/>
          </a:p>
        </p:txBody>
      </p:sp>
    </p:spTree>
    <p:extLst>
      <p:ext uri="{BB962C8B-B14F-4D97-AF65-F5344CB8AC3E}">
        <p14:creationId xmlns:p14="http://schemas.microsoft.com/office/powerpoint/2010/main" val="434931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*S1800A - now 27 pts enrolled as of 9/30</a:t>
            </a:r>
          </a:p>
        </p:txBody>
      </p:sp>
      <p:sp>
        <p:nvSpPr>
          <p:cNvPr id="4" name="Slide Number Placeholder 3"/>
          <p:cNvSpPr>
            <a:spLocks noGrp="1"/>
          </p:cNvSpPr>
          <p:nvPr>
            <p:ph type="sldNum" sz="quarter" idx="5"/>
          </p:nvPr>
        </p:nvSpPr>
        <p:spPr/>
        <p:txBody>
          <a:bodyPr/>
          <a:lstStyle/>
          <a:p>
            <a:fld id="{0AC32826-4357-451F-99FB-6C9607A54F6E}" type="slidenum">
              <a:rPr lang="en-US" smtClean="0"/>
              <a:t>12</a:t>
            </a:fld>
            <a:endParaRPr lang="en-US" dirty="0"/>
          </a:p>
        </p:txBody>
      </p:sp>
    </p:spTree>
    <p:extLst>
      <p:ext uri="{BB962C8B-B14F-4D97-AF65-F5344CB8AC3E}">
        <p14:creationId xmlns:p14="http://schemas.microsoft.com/office/powerpoint/2010/main" val="3028844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14</a:t>
            </a:fld>
            <a:endParaRPr lang="en-US" dirty="0"/>
          </a:p>
        </p:txBody>
      </p:sp>
    </p:spTree>
    <p:extLst>
      <p:ext uri="{BB962C8B-B14F-4D97-AF65-F5344CB8AC3E}">
        <p14:creationId xmlns:p14="http://schemas.microsoft.com/office/powerpoint/2010/main" val="1449351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17</a:t>
            </a:fld>
            <a:endParaRPr lang="en-US" dirty="0"/>
          </a:p>
        </p:txBody>
      </p:sp>
    </p:spTree>
    <p:extLst>
      <p:ext uri="{BB962C8B-B14F-4D97-AF65-F5344CB8AC3E}">
        <p14:creationId xmlns:p14="http://schemas.microsoft.com/office/powerpoint/2010/main" val="1098442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18</a:t>
            </a:fld>
            <a:endParaRPr lang="en-US" dirty="0"/>
          </a:p>
        </p:txBody>
      </p:sp>
    </p:spTree>
    <p:extLst>
      <p:ext uri="{BB962C8B-B14F-4D97-AF65-F5344CB8AC3E}">
        <p14:creationId xmlns:p14="http://schemas.microsoft.com/office/powerpoint/2010/main" val="15489025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6DCBD5AB-1538-4D5B-BE2F-2F8C456D562E}" type="datetime1">
              <a:rPr lang="en-US" smtClean="0"/>
              <a:t>10/11/2019</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1" name="Picture 10">
            <a:extLst>
              <a:ext uri="{FF2B5EF4-FFF2-40B4-BE49-F238E27FC236}">
                <a16:creationId xmlns:a16="http://schemas.microsoft.com/office/drawing/2014/main" id="{D5941B38-4F41-4061-9ECD-E31DABB3C775}"/>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DF60E10-888F-4805-A82A-73BBAE4C2E1E}" type="datetime1">
              <a:rPr lang="en-US" smtClean="0"/>
              <a:t>10/11/2019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60960" y="6430351"/>
            <a:ext cx="939938" cy="365125"/>
          </a:xfrm>
        </p:spPr>
        <p:txBody>
          <a:bodyPr/>
          <a:lstStyle/>
          <a:p>
            <a:r>
              <a:rPr lang="en-US" dirty="0"/>
              <a:t>Slide </a:t>
            </a:r>
            <a:fld id="{4FAB73BC-B049-4115-A692-8D63A059BFB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AAF2B39-592E-41EA-A8D9-885E11081CBE}" type="datetime1">
              <a:rPr lang="en-US" smtClean="0"/>
              <a:t>10/11/2019</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175" y="6407697"/>
            <a:ext cx="2866449" cy="417213"/>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DB8E55-EF53-4778-9BF4-109C60BE2280}" type="datetime1">
              <a:rPr lang="en-US" smtClean="0"/>
              <a:t>10/11/2019</a:t>
            </a:fld>
            <a:endParaRPr lang="en-US" dirty="0"/>
          </a:p>
        </p:txBody>
      </p:sp>
      <p:sp>
        <p:nvSpPr>
          <p:cNvPr id="7" name="Slide Number Placeholder 6"/>
          <p:cNvSpPr>
            <a:spLocks noGrp="1"/>
          </p:cNvSpPr>
          <p:nvPr>
            <p:ph type="sldNum" sz="quarter" idx="12"/>
          </p:nvPr>
        </p:nvSpPr>
        <p:spPr>
          <a:xfrm>
            <a:off x="27283" y="6446836"/>
            <a:ext cx="982823" cy="365125"/>
          </a:xfrm>
        </p:spPr>
        <p:txBody>
          <a:bodyPr/>
          <a:lstStyle/>
          <a:p>
            <a:r>
              <a:rPr lang="en-US" dirty="0"/>
              <a:t>Slide </a:t>
            </a:r>
            <a:fld id="{4FAB73BC-B049-4115-A692-8D63A059BFB8}"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5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50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r>
              <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rPr>
              <a:t> </a:t>
            </a:r>
            <a:fld id="{4225D95B-3580-C74C-AC82-B8FCF626B418}" type="slidenum">
              <a:rPr kumimoji="0" lang="en-US" sz="1000" b="1" i="0" u="none" strike="noStrike" kern="1200" cap="none" spc="0" normalizeH="0" baseline="0" noProof="0" smtClean="0">
                <a:ln>
                  <a:noFill/>
                </a:ln>
                <a:solidFill>
                  <a:srgbClr val="7F7F7F"/>
                </a:solidFill>
                <a:effectLst/>
                <a:uLnTx/>
                <a:uFillTx/>
                <a:latin typeface="Arial"/>
                <a:ea typeface="ＭＳ Ｐゴシック" charset="0"/>
                <a:cs typeface="SapientSansRegular"/>
              </a:rPr>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t>‹#›</a:t>
            </a:fld>
            <a:endPar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endParaRPr>
          </a:p>
        </p:txBody>
      </p:sp>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210434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0A76D518-2C8E-47B8-B707-D70EA4FB5DDB}" type="datetime1">
              <a:rPr lang="en-US" smtClean="0"/>
              <a:t>10/11/2019</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cxnSp>
        <p:nvCxnSpPr>
          <p:cNvPr id="10" name="Straight Connector 9">
            <a:extLst>
              <a:ext uri="{FF2B5EF4-FFF2-40B4-BE49-F238E27FC236}">
                <a16:creationId xmlns:a16="http://schemas.microsoft.com/office/drawing/2014/main" id="{C554A55F-3289-4514-B37B-B3BAC6FD959E}"/>
              </a:ext>
            </a:extLst>
          </p:cNvPr>
          <p:cNvCxnSpPr/>
          <p:nvPr userDrawn="1"/>
        </p:nvCxnSpPr>
        <p:spPr>
          <a:xfrm>
            <a:off x="1097280" y="4325112"/>
            <a:ext cx="100584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87745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634CD9B-300C-4655-A4AF-AE6E63449C4B}" type="datetime1">
              <a:rPr lang="en-US" smtClean="0"/>
              <a:t>10/11/2019</a:t>
            </a:fld>
            <a:endParaRPr lang="en-US" dirty="0"/>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pic>
        <p:nvPicPr>
          <p:cNvPr id="7" name="Picture 6">
            <a:extLst>
              <a:ext uri="{FF2B5EF4-FFF2-40B4-BE49-F238E27FC236}">
                <a16:creationId xmlns:a16="http://schemas.microsoft.com/office/drawing/2014/main" id="{FCFECC36-5A52-4CF2-B3B6-3347AAF36F67}"/>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09600" y="758952"/>
            <a:ext cx="1054608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609600" y="4453128"/>
            <a:ext cx="1054608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DEFCB3-5A34-4E93-B5E1-27DD28147238}" type="datetime1">
              <a:rPr lang="en-US" smtClean="0"/>
              <a:t>10/11/2019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4FAB73BC-B049-4115-A692-8D63A059BFB8}" type="slidenum">
              <a:rPr lang="en-US" smtClean="0"/>
              <a:pPr/>
              <a:t>‹#›</a:t>
            </a:fld>
            <a:endParaRPr lang="en-US" dirty="0"/>
          </a:p>
        </p:txBody>
      </p:sp>
      <p:cxnSp>
        <p:nvCxnSpPr>
          <p:cNvPr id="9" name="Straight Connector 8"/>
          <p:cNvCxnSpPr/>
          <p:nvPr/>
        </p:nvCxnSpPr>
        <p:spPr>
          <a:xfrm>
            <a:off x="609600" y="4325112"/>
            <a:ext cx="10473578" cy="18288"/>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599090" y="36083"/>
            <a:ext cx="10556590" cy="1450757"/>
          </a:xfrm>
        </p:spPr>
        <p:txBody>
          <a:bodyPr/>
          <a:lstStyle/>
          <a:p>
            <a:r>
              <a:rPr lang="en-US" dirty="0"/>
              <a:t>Click to edit Master title style</a:t>
            </a:r>
          </a:p>
        </p:txBody>
      </p:sp>
      <p:sp>
        <p:nvSpPr>
          <p:cNvPr id="3" name="Content Placeholder 2"/>
          <p:cNvSpPr>
            <a:spLocks noGrp="1"/>
          </p:cNvSpPr>
          <p:nvPr>
            <p:ph sz="half" idx="1" hasCustomPrompt="1"/>
          </p:nvPr>
        </p:nvSpPr>
        <p:spPr>
          <a:xfrm>
            <a:off x="599090" y="1845735"/>
            <a:ext cx="5183700"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885793" y="1845735"/>
            <a:ext cx="5269887"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32F06C-2796-4892-ACA4-DC4D45230656}" type="datetime1">
              <a:rPr lang="en-US" smtClean="0"/>
              <a:t>10/11/2019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65499" y="6444629"/>
            <a:ext cx="867182" cy="365125"/>
          </a:xfrm>
        </p:spPr>
        <p:txBody>
          <a:bodyPr/>
          <a:lstStyle/>
          <a:p>
            <a:r>
              <a:rPr lang="en-US" dirty="0"/>
              <a:t>Slide </a:t>
            </a:r>
            <a:fld id="{4FAB73BC-B049-4115-A692-8D63A059BFB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66356" y="38058"/>
            <a:ext cx="10489324" cy="1450757"/>
          </a:xfrm>
        </p:spPr>
        <p:txBody>
          <a:bodyPr/>
          <a:lstStyle/>
          <a:p>
            <a:r>
              <a:rPr lang="en-US" dirty="0"/>
              <a:t>Click to edit Master title style</a:t>
            </a:r>
          </a:p>
        </p:txBody>
      </p:sp>
      <p:sp>
        <p:nvSpPr>
          <p:cNvPr id="3" name="Text Placeholder 2"/>
          <p:cNvSpPr>
            <a:spLocks noGrp="1"/>
          </p:cNvSpPr>
          <p:nvPr>
            <p:ph type="body" idx="1"/>
          </p:nvPr>
        </p:nvSpPr>
        <p:spPr>
          <a:xfrm>
            <a:off x="666356"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66356"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217920"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97FA6CD-3412-4193-8887-234A9D5A9C50}" type="datetime1">
              <a:rPr lang="en-US" smtClean="0"/>
              <a:t>10/11/2019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343" y="6459784"/>
            <a:ext cx="970303" cy="365125"/>
          </a:xfrm>
        </p:spPr>
        <p:txBody>
          <a:bodyPr/>
          <a:lstStyle/>
          <a:p>
            <a:r>
              <a:rPr lang="en-US" dirty="0"/>
              <a:t>Slide </a:t>
            </a:r>
            <a:fld id="{4FAB73BC-B049-4115-A692-8D63A059BFB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F5FBADA-2CCD-4E7D-A69B-0212284EE43C}" type="datetime1">
              <a:rPr lang="en-US" smtClean="0"/>
              <a:t>10/11/2019</a:t>
            </a:fld>
            <a:endParaRPr lang="en-US" dirty="0"/>
          </a:p>
        </p:txBody>
      </p:sp>
      <p:sp>
        <p:nvSpPr>
          <p:cNvPr id="4" name="Footer Placeholder 3"/>
          <p:cNvSpPr>
            <a:spLocks noGrp="1"/>
          </p:cNvSpPr>
          <p:nvPr>
            <p:ph type="ftr" sz="quarter" idx="11"/>
          </p:nvPr>
        </p:nvSpPr>
        <p:spPr>
          <a:xfrm>
            <a:off x="3684598" y="6459785"/>
            <a:ext cx="4822804" cy="365125"/>
          </a:xfrm>
        </p:spPr>
        <p:txBody>
          <a:bodyPr/>
          <a:lstStyle/>
          <a:p>
            <a:endParaRPr lang="en-US" dirty="0"/>
          </a:p>
        </p:txBody>
      </p:sp>
      <p:sp>
        <p:nvSpPr>
          <p:cNvPr id="5" name="Slide Number Placeholder 4"/>
          <p:cNvSpPr>
            <a:spLocks noGrp="1"/>
          </p:cNvSpPr>
          <p:nvPr>
            <p:ph type="sldNum" sz="quarter" idx="12"/>
          </p:nvPr>
        </p:nvSpPr>
        <p:spPr>
          <a:xfrm>
            <a:off x="101549" y="6473028"/>
            <a:ext cx="995731" cy="365125"/>
          </a:xfrm>
        </p:spPr>
        <p:txBody>
          <a:bodyPr/>
          <a:lstStyle/>
          <a:p>
            <a:r>
              <a:rPr lang="en-US" dirty="0"/>
              <a:t>Slide </a:t>
            </a:r>
            <a:fld id="{4FAB73BC-B049-4115-A692-8D63A059BFB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AFB1E8-255A-4CAB-9CA8-85DA8BBE888C}" type="datetime1">
              <a:rPr lang="en-US" smtClean="0"/>
              <a:t>10/11/2019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746278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alphaModFix amt="19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ED0CF1-E9A9-4300-B108-8C50C1581319}" type="datetime1">
              <a:rPr lang="en-US" smtClean="0"/>
              <a:t>10/11/2019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982373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chemeClr val="tx1">
                    <a:lumMod val="85000"/>
                    <a:lumOff val="15000"/>
                  </a:schemeClr>
                </a:solidFill>
              </a:defRPr>
            </a:lvl1pPr>
          </a:lstStyle>
          <a:p>
            <a:fld id="{6C01ABC0-1EB0-40D5-B493-D7B15FE99923}" type="datetime1">
              <a:rPr lang="en-US" smtClean="0"/>
              <a:t>10/11/2019</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cxnSp>
        <p:nvCxnSpPr>
          <p:cNvPr id="10" name="Straight Connector 9"/>
          <p:cNvCxnSpPr/>
          <p:nvPr/>
        </p:nvCxnSpPr>
        <p:spPr>
          <a:xfrm>
            <a:off x="599090" y="1486840"/>
            <a:ext cx="10561402" cy="4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7" name="Picture 16">
            <a:extLst>
              <a:ext uri="{FF2B5EF4-FFF2-40B4-BE49-F238E27FC236}">
                <a16:creationId xmlns:a16="http://schemas.microsoft.com/office/drawing/2014/main" id="{BA5EC52C-F193-4D5A-98A4-4E2BF82726F1}"/>
              </a:ext>
            </a:extLst>
          </p:cNvPr>
          <p:cNvPicPr>
            <a:picLocks noChangeAspect="1"/>
          </p:cNvPicPr>
          <p:nvPr userDrawn="1"/>
        </p:nvPicPr>
        <p:blipFill rotWithShape="1">
          <a:blip r:embed="rId15">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65" r:id="rId2"/>
    <p:sldLayoutId id="2147483660" r:id="rId3"/>
    <p:sldLayoutId id="2147483651" r:id="rId4"/>
    <p:sldLayoutId id="2147483652" r:id="rId5"/>
    <p:sldLayoutId id="2147483653" r:id="rId6"/>
    <p:sldLayoutId id="2147483654" r:id="rId7"/>
    <p:sldLayoutId id="2147483662" r:id="rId8"/>
    <p:sldLayoutId id="2147483663" r:id="rId9"/>
    <p:sldLayoutId id="2147483655" r:id="rId10"/>
    <p:sldLayoutId id="2147483656" r:id="rId11"/>
    <p:sldLayoutId id="2147483657" r:id="rId12"/>
    <p:sldLayoutId id="2147483666" r:id="rId13"/>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1828800" y="1524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p:cNvSpPr>
            <a:spLocks noGrp="1" noChangeArrowheads="1"/>
          </p:cNvSpPr>
          <p:nvPr>
            <p:ph type="body" idx="1"/>
          </p:nvPr>
        </p:nvSpPr>
        <p:spPr bwMode="auto">
          <a:xfrm>
            <a:off x="1828800" y="1600201"/>
            <a:ext cx="10363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Rectangle 4"/>
          <p:cNvSpPr>
            <a:spLocks noGrp="1" noChangeArrowheads="1"/>
          </p:cNvSpPr>
          <p:nvPr>
            <p:ph type="dt" sz="half" idx="2"/>
          </p:nvPr>
        </p:nvSpPr>
        <p:spPr bwMode="auto">
          <a:xfrm>
            <a:off x="1828800" y="6248400"/>
            <a:ext cx="2438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Narrow" pitchFamily="34" charset="0"/>
              </a:defRPr>
            </a:lvl1pPr>
          </a:lstStyle>
          <a:p>
            <a:pPr defTabSz="914400" fontAlgn="base">
              <a:spcBef>
                <a:spcPct val="0"/>
              </a:spcBef>
              <a:spcAft>
                <a:spcPct val="0"/>
              </a:spcAft>
            </a:pPr>
            <a:fld id="{0501CDE7-F5D8-4BB6-A78D-330F96BED96B}" type="datetime1">
              <a:rPr lang="en-US" altLang="en-US" smtClean="0"/>
              <a:t>10/11/2019</a:t>
            </a:fld>
            <a:endParaRPr lang="en-US" altLang="en-US" dirty="0"/>
          </a:p>
        </p:txBody>
      </p:sp>
      <p:sp>
        <p:nvSpPr>
          <p:cNvPr id="4101" name="Rectangle 5"/>
          <p:cNvSpPr>
            <a:spLocks noGrp="1" noChangeArrowheads="1"/>
          </p:cNvSpPr>
          <p:nvPr>
            <p:ph type="ftr" sz="quarter" idx="3"/>
          </p:nvPr>
        </p:nvSpPr>
        <p:spPr bwMode="auto">
          <a:xfrm>
            <a:off x="5486400" y="6248400"/>
            <a:ext cx="3149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Narrow" pitchFamily="34" charset="0"/>
              </a:defRPr>
            </a:lvl1pPr>
          </a:lstStyle>
          <a:p>
            <a:pPr defTabSz="914400" fontAlgn="base">
              <a:spcBef>
                <a:spcPct val="0"/>
              </a:spcBef>
              <a:spcAft>
                <a:spcPct val="0"/>
              </a:spcAft>
            </a:pPr>
            <a:endParaRPr lang="en-US" altLang="en-US" dirty="0"/>
          </a:p>
        </p:txBody>
      </p:sp>
      <p:sp>
        <p:nvSpPr>
          <p:cNvPr id="4102" name="Rectangle 6"/>
          <p:cNvSpPr>
            <a:spLocks noGrp="1" noChangeArrowheads="1"/>
          </p:cNvSpPr>
          <p:nvPr>
            <p:ph type="sldNum" sz="quarter" idx="4"/>
          </p:nvPr>
        </p:nvSpPr>
        <p:spPr bwMode="auto">
          <a:xfrm>
            <a:off x="9753600" y="6248400"/>
            <a:ext cx="2438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Narrow" pitchFamily="34" charset="0"/>
              </a:defRPr>
            </a:lvl1pPr>
          </a:lstStyle>
          <a:p>
            <a:pPr defTabSz="914400" fontAlgn="base">
              <a:spcBef>
                <a:spcPct val="0"/>
              </a:spcBef>
              <a:spcAft>
                <a:spcPct val="0"/>
              </a:spcAft>
            </a:pPr>
            <a:fld id="{B55FE4E2-D75E-4055-9098-72273A0483AA}" type="slidenum">
              <a:rPr lang="en-US" altLang="en-US" smtClean="0"/>
              <a:pPr defTabSz="914400" fontAlgn="base">
                <a:spcBef>
                  <a:spcPct val="0"/>
                </a:spcBef>
                <a:spcAft>
                  <a:spcPct val="0"/>
                </a:spcAft>
              </a:pPr>
              <a:t>‹#›</a:t>
            </a:fld>
            <a:endParaRPr lang="en-US" altLang="en-US" dirty="0"/>
          </a:p>
        </p:txBody>
      </p:sp>
    </p:spTree>
    <p:extLst>
      <p:ext uri="{BB962C8B-B14F-4D97-AF65-F5344CB8AC3E}">
        <p14:creationId xmlns:p14="http://schemas.microsoft.com/office/powerpoint/2010/main" val="363831280"/>
      </p:ext>
    </p:extLst>
  </p:cSld>
  <p:clrMap bg1="lt1" tx1="dk1" bg2="lt2" tx2="dk2" accent1="accent1" accent2="accent2" accent3="accent3" accent4="accent4" accent5="accent5" accent6="accent6" hlink="hlink" folHlink="folHlink"/>
  <p:hf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Narrow" pitchFamily="1" charset="0"/>
        </a:defRPr>
      </a:lvl2pPr>
      <a:lvl3pPr algn="ctr" rtl="0" eaLnBrk="0" fontAlgn="base" hangingPunct="0">
        <a:spcBef>
          <a:spcPct val="0"/>
        </a:spcBef>
        <a:spcAft>
          <a:spcPct val="0"/>
        </a:spcAft>
        <a:defRPr sz="4400" b="1">
          <a:solidFill>
            <a:schemeClr val="bg1"/>
          </a:solidFill>
          <a:latin typeface="Arial Narrow" pitchFamily="1" charset="0"/>
        </a:defRPr>
      </a:lvl3pPr>
      <a:lvl4pPr algn="ctr" rtl="0" eaLnBrk="0" fontAlgn="base" hangingPunct="0">
        <a:spcBef>
          <a:spcPct val="0"/>
        </a:spcBef>
        <a:spcAft>
          <a:spcPct val="0"/>
        </a:spcAft>
        <a:defRPr sz="4400" b="1">
          <a:solidFill>
            <a:schemeClr val="bg1"/>
          </a:solidFill>
          <a:latin typeface="Arial Narrow" pitchFamily="1" charset="0"/>
        </a:defRPr>
      </a:lvl4pPr>
      <a:lvl5pPr algn="ctr" rtl="0" eaLnBrk="0" fontAlgn="base" hangingPunct="0">
        <a:spcBef>
          <a:spcPct val="0"/>
        </a:spcBef>
        <a:spcAft>
          <a:spcPct val="0"/>
        </a:spcAft>
        <a:defRPr sz="4400" b="1">
          <a:solidFill>
            <a:schemeClr val="bg1"/>
          </a:solidFill>
          <a:latin typeface="Arial Narrow" pitchFamily="1" charset="0"/>
        </a:defRPr>
      </a:lvl5pPr>
      <a:lvl6pPr marL="457200" algn="ctr" rtl="0" eaLnBrk="1" fontAlgn="base" hangingPunct="1">
        <a:spcBef>
          <a:spcPct val="0"/>
        </a:spcBef>
        <a:spcAft>
          <a:spcPct val="0"/>
        </a:spcAft>
        <a:defRPr sz="4400" b="1">
          <a:solidFill>
            <a:schemeClr val="bg1"/>
          </a:solidFill>
          <a:latin typeface="Arial Narrow" pitchFamily="1" charset="0"/>
        </a:defRPr>
      </a:lvl6pPr>
      <a:lvl7pPr marL="914400" algn="ctr" rtl="0" eaLnBrk="1" fontAlgn="base" hangingPunct="1">
        <a:spcBef>
          <a:spcPct val="0"/>
        </a:spcBef>
        <a:spcAft>
          <a:spcPct val="0"/>
        </a:spcAft>
        <a:defRPr sz="4400" b="1">
          <a:solidFill>
            <a:schemeClr val="bg1"/>
          </a:solidFill>
          <a:latin typeface="Arial Narrow" pitchFamily="1" charset="0"/>
        </a:defRPr>
      </a:lvl7pPr>
      <a:lvl8pPr marL="1371600" algn="ctr" rtl="0" eaLnBrk="1" fontAlgn="base" hangingPunct="1">
        <a:spcBef>
          <a:spcPct val="0"/>
        </a:spcBef>
        <a:spcAft>
          <a:spcPct val="0"/>
        </a:spcAft>
        <a:defRPr sz="4400" b="1">
          <a:solidFill>
            <a:schemeClr val="bg1"/>
          </a:solidFill>
          <a:latin typeface="Arial Narrow" pitchFamily="1" charset="0"/>
        </a:defRPr>
      </a:lvl8pPr>
      <a:lvl9pPr marL="1828800" algn="ctr" rtl="0" eaLnBrk="1" fontAlgn="base" hangingPunct="1">
        <a:spcBef>
          <a:spcPct val="0"/>
        </a:spcBef>
        <a:spcAft>
          <a:spcPct val="0"/>
        </a:spcAft>
        <a:defRPr sz="4400" b="1">
          <a:solidFill>
            <a:schemeClr val="bg1"/>
          </a:solidFill>
          <a:latin typeface="Arial Narrow"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12.emf"/></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0.tiff"/><Relationship Id="rId4" Type="http://schemas.openxmlformats.org/officeDocument/2006/relationships/image" Target="../media/image19.tiff"/></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jp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22.png"/><Relationship Id="rId5" Type="http://schemas.openxmlformats.org/officeDocument/2006/relationships/diagramQuickStyle" Target="../diagrams/quickStyle1.xml"/><Relationship Id="rId10" Type="http://schemas.openxmlformats.org/officeDocument/2006/relationships/image" Target="../media/image21.jpeg"/><Relationship Id="rId4" Type="http://schemas.openxmlformats.org/officeDocument/2006/relationships/diagramLayout" Target="../diagrams/layout1.xml"/><Relationship Id="rId9"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hyperlink" Target="mailto:LungmapSCC@crab.org" TargetMode="External"/><Relationship Id="rId2" Type="http://schemas.openxmlformats.org/officeDocument/2006/relationships/hyperlink" Target="https://www.surveymonkey.com/r/VS9K855" TargetMode="External"/><Relationship Id="rId1" Type="http://schemas.openxmlformats.org/officeDocument/2006/relationships/slideLayout" Target="../slideLayouts/slideLayout3.xml"/><Relationship Id="rId4" Type="http://schemas.openxmlformats.org/officeDocument/2006/relationships/image" Target="../media/image69.jpg"/></Relationships>
</file>

<file path=ppt/slides/_rels/slide85.xml.rels><?xml version="1.0" encoding="UTF-8" standalone="yes"?>
<Relationships xmlns="http://schemas.openxmlformats.org/package/2006/relationships"><Relationship Id="rId8" Type="http://schemas.openxmlformats.org/officeDocument/2006/relationships/hyperlink" Target="mailto:LUNGMAP@swog.org" TargetMode="External"/><Relationship Id="rId3" Type="http://schemas.openxmlformats.org/officeDocument/2006/relationships/hyperlink" Target="mailto:LUNGMAPSCC@crab.org" TargetMode="External"/><Relationship Id="rId7" Type="http://schemas.openxmlformats.org/officeDocument/2006/relationships/hyperlink" Target="mailto:Qamail@swog.org"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hyperlink" Target="mailto:centralmonitorquestion@crab.org" TargetMode="External"/><Relationship Id="rId11" Type="http://schemas.openxmlformats.org/officeDocument/2006/relationships/hyperlink" Target="mailto:Funding@swog.org" TargetMode="External"/><Relationship Id="rId5" Type="http://schemas.openxmlformats.org/officeDocument/2006/relationships/hyperlink" Target="mailto:LUNGMAPQuestion@crab.org" TargetMode="External"/><Relationship Id="rId10" Type="http://schemas.openxmlformats.org/officeDocument/2006/relationships/hyperlink" Target="mailto:S1800AMedicalQuery@swog.org" TargetMode="External"/><Relationship Id="rId4" Type="http://schemas.openxmlformats.org/officeDocument/2006/relationships/hyperlink" Target="mailto:protocols@swog.org" TargetMode="External"/><Relationship Id="rId9" Type="http://schemas.openxmlformats.org/officeDocument/2006/relationships/hyperlink" Target="mailto:S1900AMedicalQuery@swog.org"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37940" y="17892"/>
            <a:ext cx="11516120" cy="6116208"/>
          </a:xfrm>
          <a:prstGeom prst="rect">
            <a:avLst/>
          </a:prstGeom>
          <a:effectLst>
            <a:softEdge rad="12700"/>
          </a:effectLst>
        </p:spPr>
      </p:pic>
      <p:sp>
        <p:nvSpPr>
          <p:cNvPr id="3" name="Subtitle 2"/>
          <p:cNvSpPr>
            <a:spLocks noGrp="1"/>
          </p:cNvSpPr>
          <p:nvPr>
            <p:ph type="subTitle" idx="1"/>
          </p:nvPr>
        </p:nvSpPr>
        <p:spPr>
          <a:xfrm>
            <a:off x="1066800" y="4571471"/>
            <a:ext cx="10058400" cy="1701971"/>
          </a:xfrm>
        </p:spPr>
        <p:txBody>
          <a:bodyPr>
            <a:normAutofit/>
          </a:bodyPr>
          <a:lstStyle/>
          <a:p>
            <a:pPr algn="ctr">
              <a:spcBef>
                <a:spcPts val="600"/>
              </a:spcBef>
            </a:pPr>
            <a:r>
              <a:rPr lang="en-US" sz="2000" dirty="0"/>
              <a:t>Karen Kelly, MD</a:t>
            </a:r>
          </a:p>
          <a:p>
            <a:pPr algn="ctr">
              <a:spcBef>
                <a:spcPts val="600"/>
              </a:spcBef>
            </a:pPr>
            <a:r>
              <a:rPr lang="en-US" sz="2000" dirty="0" err="1"/>
              <a:t>swog</a:t>
            </a:r>
            <a:r>
              <a:rPr lang="en-US" sz="2000" dirty="0"/>
              <a:t> lung cancer committee chair</a:t>
            </a:r>
          </a:p>
          <a:p>
            <a:pPr algn="ctr">
              <a:spcBef>
                <a:spcPts val="0"/>
              </a:spcBef>
            </a:pPr>
            <a:endParaRPr lang="en-US" sz="1400" b="1" kern="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pPr algn="ctr">
              <a:spcBef>
                <a:spcPts val="0"/>
              </a:spcBef>
            </a:pPr>
            <a:r>
              <a:rPr lang="en-US" sz="1400" b="1" kern="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SWOG Fall meeting</a:t>
            </a:r>
          </a:p>
          <a:p>
            <a:pPr algn="ctr">
              <a:spcBef>
                <a:spcPts val="0"/>
              </a:spcBef>
            </a:pPr>
            <a:r>
              <a:rPr lang="en-US" sz="1400" b="1" kern="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October 4, 2019</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3405" y="177438"/>
            <a:ext cx="2031528" cy="862979"/>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2612" y="158457"/>
            <a:ext cx="1024128" cy="1024128"/>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5268" y="177438"/>
            <a:ext cx="1317665" cy="986167"/>
          </a:xfrm>
          <a:prstGeom prst="rect">
            <a:avLst/>
          </a:prstGeom>
        </p:spPr>
      </p:pic>
      <p:sp>
        <p:nvSpPr>
          <p:cNvPr id="8" name="Rectangle 7">
            <a:extLst>
              <a:ext uri="{FF2B5EF4-FFF2-40B4-BE49-F238E27FC236}">
                <a16:creationId xmlns:a16="http://schemas.microsoft.com/office/drawing/2014/main" id="{9136A2EA-F23C-4ECF-A3B4-5BAF06B23BA4}"/>
              </a:ext>
            </a:extLst>
          </p:cNvPr>
          <p:cNvSpPr/>
          <p:nvPr/>
        </p:nvSpPr>
        <p:spPr>
          <a:xfrm>
            <a:off x="1195259" y="2315336"/>
            <a:ext cx="9653702" cy="1123384"/>
          </a:xfrm>
          <a:prstGeom prst="rect">
            <a:avLst/>
          </a:prstGeom>
        </p:spPr>
        <p:txBody>
          <a:bodyPr wrap="square">
            <a:spAutoFit/>
          </a:bodyPr>
          <a:lstStyle/>
          <a:p>
            <a:pPr algn="ctr"/>
            <a:r>
              <a:rPr lang="en-US" sz="6700" b="1" dirty="0">
                <a:ln w="0"/>
                <a:solidFill>
                  <a:prstClr val="black"/>
                </a:solidFill>
                <a:effectLst>
                  <a:outerShdw blurRad="38100" dist="19050" dir="2700000" algn="tl" rotWithShape="0">
                    <a:prstClr val="black">
                      <a:alpha val="40000"/>
                    </a:prstClr>
                  </a:outerShdw>
                </a:effectLst>
                <a:latin typeface="Calibri Light"/>
                <a:ea typeface="+mj-ea"/>
                <a:cs typeface="+mj-cs"/>
              </a:rPr>
              <a:t>Lung-MAP Update Meeting</a:t>
            </a:r>
          </a:p>
        </p:txBody>
      </p:sp>
      <p:sp>
        <p:nvSpPr>
          <p:cNvPr id="17" name="object 25">
            <a:extLst>
              <a:ext uri="{FF2B5EF4-FFF2-40B4-BE49-F238E27FC236}">
                <a16:creationId xmlns:a16="http://schemas.microsoft.com/office/drawing/2014/main" id="{2DFC2AFB-D674-42B7-ABEE-69E5340AB33E}"/>
              </a:ext>
            </a:extLst>
          </p:cNvPr>
          <p:cNvSpPr/>
          <p:nvPr/>
        </p:nvSpPr>
        <p:spPr>
          <a:xfrm>
            <a:off x="6583461" y="177438"/>
            <a:ext cx="1066317" cy="862979"/>
          </a:xfrm>
          <a:prstGeom prst="rect">
            <a:avLst/>
          </a:prstGeom>
          <a:blipFill>
            <a:blip r:embed="rId8" cstate="print"/>
            <a:stretch>
              <a:fillRect/>
            </a:stretch>
          </a:blipFill>
        </p:spPr>
        <p:txBody>
          <a:bodyPr wrap="square" lIns="0" tIns="0" rIns="0" bIns="0" rtlCol="0"/>
          <a:lstStyle/>
          <a:p>
            <a:endParaRPr/>
          </a:p>
        </p:txBody>
      </p:sp>
      <p:sp>
        <p:nvSpPr>
          <p:cNvPr id="4" name="Slide Number Placeholder 3">
            <a:extLst>
              <a:ext uri="{FF2B5EF4-FFF2-40B4-BE49-F238E27FC236}">
                <a16:creationId xmlns:a16="http://schemas.microsoft.com/office/drawing/2014/main" id="{5F4FDF1D-9EF8-4C78-844D-F01E7D4D59E5}"/>
              </a:ext>
            </a:extLst>
          </p:cNvPr>
          <p:cNvSpPr>
            <a:spLocks noGrp="1"/>
          </p:cNvSpPr>
          <p:nvPr>
            <p:ph type="sldNum" sz="quarter" idx="12"/>
          </p:nvPr>
        </p:nvSpPr>
        <p:spPr/>
        <p:txBody>
          <a:bodyPr/>
          <a:lstStyle/>
          <a:p>
            <a:r>
              <a:rPr lang="en-US"/>
              <a:t>Slide </a:t>
            </a:r>
            <a:fld id="{4FAB73BC-B049-4115-A692-8D63A059BFB8}" type="slidenum">
              <a:rPr lang="en-US" smtClean="0"/>
              <a:pPr/>
              <a:t>1</a:t>
            </a:fld>
            <a:endParaRPr lang="en-US" dirty="0"/>
          </a:p>
        </p:txBody>
      </p:sp>
      <p:pic>
        <p:nvPicPr>
          <p:cNvPr id="4099" name="Picture 3">
            <a:extLst>
              <a:ext uri="{FF2B5EF4-FFF2-40B4-BE49-F238E27FC236}">
                <a16:creationId xmlns:a16="http://schemas.microsoft.com/office/drawing/2014/main" id="{4E3A102D-D24F-4C66-8443-494D99F6A5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9156" y="368626"/>
            <a:ext cx="2460310" cy="4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799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6FDF8F-BE3A-4E1B-824A-7E4440DCECB1}"/>
              </a:ext>
            </a:extLst>
          </p:cNvPr>
          <p:cNvSpPr>
            <a:spLocks noGrp="1"/>
          </p:cNvSpPr>
          <p:nvPr>
            <p:ph type="title"/>
          </p:nvPr>
        </p:nvSpPr>
        <p:spPr/>
        <p:txBody>
          <a:bodyPr/>
          <a:lstStyle/>
          <a:p>
            <a:r>
              <a:rPr lang="en-US" dirty="0"/>
              <a:t>Where are we now?</a:t>
            </a:r>
          </a:p>
        </p:txBody>
      </p:sp>
      <p:sp>
        <p:nvSpPr>
          <p:cNvPr id="6" name="Content Placeholder 5">
            <a:extLst>
              <a:ext uri="{FF2B5EF4-FFF2-40B4-BE49-F238E27FC236}">
                <a16:creationId xmlns:a16="http://schemas.microsoft.com/office/drawing/2014/main" id="{256B0CA5-359A-4500-AFCB-6F1862641530}"/>
              </a:ext>
            </a:extLst>
          </p:cNvPr>
          <p:cNvSpPr>
            <a:spLocks noGrp="1"/>
          </p:cNvSpPr>
          <p:nvPr>
            <p:ph idx="1"/>
          </p:nvPr>
        </p:nvSpPr>
        <p:spPr>
          <a:xfrm>
            <a:off x="609600" y="1625600"/>
            <a:ext cx="10546080" cy="4470400"/>
          </a:xfrm>
        </p:spPr>
        <p:txBody>
          <a:bodyPr>
            <a:normAutofit/>
          </a:bodyPr>
          <a:lstStyle/>
          <a:p>
            <a:pPr marL="0" lvl="1" indent="0">
              <a:spcBef>
                <a:spcPts val="1200"/>
              </a:spcBef>
              <a:spcAft>
                <a:spcPts val="200"/>
              </a:spcAft>
              <a:buSzPct val="100000"/>
              <a:buNone/>
            </a:pPr>
            <a:r>
              <a:rPr lang="en-US" sz="2400" b="1" u="sng" dirty="0">
                <a:solidFill>
                  <a:srgbClr val="0070C0"/>
                </a:solidFill>
              </a:rPr>
              <a:t>LUNGMAP</a:t>
            </a:r>
            <a:r>
              <a:rPr lang="en-US" sz="2400" b="1" dirty="0">
                <a:solidFill>
                  <a:srgbClr val="0070C0"/>
                </a:solidFill>
              </a:rPr>
              <a:t> Screening Protocol</a:t>
            </a:r>
          </a:p>
          <a:p>
            <a:pPr marL="225425" lvl="1" indent="-225425">
              <a:spcBef>
                <a:spcPts val="1200"/>
              </a:spcBef>
              <a:spcAft>
                <a:spcPts val="200"/>
              </a:spcAft>
              <a:buSzPct val="100000"/>
              <a:buFont typeface="Arial" panose="020B0604020202020204" pitchFamily="34" charset="0"/>
              <a:buChar char="•"/>
            </a:pPr>
            <a:r>
              <a:rPr lang="en-US" sz="2400" dirty="0"/>
              <a:t>Opened 1/28/19</a:t>
            </a:r>
          </a:p>
          <a:p>
            <a:pPr marL="225425" lvl="1" indent="-225425">
              <a:spcBef>
                <a:spcPts val="1200"/>
              </a:spcBef>
              <a:spcAft>
                <a:spcPts val="200"/>
              </a:spcAft>
              <a:buSzPct val="100000"/>
              <a:buFont typeface="Arial" panose="020B0604020202020204" pitchFamily="34" charset="0"/>
              <a:buChar char="•"/>
            </a:pPr>
            <a:r>
              <a:rPr lang="en-US" sz="2400" dirty="0"/>
              <a:t>648 sites with IRB approval</a:t>
            </a:r>
          </a:p>
          <a:p>
            <a:pPr marL="225425" lvl="1" indent="-225425">
              <a:spcBef>
                <a:spcPts val="1200"/>
              </a:spcBef>
              <a:spcAft>
                <a:spcPts val="200"/>
              </a:spcAft>
              <a:buSzPct val="100000"/>
              <a:buFont typeface="Arial" panose="020B0604020202020204" pitchFamily="34" charset="0"/>
              <a:buChar char="•"/>
            </a:pPr>
            <a:r>
              <a:rPr lang="en-US" sz="2400" dirty="0"/>
              <a:t>592 patients enrolled*</a:t>
            </a:r>
          </a:p>
          <a:p>
            <a:pPr lvl="1">
              <a:lnSpc>
                <a:spcPct val="110000"/>
              </a:lnSpc>
              <a:buSzPct val="100000"/>
            </a:pPr>
            <a:r>
              <a:rPr lang="en-US" sz="2400" dirty="0"/>
              <a:t>390 non-squamous</a:t>
            </a:r>
          </a:p>
          <a:p>
            <a:pPr lvl="1">
              <a:lnSpc>
                <a:spcPct val="110000"/>
              </a:lnSpc>
              <a:buSzPct val="100000"/>
            </a:pPr>
            <a:r>
              <a:rPr lang="en-US" sz="2400" dirty="0"/>
              <a:t>185 squamous</a:t>
            </a:r>
          </a:p>
          <a:p>
            <a:pPr lvl="1">
              <a:lnSpc>
                <a:spcPct val="110000"/>
              </a:lnSpc>
              <a:buSzPct val="100000"/>
            </a:pPr>
            <a:r>
              <a:rPr lang="en-US" sz="2400" dirty="0"/>
              <a:t>17 mixed histology</a:t>
            </a:r>
          </a:p>
          <a:p>
            <a:pPr lvl="1">
              <a:lnSpc>
                <a:spcPct val="110000"/>
              </a:lnSpc>
              <a:buSzPct val="100000"/>
            </a:pPr>
            <a:r>
              <a:rPr lang="en-US" sz="2400" dirty="0"/>
              <a:t>41 patients registered to a sub-study</a:t>
            </a:r>
          </a:p>
          <a:p>
            <a:pPr marL="225425" lvl="1" indent="-225425">
              <a:spcBef>
                <a:spcPts val="1200"/>
              </a:spcBef>
              <a:spcAft>
                <a:spcPts val="200"/>
              </a:spcAft>
              <a:buSzPct val="100000"/>
              <a:buFont typeface="Arial" panose="020B0604020202020204" pitchFamily="34" charset="0"/>
              <a:buChar char="•"/>
            </a:pPr>
            <a:r>
              <a:rPr lang="en-US" sz="2400" dirty="0"/>
              <a:t>348 patients from SWOG sites</a:t>
            </a:r>
          </a:p>
          <a:p>
            <a:pPr lvl="1"/>
            <a:endParaRPr lang="en-US" dirty="0"/>
          </a:p>
        </p:txBody>
      </p:sp>
      <p:sp>
        <p:nvSpPr>
          <p:cNvPr id="4" name="Slide Number Placeholder 3">
            <a:extLst>
              <a:ext uri="{FF2B5EF4-FFF2-40B4-BE49-F238E27FC236}">
                <a16:creationId xmlns:a16="http://schemas.microsoft.com/office/drawing/2014/main" id="{38300D69-961D-4826-B1D5-B921B3FB90E0}"/>
              </a:ext>
            </a:extLst>
          </p:cNvPr>
          <p:cNvSpPr>
            <a:spLocks noGrp="1"/>
          </p:cNvSpPr>
          <p:nvPr>
            <p:ph type="sldNum" sz="quarter" idx="12"/>
          </p:nvPr>
        </p:nvSpPr>
        <p:spPr/>
        <p:txBody>
          <a:bodyPr/>
          <a:lstStyle/>
          <a:p>
            <a:r>
              <a:rPr lang="en-US"/>
              <a:t>Slide </a:t>
            </a:r>
            <a:fld id="{4FAB73BC-B049-4115-A692-8D63A059BFB8}" type="slidenum">
              <a:rPr lang="en-US" smtClean="0"/>
              <a:pPr/>
              <a:t>10</a:t>
            </a:fld>
            <a:endParaRPr lang="en-US" dirty="0"/>
          </a:p>
        </p:txBody>
      </p:sp>
      <p:grpSp>
        <p:nvGrpSpPr>
          <p:cNvPr id="8" name="Group 7">
            <a:extLst>
              <a:ext uri="{FF2B5EF4-FFF2-40B4-BE49-F238E27FC236}">
                <a16:creationId xmlns:a16="http://schemas.microsoft.com/office/drawing/2014/main" id="{BE376A91-3A55-4667-B908-8B99F525B648}"/>
              </a:ext>
            </a:extLst>
          </p:cNvPr>
          <p:cNvGrpSpPr/>
          <p:nvPr/>
        </p:nvGrpSpPr>
        <p:grpSpPr>
          <a:xfrm>
            <a:off x="4046438" y="2410935"/>
            <a:ext cx="7109242" cy="3619127"/>
            <a:chOff x="0" y="1449610"/>
            <a:chExt cx="9018104" cy="3786788"/>
          </a:xfrm>
        </p:grpSpPr>
        <p:pic>
          <p:nvPicPr>
            <p:cNvPr id="9" name="Picture 8">
              <a:extLst>
                <a:ext uri="{FF2B5EF4-FFF2-40B4-BE49-F238E27FC236}">
                  <a16:creationId xmlns:a16="http://schemas.microsoft.com/office/drawing/2014/main" id="{0DABC6BA-0173-45DA-AE66-43808E172243}"/>
                </a:ext>
              </a:extLst>
            </p:cNvPr>
            <p:cNvPicPr>
              <a:picLocks noChangeAspect="1"/>
            </p:cNvPicPr>
            <p:nvPr/>
          </p:nvPicPr>
          <p:blipFill rotWithShape="1">
            <a:blip r:embed="rId3">
              <a:clrChange>
                <a:clrFrom>
                  <a:srgbClr val="A3CCFF"/>
                </a:clrFrom>
                <a:clrTo>
                  <a:srgbClr val="A3CCFF">
                    <a:alpha val="0"/>
                  </a:srgbClr>
                </a:clrTo>
              </a:clrChange>
            </a:blip>
            <a:srcRect l="13387" t="22164" r="22641" b="8232"/>
            <a:stretch/>
          </p:blipFill>
          <p:spPr>
            <a:xfrm>
              <a:off x="2670771" y="1463173"/>
              <a:ext cx="6347333" cy="3773225"/>
            </a:xfrm>
            <a:prstGeom prst="rect">
              <a:avLst/>
            </a:prstGeom>
          </p:spPr>
        </p:pic>
        <p:pic>
          <p:nvPicPr>
            <p:cNvPr id="10" name="Picture 9">
              <a:extLst>
                <a:ext uri="{FF2B5EF4-FFF2-40B4-BE49-F238E27FC236}">
                  <a16:creationId xmlns:a16="http://schemas.microsoft.com/office/drawing/2014/main" id="{70321666-F774-4FBF-8F55-AC016763A1D3}"/>
                </a:ext>
              </a:extLst>
            </p:cNvPr>
            <p:cNvPicPr>
              <a:picLocks noChangeAspect="1"/>
            </p:cNvPicPr>
            <p:nvPr/>
          </p:nvPicPr>
          <p:blipFill rotWithShape="1">
            <a:blip r:embed="rId4">
              <a:clrChange>
                <a:clrFrom>
                  <a:srgbClr val="A3CCFF"/>
                </a:clrFrom>
                <a:clrTo>
                  <a:srgbClr val="A3CCFF">
                    <a:alpha val="0"/>
                  </a:srgbClr>
                </a:clrTo>
              </a:clrChange>
            </a:blip>
            <a:srcRect l="18899" t="19144" r="64071" b="35714"/>
            <a:stretch/>
          </p:blipFill>
          <p:spPr>
            <a:xfrm>
              <a:off x="0" y="1449610"/>
              <a:ext cx="1524000" cy="2202366"/>
            </a:xfrm>
            <a:prstGeom prst="rect">
              <a:avLst/>
            </a:prstGeom>
          </p:spPr>
        </p:pic>
        <p:pic>
          <p:nvPicPr>
            <p:cNvPr id="11" name="Picture 10">
              <a:extLst>
                <a:ext uri="{FF2B5EF4-FFF2-40B4-BE49-F238E27FC236}">
                  <a16:creationId xmlns:a16="http://schemas.microsoft.com/office/drawing/2014/main" id="{41BDA518-E05E-4E46-AB66-356107C9C73B}"/>
                </a:ext>
              </a:extLst>
            </p:cNvPr>
            <p:cNvPicPr>
              <a:picLocks noChangeAspect="1"/>
            </p:cNvPicPr>
            <p:nvPr/>
          </p:nvPicPr>
          <p:blipFill rotWithShape="1">
            <a:blip r:embed="rId5">
              <a:clrChange>
                <a:clrFrom>
                  <a:srgbClr val="A3CCFF"/>
                </a:clrFrom>
                <a:clrTo>
                  <a:srgbClr val="A3CCFF">
                    <a:alpha val="0"/>
                  </a:srgbClr>
                </a:clrTo>
              </a:clrChange>
            </a:blip>
            <a:srcRect l="21146" t="61137" r="65000" b="21047"/>
            <a:stretch/>
          </p:blipFill>
          <p:spPr>
            <a:xfrm>
              <a:off x="1045455" y="3046873"/>
              <a:ext cx="1625316" cy="1143000"/>
            </a:xfrm>
            <a:prstGeom prst="rect">
              <a:avLst/>
            </a:prstGeom>
          </p:spPr>
        </p:pic>
      </p:grpSp>
      <p:sp>
        <p:nvSpPr>
          <p:cNvPr id="12" name="TextBox 11">
            <a:extLst>
              <a:ext uri="{FF2B5EF4-FFF2-40B4-BE49-F238E27FC236}">
                <a16:creationId xmlns:a16="http://schemas.microsoft.com/office/drawing/2014/main" id="{0112F084-FC82-4EAA-9E6F-DBDEADFFD8F8}"/>
              </a:ext>
            </a:extLst>
          </p:cNvPr>
          <p:cNvSpPr txBox="1"/>
          <p:nvPr/>
        </p:nvSpPr>
        <p:spPr>
          <a:xfrm>
            <a:off x="9576262" y="660198"/>
            <a:ext cx="1579418" cy="646331"/>
          </a:xfrm>
          <a:prstGeom prst="rect">
            <a:avLst/>
          </a:prstGeom>
          <a:noFill/>
          <a:ln>
            <a:solidFill>
              <a:srgbClr val="4F81BD"/>
            </a:solidFill>
          </a:ln>
        </p:spPr>
        <p:txBody>
          <a:bodyPr wrap="square" rtlCol="0">
            <a:spAutoFit/>
          </a:bodyPr>
          <a:lstStyle/>
          <a:p>
            <a:pPr algn="ctr"/>
            <a:r>
              <a:rPr lang="en-US" dirty="0"/>
              <a:t>Accrual as of 9/26/19</a:t>
            </a:r>
          </a:p>
        </p:txBody>
      </p:sp>
    </p:spTree>
    <p:extLst>
      <p:ext uri="{BB962C8B-B14F-4D97-AF65-F5344CB8AC3E}">
        <p14:creationId xmlns:p14="http://schemas.microsoft.com/office/powerpoint/2010/main" val="1591432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06D96B7-3267-46A5-96F6-CA40000948EE}"/>
              </a:ext>
            </a:extLst>
          </p:cNvPr>
          <p:cNvSpPr>
            <a:spLocks noGrp="1"/>
          </p:cNvSpPr>
          <p:nvPr>
            <p:ph type="title"/>
          </p:nvPr>
        </p:nvSpPr>
        <p:spPr>
          <a:xfrm>
            <a:off x="533945" y="-505783"/>
            <a:ext cx="10546080" cy="1456386"/>
          </a:xfrm>
        </p:spPr>
        <p:txBody>
          <a:bodyPr>
            <a:normAutofit/>
          </a:bodyPr>
          <a:lstStyle/>
          <a:p>
            <a:r>
              <a:rPr lang="en-US" sz="4000" dirty="0"/>
              <a:t>Lung-MAP Status – Active &amp; Anticipated Studies</a:t>
            </a:r>
          </a:p>
        </p:txBody>
      </p:sp>
      <p:sp>
        <p:nvSpPr>
          <p:cNvPr id="5" name="Slide Number Placeholder 4">
            <a:extLst>
              <a:ext uri="{FF2B5EF4-FFF2-40B4-BE49-F238E27FC236}">
                <a16:creationId xmlns:a16="http://schemas.microsoft.com/office/drawing/2014/main" id="{AD034613-8020-4344-8FC1-C407DC1EB808}"/>
              </a:ext>
            </a:extLst>
          </p:cNvPr>
          <p:cNvSpPr>
            <a:spLocks noGrp="1"/>
          </p:cNvSpPr>
          <p:nvPr>
            <p:ph type="sldNum" sz="quarter" idx="12"/>
          </p:nvPr>
        </p:nvSpPr>
        <p:spPr/>
        <p:txBody>
          <a:bodyPr/>
          <a:lstStyle/>
          <a:p>
            <a:r>
              <a:rPr lang="en-US"/>
              <a:t>Slide </a:t>
            </a:r>
            <a:fld id="{4FAB73BC-B049-4115-A692-8D63A059BFB8}" type="slidenum">
              <a:rPr lang="en-US" smtClean="0"/>
              <a:pPr/>
              <a:t>11</a:t>
            </a:fld>
            <a:endParaRPr lang="en-US" dirty="0"/>
          </a:p>
        </p:txBody>
      </p:sp>
      <p:sp>
        <p:nvSpPr>
          <p:cNvPr id="6" name="Content Placeholder 5">
            <a:extLst>
              <a:ext uri="{FF2B5EF4-FFF2-40B4-BE49-F238E27FC236}">
                <a16:creationId xmlns:a16="http://schemas.microsoft.com/office/drawing/2014/main" id="{AC1CB1F6-35B8-4F07-A316-0D5387D27837}"/>
              </a:ext>
            </a:extLst>
          </p:cNvPr>
          <p:cNvSpPr>
            <a:spLocks noGrp="1"/>
          </p:cNvSpPr>
          <p:nvPr>
            <p:ph idx="1"/>
          </p:nvPr>
        </p:nvSpPr>
        <p:spPr/>
        <p:txBody>
          <a:bodyPr/>
          <a:lstStyle/>
          <a:p>
            <a:endParaRPr lang="en-US"/>
          </a:p>
        </p:txBody>
      </p:sp>
      <p:pic>
        <p:nvPicPr>
          <p:cNvPr id="13" name="Picture 12">
            <a:extLst>
              <a:ext uri="{FF2B5EF4-FFF2-40B4-BE49-F238E27FC236}">
                <a16:creationId xmlns:a16="http://schemas.microsoft.com/office/drawing/2014/main" id="{44475648-924A-4E96-A6F5-5130411F612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89141" y="1176337"/>
            <a:ext cx="11613717" cy="4947372"/>
          </a:xfrm>
          <a:prstGeom prst="rect">
            <a:avLst/>
          </a:prstGeom>
          <a:noFill/>
          <a:ln>
            <a:noFill/>
          </a:ln>
        </p:spPr>
      </p:pic>
      <p:sp>
        <p:nvSpPr>
          <p:cNvPr id="11" name="TextBox 10">
            <a:extLst>
              <a:ext uri="{FF2B5EF4-FFF2-40B4-BE49-F238E27FC236}">
                <a16:creationId xmlns:a16="http://schemas.microsoft.com/office/drawing/2014/main" id="{D868974F-7B35-4C25-8135-21517B437593}"/>
              </a:ext>
            </a:extLst>
          </p:cNvPr>
          <p:cNvSpPr txBox="1"/>
          <p:nvPr/>
        </p:nvSpPr>
        <p:spPr>
          <a:xfrm>
            <a:off x="7507260" y="1327612"/>
            <a:ext cx="4473458" cy="584775"/>
          </a:xfrm>
          <a:prstGeom prst="rect">
            <a:avLst/>
          </a:prstGeom>
          <a:noFill/>
          <a:ln>
            <a:solidFill>
              <a:srgbClr val="4F81BD"/>
            </a:solidFill>
          </a:ln>
        </p:spPr>
        <p:txBody>
          <a:bodyPr wrap="square" rtlCol="0">
            <a:spAutoFit/>
          </a:bodyPr>
          <a:lstStyle/>
          <a:p>
            <a:pPr algn="ctr"/>
            <a:r>
              <a:rPr lang="en-US" sz="1600" dirty="0"/>
              <a:t>A current sub-study status schema is available on CTSU </a:t>
            </a:r>
            <a:r>
              <a:rPr lang="en-US" sz="1600" dirty="0">
                <a:sym typeface="Wingdings" panose="05000000000000000000" pitchFamily="2" charset="2"/>
              </a:rPr>
              <a:t></a:t>
            </a:r>
            <a:r>
              <a:rPr lang="en-US" sz="1600" dirty="0"/>
              <a:t> LUNGMAP </a:t>
            </a:r>
            <a:r>
              <a:rPr lang="en-US" sz="1600" dirty="0">
                <a:sym typeface="Wingdings" panose="05000000000000000000" pitchFamily="2" charset="2"/>
              </a:rPr>
              <a:t></a:t>
            </a:r>
            <a:r>
              <a:rPr lang="en-US" sz="1600" dirty="0"/>
              <a:t> Education &amp; Promotion</a:t>
            </a:r>
          </a:p>
        </p:txBody>
      </p:sp>
    </p:spTree>
    <p:extLst>
      <p:ext uri="{BB962C8B-B14F-4D97-AF65-F5344CB8AC3E}">
        <p14:creationId xmlns:p14="http://schemas.microsoft.com/office/powerpoint/2010/main" val="296097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7BAB-42D5-4217-BEBA-D491000EB6EF}"/>
              </a:ext>
            </a:extLst>
          </p:cNvPr>
          <p:cNvSpPr>
            <a:spLocks noGrp="1"/>
          </p:cNvSpPr>
          <p:nvPr>
            <p:ph type="title"/>
          </p:nvPr>
        </p:nvSpPr>
        <p:spPr/>
        <p:txBody>
          <a:bodyPr/>
          <a:lstStyle/>
          <a:p>
            <a:r>
              <a:rPr lang="en-US" dirty="0"/>
              <a:t>Current Sub-Study Status</a:t>
            </a:r>
          </a:p>
        </p:txBody>
      </p:sp>
      <p:sp>
        <p:nvSpPr>
          <p:cNvPr id="3" name="Content Placeholder 2">
            <a:extLst>
              <a:ext uri="{FF2B5EF4-FFF2-40B4-BE49-F238E27FC236}">
                <a16:creationId xmlns:a16="http://schemas.microsoft.com/office/drawing/2014/main" id="{5F640B87-2CC7-4D03-B560-B82F9EC931EB}"/>
              </a:ext>
            </a:extLst>
          </p:cNvPr>
          <p:cNvSpPr>
            <a:spLocks noGrp="1"/>
          </p:cNvSpPr>
          <p:nvPr>
            <p:ph sz="half" idx="1"/>
          </p:nvPr>
        </p:nvSpPr>
        <p:spPr>
          <a:xfrm>
            <a:off x="6400802" y="1542246"/>
            <a:ext cx="5183700" cy="4332390"/>
          </a:xfrm>
        </p:spPr>
        <p:txBody>
          <a:bodyPr>
            <a:normAutofit/>
          </a:bodyPr>
          <a:lstStyle/>
          <a:p>
            <a:pPr marL="0" indent="0">
              <a:buNone/>
            </a:pPr>
            <a:r>
              <a:rPr lang="en-US" dirty="0">
                <a:solidFill>
                  <a:srgbClr val="0070C0"/>
                </a:solidFill>
              </a:rPr>
              <a:t>Non-Match</a:t>
            </a:r>
            <a:endParaRPr lang="en-US" sz="1800" dirty="0">
              <a:solidFill>
                <a:srgbClr val="0070C0"/>
              </a:solidFill>
            </a:endParaRPr>
          </a:p>
          <a:p>
            <a:pPr marL="0" lvl="1" indent="0">
              <a:spcBef>
                <a:spcPts val="1200"/>
              </a:spcBef>
              <a:spcAft>
                <a:spcPts val="200"/>
              </a:spcAft>
              <a:buSzPct val="100000"/>
              <a:buNone/>
            </a:pPr>
            <a:r>
              <a:rPr lang="en-US" b="1" u="sng" dirty="0"/>
              <a:t>S1400F</a:t>
            </a:r>
            <a:r>
              <a:rPr lang="en-US" dirty="0"/>
              <a:t> (MEDI4736 + </a:t>
            </a:r>
            <a:r>
              <a:rPr lang="en-US" dirty="0" err="1"/>
              <a:t>tremelimumab</a:t>
            </a:r>
            <a:r>
              <a:rPr lang="en-US" dirty="0"/>
              <a:t>)</a:t>
            </a:r>
          </a:p>
          <a:p>
            <a:pPr marL="225425" lvl="1" indent="-225425">
              <a:spcBef>
                <a:spcPts val="1200"/>
              </a:spcBef>
              <a:spcAft>
                <a:spcPts val="200"/>
              </a:spcAft>
              <a:buSzPct val="100000"/>
              <a:buFont typeface="Arial" panose="020B0604020202020204" pitchFamily="34" charset="0"/>
              <a:buChar char="•"/>
            </a:pPr>
            <a:r>
              <a:rPr lang="en-US" dirty="0"/>
              <a:t>Opened 10/2/17</a:t>
            </a:r>
          </a:p>
          <a:p>
            <a:pPr marL="225425" lvl="1" indent="-225425">
              <a:spcBef>
                <a:spcPts val="1200"/>
              </a:spcBef>
              <a:spcAft>
                <a:spcPts val="200"/>
              </a:spcAft>
              <a:buSzPct val="100000"/>
              <a:buFont typeface="Arial" panose="020B0604020202020204" pitchFamily="34" charset="0"/>
              <a:buChar char="•"/>
            </a:pPr>
            <a:r>
              <a:rPr lang="en-US" dirty="0"/>
              <a:t>Cohort 1 (acquired resistance) &amp; Cohort 2 (primary resistance) temp closed to accrual 2/22/19 &amp; 5/15/19 while data matures for interim analysis.</a:t>
            </a:r>
          </a:p>
          <a:p>
            <a:pPr marL="225425" lvl="1" indent="-225425">
              <a:spcBef>
                <a:spcPts val="1200"/>
              </a:spcBef>
              <a:spcAft>
                <a:spcPts val="200"/>
              </a:spcAft>
              <a:buSzPct val="100000"/>
              <a:buFont typeface="Arial" panose="020B0604020202020204" pitchFamily="34" charset="0"/>
              <a:buChar char="•"/>
            </a:pPr>
            <a:r>
              <a:rPr lang="en-US" dirty="0"/>
              <a:t>64 patients enrolled (30 acquired, 34 primary resistance)</a:t>
            </a:r>
          </a:p>
          <a:p>
            <a:pPr marL="0" lvl="1" indent="0">
              <a:spcBef>
                <a:spcPts val="1200"/>
              </a:spcBef>
              <a:spcAft>
                <a:spcPts val="200"/>
              </a:spcAft>
              <a:buSzPct val="100000"/>
              <a:buNone/>
            </a:pPr>
            <a:r>
              <a:rPr lang="en-US" b="1" u="sng" dirty="0"/>
              <a:t>S1800A</a:t>
            </a:r>
            <a:r>
              <a:rPr lang="en-US" b="1" dirty="0"/>
              <a:t> </a:t>
            </a:r>
            <a:r>
              <a:rPr lang="en-US" dirty="0"/>
              <a:t>(ramucirumab + pembrolizumab v SOC)</a:t>
            </a:r>
            <a:endParaRPr lang="en-US" u="sng" dirty="0"/>
          </a:p>
          <a:p>
            <a:pPr marL="225425" lvl="1" indent="-225425">
              <a:spcBef>
                <a:spcPts val="1200"/>
              </a:spcBef>
              <a:spcAft>
                <a:spcPts val="200"/>
              </a:spcAft>
              <a:buSzPct val="100000"/>
              <a:buFont typeface="Arial" panose="020B0604020202020204" pitchFamily="34" charset="0"/>
              <a:buChar char="•"/>
            </a:pPr>
            <a:r>
              <a:rPr lang="en-US" dirty="0"/>
              <a:t>Opened 5/17/19</a:t>
            </a:r>
          </a:p>
          <a:p>
            <a:pPr marL="225425" lvl="1" indent="-225425">
              <a:spcBef>
                <a:spcPts val="1200"/>
              </a:spcBef>
              <a:spcAft>
                <a:spcPts val="200"/>
              </a:spcAft>
              <a:buSzPct val="100000"/>
              <a:buFont typeface="Arial" panose="020B0604020202020204" pitchFamily="34" charset="0"/>
              <a:buChar char="•"/>
            </a:pPr>
            <a:r>
              <a:rPr lang="en-US" dirty="0"/>
              <a:t>23 patients enrolled*</a:t>
            </a:r>
          </a:p>
        </p:txBody>
      </p:sp>
      <p:sp>
        <p:nvSpPr>
          <p:cNvPr id="7" name="Content Placeholder 6">
            <a:extLst>
              <a:ext uri="{FF2B5EF4-FFF2-40B4-BE49-F238E27FC236}">
                <a16:creationId xmlns:a16="http://schemas.microsoft.com/office/drawing/2014/main" id="{D76EDBEB-94E2-438D-B260-AF2DD170023B}"/>
              </a:ext>
            </a:extLst>
          </p:cNvPr>
          <p:cNvSpPr>
            <a:spLocks noGrp="1"/>
          </p:cNvSpPr>
          <p:nvPr>
            <p:ph sz="half" idx="2"/>
          </p:nvPr>
        </p:nvSpPr>
        <p:spPr>
          <a:xfrm>
            <a:off x="607498" y="1542246"/>
            <a:ext cx="5269887" cy="4332390"/>
          </a:xfrm>
        </p:spPr>
        <p:txBody>
          <a:bodyPr>
            <a:normAutofit/>
          </a:bodyPr>
          <a:lstStyle/>
          <a:p>
            <a:pPr marL="0" indent="0">
              <a:buNone/>
            </a:pPr>
            <a:r>
              <a:rPr lang="en-US" dirty="0">
                <a:solidFill>
                  <a:srgbClr val="0070C0"/>
                </a:solidFill>
              </a:rPr>
              <a:t>Biomarker-Driven</a:t>
            </a:r>
          </a:p>
          <a:p>
            <a:pPr marL="0" lvl="1" indent="0">
              <a:spcBef>
                <a:spcPts val="1200"/>
              </a:spcBef>
              <a:spcAft>
                <a:spcPts val="200"/>
              </a:spcAft>
              <a:buSzPct val="100000"/>
              <a:buNone/>
            </a:pPr>
            <a:r>
              <a:rPr lang="en-US" b="1" u="sng" dirty="0"/>
              <a:t>S1900A</a:t>
            </a:r>
            <a:r>
              <a:rPr lang="en-US" dirty="0"/>
              <a:t> (LOH/BRCA 1/2 +, rucaparib)</a:t>
            </a:r>
            <a:endParaRPr lang="en-US" b="1" u="sng" dirty="0"/>
          </a:p>
          <a:p>
            <a:pPr marL="225425" lvl="1" indent="-225425">
              <a:spcBef>
                <a:spcPts val="1200"/>
              </a:spcBef>
              <a:spcAft>
                <a:spcPts val="200"/>
              </a:spcAft>
              <a:buSzPct val="100000"/>
              <a:buFont typeface="Arial" panose="020B0604020202020204" pitchFamily="34" charset="0"/>
              <a:buChar char="•"/>
            </a:pPr>
            <a:r>
              <a:rPr lang="en-US" dirty="0"/>
              <a:t>Opened 1/28/19</a:t>
            </a:r>
          </a:p>
          <a:p>
            <a:pPr marL="225425" lvl="1" indent="-225425">
              <a:spcBef>
                <a:spcPts val="1200"/>
              </a:spcBef>
              <a:spcAft>
                <a:spcPts val="200"/>
              </a:spcAft>
              <a:buSzPct val="100000"/>
              <a:buFont typeface="Arial" panose="020B0604020202020204" pitchFamily="34" charset="0"/>
              <a:buChar char="•"/>
            </a:pPr>
            <a:r>
              <a:rPr lang="en-US" dirty="0"/>
              <a:t>22 patients enrolled (9 squamous, 13 non-squamous or mixed)</a:t>
            </a:r>
          </a:p>
          <a:p>
            <a:pPr marL="0" lvl="1" indent="0">
              <a:spcBef>
                <a:spcPts val="1200"/>
              </a:spcBef>
              <a:spcAft>
                <a:spcPts val="200"/>
              </a:spcAft>
              <a:buSzPct val="100000"/>
              <a:buNone/>
            </a:pPr>
            <a:r>
              <a:rPr lang="en-US" sz="2000" dirty="0">
                <a:solidFill>
                  <a:srgbClr val="0070C0"/>
                </a:solidFill>
              </a:rPr>
              <a:t>Ancillary Studies</a:t>
            </a:r>
          </a:p>
          <a:p>
            <a:pPr marL="0" lvl="1" indent="0">
              <a:spcBef>
                <a:spcPts val="1200"/>
              </a:spcBef>
              <a:spcAft>
                <a:spcPts val="200"/>
              </a:spcAft>
              <a:buSzPct val="100000"/>
              <a:buNone/>
            </a:pPr>
            <a:r>
              <a:rPr lang="en-US" b="1" u="sng" dirty="0"/>
              <a:t>S1400GEN </a:t>
            </a:r>
          </a:p>
          <a:p>
            <a:pPr marL="225425" lvl="1" indent="-225425">
              <a:spcBef>
                <a:spcPts val="1200"/>
              </a:spcBef>
              <a:spcAft>
                <a:spcPts val="200"/>
              </a:spcAft>
              <a:buSzPct val="100000"/>
              <a:buFont typeface="Arial" panose="020B0604020202020204" pitchFamily="34" charset="0"/>
              <a:buChar char="•"/>
            </a:pPr>
            <a:r>
              <a:rPr lang="en-US" dirty="0"/>
              <a:t>Opened 2/5/18. Closed 6/30/19.</a:t>
            </a:r>
          </a:p>
          <a:p>
            <a:pPr marL="225425" lvl="1" indent="-225425">
              <a:spcBef>
                <a:spcPts val="1200"/>
              </a:spcBef>
              <a:spcAft>
                <a:spcPts val="200"/>
              </a:spcAft>
              <a:buSzPct val="100000"/>
              <a:buFont typeface="Arial" panose="020B0604020202020204" pitchFamily="34" charset="0"/>
              <a:buChar char="•"/>
            </a:pPr>
            <a:r>
              <a:rPr lang="en-US" dirty="0"/>
              <a:t>207/goal of 200 patient surveys &amp; 33/goal of 30 PI surveys</a:t>
            </a:r>
          </a:p>
          <a:p>
            <a:pPr marL="225425" lvl="1" indent="-225425">
              <a:spcBef>
                <a:spcPts val="1200"/>
              </a:spcBef>
              <a:spcAft>
                <a:spcPts val="200"/>
              </a:spcAft>
              <a:buSzPct val="100000"/>
              <a:buFont typeface="Arial" panose="020B0604020202020204" pitchFamily="34" charset="0"/>
              <a:buChar char="•"/>
            </a:pPr>
            <a:endParaRPr lang="en-US" sz="2400" dirty="0"/>
          </a:p>
        </p:txBody>
      </p:sp>
      <p:sp>
        <p:nvSpPr>
          <p:cNvPr id="4" name="Slide Number Placeholder 3">
            <a:extLst>
              <a:ext uri="{FF2B5EF4-FFF2-40B4-BE49-F238E27FC236}">
                <a16:creationId xmlns:a16="http://schemas.microsoft.com/office/drawing/2014/main" id="{6453AFB3-E26A-4F24-8E2C-F0E9608869C4}"/>
              </a:ext>
            </a:extLst>
          </p:cNvPr>
          <p:cNvSpPr>
            <a:spLocks noGrp="1"/>
          </p:cNvSpPr>
          <p:nvPr>
            <p:ph type="sldNum" sz="quarter" idx="12"/>
          </p:nvPr>
        </p:nvSpPr>
        <p:spPr/>
        <p:txBody>
          <a:bodyPr/>
          <a:lstStyle/>
          <a:p>
            <a:r>
              <a:rPr lang="en-US" dirty="0"/>
              <a:t>Slide </a:t>
            </a:r>
            <a:fld id="{629637A9-119A-49DA-BD12-AAC58B377D80}" type="slidenum">
              <a:rPr lang="en-US" smtClean="0"/>
              <a:pPr/>
              <a:t>12</a:t>
            </a:fld>
            <a:endParaRPr lang="en-US" dirty="0"/>
          </a:p>
        </p:txBody>
      </p:sp>
      <p:sp>
        <p:nvSpPr>
          <p:cNvPr id="5" name="TextBox 4">
            <a:extLst>
              <a:ext uri="{FF2B5EF4-FFF2-40B4-BE49-F238E27FC236}">
                <a16:creationId xmlns:a16="http://schemas.microsoft.com/office/drawing/2014/main" id="{D8549CFA-5B43-4177-B8C8-0AAF77784B41}"/>
              </a:ext>
            </a:extLst>
          </p:cNvPr>
          <p:cNvSpPr txBox="1"/>
          <p:nvPr/>
        </p:nvSpPr>
        <p:spPr>
          <a:xfrm>
            <a:off x="9576262" y="660198"/>
            <a:ext cx="1579418" cy="646331"/>
          </a:xfrm>
          <a:prstGeom prst="rect">
            <a:avLst/>
          </a:prstGeom>
          <a:noFill/>
          <a:ln>
            <a:solidFill>
              <a:srgbClr val="4F81BD"/>
            </a:solidFill>
          </a:ln>
        </p:spPr>
        <p:txBody>
          <a:bodyPr wrap="square" rtlCol="0">
            <a:spAutoFit/>
          </a:bodyPr>
          <a:lstStyle/>
          <a:p>
            <a:pPr algn="ctr"/>
            <a:r>
              <a:rPr lang="en-US" dirty="0"/>
              <a:t>Accrual as of 9/26/19</a:t>
            </a:r>
          </a:p>
        </p:txBody>
      </p:sp>
    </p:spTree>
    <p:extLst>
      <p:ext uri="{BB962C8B-B14F-4D97-AF65-F5344CB8AC3E}">
        <p14:creationId xmlns:p14="http://schemas.microsoft.com/office/powerpoint/2010/main" val="2302211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D44389-A118-4201-B124-AB4E69C947E1}"/>
              </a:ext>
            </a:extLst>
          </p:cNvPr>
          <p:cNvSpPr>
            <a:spLocks noGrp="1"/>
          </p:cNvSpPr>
          <p:nvPr>
            <p:ph type="title"/>
          </p:nvPr>
        </p:nvSpPr>
        <p:spPr/>
        <p:txBody>
          <a:bodyPr/>
          <a:lstStyle/>
          <a:p>
            <a:r>
              <a:rPr lang="en-US" dirty="0"/>
              <a:t>Anticipated Sub-Studies</a:t>
            </a:r>
          </a:p>
        </p:txBody>
      </p:sp>
      <p:sp>
        <p:nvSpPr>
          <p:cNvPr id="7" name="Content Placeholder 6">
            <a:extLst>
              <a:ext uri="{FF2B5EF4-FFF2-40B4-BE49-F238E27FC236}">
                <a16:creationId xmlns:a16="http://schemas.microsoft.com/office/drawing/2014/main" id="{927A55B7-4B74-4178-844B-B014E785EDC4}"/>
              </a:ext>
            </a:extLst>
          </p:cNvPr>
          <p:cNvSpPr>
            <a:spLocks noGrp="1"/>
          </p:cNvSpPr>
          <p:nvPr>
            <p:ph sz="half" idx="1"/>
          </p:nvPr>
        </p:nvSpPr>
        <p:spPr>
          <a:xfrm>
            <a:off x="599090" y="1642532"/>
            <a:ext cx="5183700" cy="4802097"/>
          </a:xfrm>
        </p:spPr>
        <p:txBody>
          <a:bodyPr>
            <a:normAutofit fontScale="62500" lnSpcReduction="20000"/>
          </a:bodyPr>
          <a:lstStyle/>
          <a:p>
            <a:pPr marL="0" indent="0">
              <a:buNone/>
            </a:pPr>
            <a:r>
              <a:rPr lang="en-US" sz="3800" b="1" dirty="0">
                <a:solidFill>
                  <a:srgbClr val="0070C0"/>
                </a:solidFill>
              </a:rPr>
              <a:t>Sub-Study </a:t>
            </a:r>
            <a:r>
              <a:rPr lang="en-US" sz="3800" b="1" u="sng" dirty="0">
                <a:solidFill>
                  <a:srgbClr val="0070C0"/>
                </a:solidFill>
              </a:rPr>
              <a:t>Protocols</a:t>
            </a:r>
            <a:r>
              <a:rPr lang="en-US" sz="3800" b="1" dirty="0">
                <a:solidFill>
                  <a:srgbClr val="0070C0"/>
                </a:solidFill>
              </a:rPr>
              <a:t> in Development</a:t>
            </a:r>
          </a:p>
          <a:p>
            <a:pPr marL="0" indent="0">
              <a:buNone/>
            </a:pPr>
            <a:r>
              <a:rPr lang="en-US" sz="3500" b="1" u="sng" dirty="0"/>
              <a:t>S1900B</a:t>
            </a:r>
            <a:r>
              <a:rPr lang="en-US" sz="3500" dirty="0"/>
              <a:t> (LOXO-292)</a:t>
            </a:r>
          </a:p>
          <a:p>
            <a:pPr>
              <a:buFont typeface="Arial" panose="020B0604020202020204" pitchFamily="34" charset="0"/>
              <a:buChar char="•"/>
            </a:pPr>
            <a:r>
              <a:rPr lang="en-US" sz="3500" dirty="0"/>
              <a:t>Biomarker-driven, RET fusion +, all NSCLC</a:t>
            </a:r>
          </a:p>
          <a:p>
            <a:pPr>
              <a:buFont typeface="Arial" panose="020B0604020202020204" pitchFamily="34" charset="0"/>
              <a:buChar char="•"/>
            </a:pPr>
            <a:r>
              <a:rPr lang="en-US" sz="3500" dirty="0"/>
              <a:t>Anticipated Q4 2019</a:t>
            </a:r>
          </a:p>
          <a:p>
            <a:pPr marL="0" indent="0">
              <a:buNone/>
            </a:pPr>
            <a:r>
              <a:rPr lang="en-US" sz="3500" b="1" u="sng" dirty="0"/>
              <a:t>S1900C</a:t>
            </a:r>
            <a:r>
              <a:rPr lang="en-US" sz="3500" dirty="0"/>
              <a:t> (</a:t>
            </a:r>
            <a:r>
              <a:rPr lang="en-US" sz="3500" dirty="0" err="1"/>
              <a:t>talazoparib</a:t>
            </a:r>
            <a:r>
              <a:rPr lang="en-US" sz="3500" dirty="0"/>
              <a:t> + </a:t>
            </a:r>
            <a:r>
              <a:rPr lang="en-US" sz="3500" dirty="0" err="1"/>
              <a:t>avelumab</a:t>
            </a:r>
            <a:r>
              <a:rPr lang="en-US" sz="3500" dirty="0"/>
              <a:t>)</a:t>
            </a:r>
          </a:p>
          <a:p>
            <a:pPr>
              <a:buFont typeface="Arial" panose="020B0604020202020204" pitchFamily="34" charset="0"/>
              <a:buChar char="•"/>
            </a:pPr>
            <a:r>
              <a:rPr lang="en-US" sz="3500" dirty="0"/>
              <a:t>Biomarker-driven, STK11, non-squamous</a:t>
            </a:r>
          </a:p>
          <a:p>
            <a:pPr>
              <a:buFont typeface="Arial" panose="020B0604020202020204" pitchFamily="34" charset="0"/>
              <a:buChar char="•"/>
            </a:pPr>
            <a:r>
              <a:rPr lang="en-US" sz="3500" dirty="0"/>
              <a:t>Anticipated Q4 2019</a:t>
            </a:r>
          </a:p>
          <a:p>
            <a:pPr marL="0" indent="0">
              <a:buNone/>
            </a:pPr>
            <a:r>
              <a:rPr lang="en-US" sz="3500" b="1" u="sng" dirty="0"/>
              <a:t>S1900D</a:t>
            </a:r>
            <a:r>
              <a:rPr lang="en-US" sz="3500" dirty="0"/>
              <a:t> (mTOR inhibitor + docetaxel v SOC)</a:t>
            </a:r>
          </a:p>
          <a:p>
            <a:pPr>
              <a:buFont typeface="Arial" panose="020B0604020202020204" pitchFamily="34" charset="0"/>
              <a:buChar char="•"/>
            </a:pPr>
            <a:r>
              <a:rPr lang="en-US" sz="3500" dirty="0"/>
              <a:t>Biomarker-driven, NFE2L2 or KEAP1, squamous</a:t>
            </a:r>
          </a:p>
          <a:p>
            <a:pPr>
              <a:buFont typeface="Arial" panose="020B0604020202020204" pitchFamily="34" charset="0"/>
              <a:buChar char="•"/>
            </a:pPr>
            <a:r>
              <a:rPr lang="en-US" sz="3500" dirty="0"/>
              <a:t>Anticipated Q1 2020</a:t>
            </a:r>
          </a:p>
          <a:p>
            <a:pPr>
              <a:buFont typeface="Arial" panose="020B0604020202020204" pitchFamily="34" charset="0"/>
              <a:buChar char="•"/>
            </a:pPr>
            <a:endParaRPr lang="en-US" dirty="0"/>
          </a:p>
        </p:txBody>
      </p:sp>
      <p:sp>
        <p:nvSpPr>
          <p:cNvPr id="8" name="Content Placeholder 7">
            <a:extLst>
              <a:ext uri="{FF2B5EF4-FFF2-40B4-BE49-F238E27FC236}">
                <a16:creationId xmlns:a16="http://schemas.microsoft.com/office/drawing/2014/main" id="{42CDD8DE-C46B-406E-98BE-D4FE88BDE530}"/>
              </a:ext>
            </a:extLst>
          </p:cNvPr>
          <p:cNvSpPr>
            <a:spLocks noGrp="1"/>
          </p:cNvSpPr>
          <p:nvPr>
            <p:ph sz="half" idx="2"/>
          </p:nvPr>
        </p:nvSpPr>
        <p:spPr>
          <a:xfrm>
            <a:off x="5885793" y="1642532"/>
            <a:ext cx="5269887" cy="4453467"/>
          </a:xfrm>
        </p:spPr>
        <p:txBody>
          <a:bodyPr>
            <a:normAutofit fontScale="62500" lnSpcReduction="20000"/>
          </a:bodyPr>
          <a:lstStyle/>
          <a:p>
            <a:pPr marL="0" indent="0">
              <a:buNone/>
            </a:pPr>
            <a:r>
              <a:rPr lang="en-US" sz="3800" b="1" dirty="0">
                <a:solidFill>
                  <a:srgbClr val="0070C0"/>
                </a:solidFill>
              </a:rPr>
              <a:t>Sub-Study </a:t>
            </a:r>
            <a:r>
              <a:rPr lang="en-US" sz="3800" b="1" u="sng" dirty="0">
                <a:solidFill>
                  <a:srgbClr val="0070C0"/>
                </a:solidFill>
              </a:rPr>
              <a:t>Concepts</a:t>
            </a:r>
            <a:r>
              <a:rPr lang="en-US" sz="3800" b="1" dirty="0">
                <a:solidFill>
                  <a:srgbClr val="0070C0"/>
                </a:solidFill>
              </a:rPr>
              <a:t> in Development</a:t>
            </a:r>
          </a:p>
          <a:p>
            <a:pPr marL="0" indent="0">
              <a:buNone/>
            </a:pPr>
            <a:r>
              <a:rPr lang="en-US" sz="3500" b="1" u="sng" dirty="0"/>
              <a:t>S1800B</a:t>
            </a:r>
            <a:r>
              <a:rPr lang="en-US" sz="3500" dirty="0"/>
              <a:t> (anti-TIM3 antibody + anti-PD-1 antibody +/- PARP inhibitor)</a:t>
            </a:r>
          </a:p>
          <a:p>
            <a:pPr>
              <a:buFont typeface="Arial" panose="020B0604020202020204" pitchFamily="34" charset="0"/>
              <a:buChar char="•"/>
            </a:pPr>
            <a:r>
              <a:rPr lang="en-US" sz="3500" dirty="0"/>
              <a:t>Non-match, all NSCLC</a:t>
            </a:r>
          </a:p>
          <a:p>
            <a:pPr>
              <a:buFont typeface="Arial" panose="020B0604020202020204" pitchFamily="34" charset="0"/>
              <a:buChar char="•"/>
            </a:pPr>
            <a:r>
              <a:rPr lang="en-US" sz="3500" dirty="0"/>
              <a:t>Anticipated Q2 2020</a:t>
            </a:r>
          </a:p>
          <a:p>
            <a:pPr marL="0" indent="0">
              <a:buNone/>
            </a:pPr>
            <a:r>
              <a:rPr lang="en-US" sz="3500" b="1" u="sng" dirty="0"/>
              <a:t>S1800C</a:t>
            </a:r>
            <a:r>
              <a:rPr lang="en-US" sz="3500" dirty="0"/>
              <a:t> (HDAC inhibitor + pembrolizumab)</a:t>
            </a:r>
          </a:p>
          <a:p>
            <a:pPr>
              <a:buFont typeface="Arial" panose="020B0604020202020204" pitchFamily="34" charset="0"/>
              <a:buChar char="•"/>
            </a:pPr>
            <a:r>
              <a:rPr lang="en-US" sz="3500" dirty="0"/>
              <a:t>Non-match, all NSCLC</a:t>
            </a:r>
          </a:p>
          <a:p>
            <a:pPr>
              <a:buFont typeface="Arial" panose="020B0604020202020204" pitchFamily="34" charset="0"/>
              <a:buChar char="•"/>
            </a:pPr>
            <a:r>
              <a:rPr lang="en-US" sz="3500" dirty="0"/>
              <a:t>Recently approved by Drug Selection Committee</a:t>
            </a:r>
          </a:p>
          <a:p>
            <a:endParaRPr lang="en-US" dirty="0"/>
          </a:p>
          <a:p>
            <a:endParaRPr lang="en-US" dirty="0"/>
          </a:p>
        </p:txBody>
      </p:sp>
      <p:sp>
        <p:nvSpPr>
          <p:cNvPr id="4" name="Slide Number Placeholder 3">
            <a:extLst>
              <a:ext uri="{FF2B5EF4-FFF2-40B4-BE49-F238E27FC236}">
                <a16:creationId xmlns:a16="http://schemas.microsoft.com/office/drawing/2014/main" id="{D048EA90-C708-45ED-8F07-B05D550B08A4}"/>
              </a:ext>
            </a:extLst>
          </p:cNvPr>
          <p:cNvSpPr>
            <a:spLocks noGrp="1"/>
          </p:cNvSpPr>
          <p:nvPr>
            <p:ph type="sldNum" sz="quarter" idx="12"/>
          </p:nvPr>
        </p:nvSpPr>
        <p:spPr/>
        <p:txBody>
          <a:bodyPr/>
          <a:lstStyle/>
          <a:p>
            <a:r>
              <a:rPr lang="en-US"/>
              <a:t>Slide </a:t>
            </a:r>
            <a:fld id="{4FAB73BC-B049-4115-A692-8D63A059BFB8}" type="slidenum">
              <a:rPr lang="en-US" smtClean="0"/>
              <a:pPr/>
              <a:t>13</a:t>
            </a:fld>
            <a:endParaRPr lang="en-US" dirty="0"/>
          </a:p>
        </p:txBody>
      </p:sp>
      <p:sp>
        <p:nvSpPr>
          <p:cNvPr id="6" name="TextBox 5">
            <a:extLst>
              <a:ext uri="{FF2B5EF4-FFF2-40B4-BE49-F238E27FC236}">
                <a16:creationId xmlns:a16="http://schemas.microsoft.com/office/drawing/2014/main" id="{21F9A7E2-9BAB-45DF-B3B9-B5C9D3543D84}"/>
              </a:ext>
            </a:extLst>
          </p:cNvPr>
          <p:cNvSpPr txBox="1"/>
          <p:nvPr/>
        </p:nvSpPr>
        <p:spPr>
          <a:xfrm>
            <a:off x="8133347" y="5460798"/>
            <a:ext cx="2817796" cy="400110"/>
          </a:xfrm>
          <a:prstGeom prst="rect">
            <a:avLst/>
          </a:prstGeom>
          <a:noFill/>
          <a:ln>
            <a:solidFill>
              <a:srgbClr val="4F81BD"/>
            </a:solidFill>
          </a:ln>
        </p:spPr>
        <p:txBody>
          <a:bodyPr wrap="square" rtlCol="0">
            <a:spAutoFit/>
          </a:bodyPr>
          <a:lstStyle/>
          <a:p>
            <a:pPr algn="ctr"/>
            <a:r>
              <a:rPr lang="en-US" sz="2000" b="1" dirty="0">
                <a:solidFill>
                  <a:srgbClr val="0070C0"/>
                </a:solidFill>
              </a:rPr>
              <a:t>- Confidential -</a:t>
            </a:r>
          </a:p>
        </p:txBody>
      </p:sp>
    </p:spTree>
    <p:extLst>
      <p:ext uri="{BB962C8B-B14F-4D97-AF65-F5344CB8AC3E}">
        <p14:creationId xmlns:p14="http://schemas.microsoft.com/office/powerpoint/2010/main" val="565471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10A801-8281-4499-8763-ED60C1DD0CD3}"/>
              </a:ext>
            </a:extLst>
          </p:cNvPr>
          <p:cNvSpPr>
            <a:spLocks noGrp="1"/>
          </p:cNvSpPr>
          <p:nvPr>
            <p:ph type="ctrTitle"/>
          </p:nvPr>
        </p:nvSpPr>
        <p:spPr/>
        <p:txBody>
          <a:bodyPr/>
          <a:lstStyle/>
          <a:p>
            <a:r>
              <a:rPr lang="en-US" dirty="0"/>
              <a:t>S1900B</a:t>
            </a:r>
            <a:br>
              <a:rPr lang="en-US" dirty="0"/>
            </a:br>
            <a:r>
              <a:rPr lang="en-US" sz="2400" dirty="0">
                <a:solidFill>
                  <a:prstClr val="black">
                    <a:lumMod val="85000"/>
                    <a:lumOff val="15000"/>
                  </a:prstClr>
                </a:solidFill>
              </a:rPr>
              <a:t>A Registration-intent Phase II Study of LOXO-292 in Patients with Previously-Treated RET Fusion-Positive Stage IV or Recurrent Non-Small Cell Lung Cancer</a:t>
            </a:r>
            <a:endParaRPr lang="en-US" dirty="0"/>
          </a:p>
        </p:txBody>
      </p:sp>
      <p:sp>
        <p:nvSpPr>
          <p:cNvPr id="7" name="Subtitle 6">
            <a:extLst>
              <a:ext uri="{FF2B5EF4-FFF2-40B4-BE49-F238E27FC236}">
                <a16:creationId xmlns:a16="http://schemas.microsoft.com/office/drawing/2014/main" id="{7A1A69C8-1DA6-4B06-AECF-714D98058C2D}"/>
              </a:ext>
            </a:extLst>
          </p:cNvPr>
          <p:cNvSpPr>
            <a:spLocks noGrp="1"/>
          </p:cNvSpPr>
          <p:nvPr>
            <p:ph type="subTitle" idx="1"/>
          </p:nvPr>
        </p:nvSpPr>
        <p:spPr>
          <a:xfrm>
            <a:off x="1100051" y="4455621"/>
            <a:ext cx="10058400" cy="1452810"/>
          </a:xfrm>
        </p:spPr>
        <p:txBody>
          <a:bodyPr>
            <a:normAutofit/>
          </a:bodyPr>
          <a:lstStyle/>
          <a:p>
            <a:r>
              <a:rPr lang="en-US" dirty="0"/>
              <a:t>Mary </a:t>
            </a:r>
            <a:r>
              <a:rPr lang="en-US" dirty="0" err="1"/>
              <a:t>REdman</a:t>
            </a:r>
            <a:r>
              <a:rPr lang="en-US" dirty="0"/>
              <a:t>, PHD, Lung-MAP Lead Biostatistician</a:t>
            </a:r>
          </a:p>
          <a:p>
            <a:r>
              <a:rPr lang="en-US" dirty="0"/>
              <a:t>Study Chairs: Yasir </a:t>
            </a:r>
            <a:r>
              <a:rPr lang="en-US" dirty="0" err="1"/>
              <a:t>Elamin</a:t>
            </a:r>
            <a:r>
              <a:rPr lang="en-US" dirty="0"/>
              <a:t>, MD &amp; </a:t>
            </a:r>
            <a:r>
              <a:rPr lang="en-US" dirty="0" err="1"/>
              <a:t>Jhanelle</a:t>
            </a:r>
            <a:r>
              <a:rPr lang="en-US" dirty="0"/>
              <a:t> E. Gray, MD (SWOG)</a:t>
            </a:r>
          </a:p>
        </p:txBody>
      </p:sp>
      <p:sp>
        <p:nvSpPr>
          <p:cNvPr id="5" name="Slide Number Placeholder 4">
            <a:extLst>
              <a:ext uri="{FF2B5EF4-FFF2-40B4-BE49-F238E27FC236}">
                <a16:creationId xmlns:a16="http://schemas.microsoft.com/office/drawing/2014/main" id="{38D0CBD7-A2D3-4A08-974E-26EDA20DA6A6}"/>
              </a:ext>
            </a:extLst>
          </p:cNvPr>
          <p:cNvSpPr>
            <a:spLocks noGrp="1"/>
          </p:cNvSpPr>
          <p:nvPr>
            <p:ph type="sldNum" sz="quarter" idx="12"/>
          </p:nvPr>
        </p:nvSpPr>
        <p:spPr/>
        <p:txBody>
          <a:bodyPr/>
          <a:lstStyle/>
          <a:p>
            <a:r>
              <a:rPr lang="en-US"/>
              <a:t>Slide </a:t>
            </a:r>
            <a:fld id="{4FAB73BC-B049-4115-A692-8D63A059BFB8}" type="slidenum">
              <a:rPr lang="en-US" smtClean="0"/>
              <a:pPr/>
              <a:t>14</a:t>
            </a:fld>
            <a:endParaRPr lang="en-US" dirty="0"/>
          </a:p>
        </p:txBody>
      </p:sp>
    </p:spTree>
    <p:extLst>
      <p:ext uri="{BB962C8B-B14F-4D97-AF65-F5344CB8AC3E}">
        <p14:creationId xmlns:p14="http://schemas.microsoft.com/office/powerpoint/2010/main" val="879705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AA1C63-FFF0-4852-882C-752C24FCF669}"/>
              </a:ext>
            </a:extLst>
          </p:cNvPr>
          <p:cNvSpPr>
            <a:spLocks noGrp="1"/>
          </p:cNvSpPr>
          <p:nvPr>
            <p:ph type="title"/>
          </p:nvPr>
        </p:nvSpPr>
        <p:spPr/>
        <p:txBody>
          <a:bodyPr/>
          <a:lstStyle/>
          <a:p>
            <a:r>
              <a:rPr lang="en-US" dirty="0"/>
              <a:t>S1900B Overview</a:t>
            </a:r>
          </a:p>
        </p:txBody>
      </p:sp>
      <p:sp>
        <p:nvSpPr>
          <p:cNvPr id="6" name="Content Placeholder 5">
            <a:extLst>
              <a:ext uri="{FF2B5EF4-FFF2-40B4-BE49-F238E27FC236}">
                <a16:creationId xmlns:a16="http://schemas.microsoft.com/office/drawing/2014/main" id="{CECE2AF4-454D-4580-8646-0E815BD4A12A}"/>
              </a:ext>
            </a:extLst>
          </p:cNvPr>
          <p:cNvSpPr>
            <a:spLocks noGrp="1"/>
          </p:cNvSpPr>
          <p:nvPr>
            <p:ph idx="1"/>
          </p:nvPr>
        </p:nvSpPr>
        <p:spPr/>
        <p:txBody>
          <a:bodyPr>
            <a:normAutofit lnSpcReduction="10000"/>
          </a:bodyPr>
          <a:lstStyle/>
          <a:p>
            <a:pPr>
              <a:lnSpc>
                <a:spcPct val="100000"/>
              </a:lnSpc>
            </a:pPr>
            <a:r>
              <a:rPr lang="en-US" sz="2400" b="1" u="sng" dirty="0">
                <a:solidFill>
                  <a:srgbClr val="0070C0"/>
                </a:solidFill>
              </a:rPr>
              <a:t>Primary Objective</a:t>
            </a:r>
            <a:r>
              <a:rPr lang="en-US" sz="2400" b="1" dirty="0">
                <a:solidFill>
                  <a:srgbClr val="0070C0"/>
                </a:solidFill>
              </a:rPr>
              <a:t>:</a:t>
            </a:r>
            <a:r>
              <a:rPr lang="en-US" sz="2400" dirty="0">
                <a:solidFill>
                  <a:srgbClr val="0070C0"/>
                </a:solidFill>
              </a:rPr>
              <a:t> </a:t>
            </a:r>
            <a:r>
              <a:rPr lang="en-US" sz="2400" b="1" dirty="0">
                <a:solidFill>
                  <a:srgbClr val="0070C0"/>
                </a:solidFill>
              </a:rPr>
              <a:t>To evaluate the response rate by Blinded Independent Centralized Review in patients with previously-treated Stage IV or recurrent RET fusion-positive non-small cell lung cancer (NSCLC) treated with LOXO-292.</a:t>
            </a:r>
          </a:p>
          <a:p>
            <a:pPr>
              <a:lnSpc>
                <a:spcPct val="100000"/>
              </a:lnSpc>
            </a:pPr>
            <a:r>
              <a:rPr lang="en-US" sz="2400" dirty="0"/>
              <a:t>RET is a receptor tyrosine kinase (RTK) with critical roles in normal organogenesis and in the maintenance of several adult tissue types, including neural, neuroendocrine, hematopoietic, and male germ cell. Genetic alterations in the RET gene are implicated in the pathogenesis of several human cancers.</a:t>
            </a:r>
          </a:p>
          <a:p>
            <a:pPr>
              <a:lnSpc>
                <a:spcPct val="100000"/>
              </a:lnSpc>
            </a:pPr>
            <a:r>
              <a:rPr lang="en-US" sz="2400" dirty="0"/>
              <a:t>RET fusions occur in a variety of malignancies, including 1-2% of non-small cell lung cancers (NSCLC). </a:t>
            </a:r>
          </a:p>
          <a:p>
            <a:pPr>
              <a:lnSpc>
                <a:spcPct val="100000"/>
              </a:lnSpc>
            </a:pPr>
            <a:r>
              <a:rPr lang="en-US" sz="2400" dirty="0"/>
              <a:t>LOXO-292 is a novel, highly selective, ATP-competitive small molecule RET inhibitor.</a:t>
            </a:r>
          </a:p>
          <a:p>
            <a:pPr marL="0" indent="0">
              <a:lnSpc>
                <a:spcPct val="100000"/>
              </a:lnSpc>
              <a:buNone/>
            </a:pPr>
            <a:endParaRPr lang="en-US" dirty="0"/>
          </a:p>
        </p:txBody>
      </p:sp>
      <p:sp>
        <p:nvSpPr>
          <p:cNvPr id="4" name="Slide Number Placeholder 3">
            <a:extLst>
              <a:ext uri="{FF2B5EF4-FFF2-40B4-BE49-F238E27FC236}">
                <a16:creationId xmlns:a16="http://schemas.microsoft.com/office/drawing/2014/main" id="{5C0D3566-B752-4AA8-AF6C-3E7220ED3ACC}"/>
              </a:ext>
            </a:extLst>
          </p:cNvPr>
          <p:cNvSpPr>
            <a:spLocks noGrp="1"/>
          </p:cNvSpPr>
          <p:nvPr>
            <p:ph type="sldNum" sz="quarter" idx="12"/>
          </p:nvPr>
        </p:nvSpPr>
        <p:spPr/>
        <p:txBody>
          <a:bodyPr/>
          <a:lstStyle/>
          <a:p>
            <a:r>
              <a:rPr lang="en-US"/>
              <a:t>Slide </a:t>
            </a:r>
            <a:fld id="{4FAB73BC-B049-4115-A692-8D63A059BFB8}" type="slidenum">
              <a:rPr lang="en-US" smtClean="0"/>
              <a:pPr/>
              <a:t>15</a:t>
            </a:fld>
            <a:endParaRPr lang="en-US" dirty="0"/>
          </a:p>
        </p:txBody>
      </p:sp>
    </p:spTree>
    <p:extLst>
      <p:ext uri="{BB962C8B-B14F-4D97-AF65-F5344CB8AC3E}">
        <p14:creationId xmlns:p14="http://schemas.microsoft.com/office/powerpoint/2010/main" val="3393794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B4A43-641F-42D4-AF2F-40B69B892657}"/>
              </a:ext>
            </a:extLst>
          </p:cNvPr>
          <p:cNvSpPr>
            <a:spLocks noGrp="1"/>
          </p:cNvSpPr>
          <p:nvPr>
            <p:ph type="title"/>
          </p:nvPr>
        </p:nvSpPr>
        <p:spPr/>
        <p:txBody>
          <a:bodyPr/>
          <a:lstStyle/>
          <a:p>
            <a:r>
              <a:rPr lang="en-US" dirty="0"/>
              <a:t>S1900B Study Design</a:t>
            </a:r>
          </a:p>
        </p:txBody>
      </p:sp>
      <p:sp>
        <p:nvSpPr>
          <p:cNvPr id="4" name="Slide Number Placeholder 3">
            <a:extLst>
              <a:ext uri="{FF2B5EF4-FFF2-40B4-BE49-F238E27FC236}">
                <a16:creationId xmlns:a16="http://schemas.microsoft.com/office/drawing/2014/main" id="{AD064085-E4CA-4E6E-BFF4-33331E17224B}"/>
              </a:ext>
            </a:extLst>
          </p:cNvPr>
          <p:cNvSpPr>
            <a:spLocks noGrp="1"/>
          </p:cNvSpPr>
          <p:nvPr>
            <p:ph type="sldNum" sz="quarter" idx="12"/>
          </p:nvPr>
        </p:nvSpPr>
        <p:spPr/>
        <p:txBody>
          <a:bodyPr/>
          <a:lstStyle/>
          <a:p>
            <a:r>
              <a:rPr lang="en-US" dirty="0"/>
              <a:t>Slide </a:t>
            </a:r>
            <a:fld id="{629637A9-119A-49DA-BD12-AAC58B377D80}" type="slidenum">
              <a:rPr lang="en-US" smtClean="0"/>
              <a:pPr/>
              <a:t>16</a:t>
            </a:fld>
            <a:endParaRPr lang="en-US" dirty="0"/>
          </a:p>
        </p:txBody>
      </p:sp>
      <p:sp>
        <p:nvSpPr>
          <p:cNvPr id="5" name="Rounded Rectangle 4">
            <a:extLst>
              <a:ext uri="{FF2B5EF4-FFF2-40B4-BE49-F238E27FC236}">
                <a16:creationId xmlns:a16="http://schemas.microsoft.com/office/drawing/2014/main" id="{2A4FA8C7-EC4B-4CC8-B9F4-311FB6B0E1BF}"/>
              </a:ext>
            </a:extLst>
          </p:cNvPr>
          <p:cNvSpPr/>
          <p:nvPr/>
        </p:nvSpPr>
        <p:spPr>
          <a:xfrm>
            <a:off x="533945" y="1707365"/>
            <a:ext cx="3830800" cy="22516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RET-Fusion Positive Stage IV/</a:t>
            </a:r>
          </a:p>
          <a:p>
            <a:pPr algn="ctr"/>
            <a:r>
              <a:rPr lang="en-US" sz="2000" dirty="0">
                <a:solidFill>
                  <a:schemeClr val="tx1"/>
                </a:solidFill>
              </a:rPr>
              <a:t>Recurrent NSCLC</a:t>
            </a:r>
          </a:p>
          <a:p>
            <a:pPr algn="ctr"/>
            <a:r>
              <a:rPr lang="en-US" sz="2000" dirty="0">
                <a:solidFill>
                  <a:schemeClr val="tx1"/>
                </a:solidFill>
              </a:rPr>
              <a:t>(SQCLC or Non-SQCLC)</a:t>
            </a:r>
          </a:p>
          <a:p>
            <a:pPr algn="ctr"/>
            <a:endParaRPr lang="en-US" sz="2000" dirty="0">
              <a:solidFill>
                <a:schemeClr val="tx1"/>
              </a:solidFill>
            </a:endParaRPr>
          </a:p>
          <a:p>
            <a:pPr algn="ctr"/>
            <a:r>
              <a:rPr lang="en-US" sz="2000" dirty="0">
                <a:solidFill>
                  <a:schemeClr val="tx1"/>
                </a:solidFill>
              </a:rPr>
              <a:t>Prior chemotherapy is required</a:t>
            </a:r>
          </a:p>
          <a:p>
            <a:pPr algn="ctr"/>
            <a:r>
              <a:rPr lang="en-US" sz="2000" dirty="0">
                <a:solidFill>
                  <a:schemeClr val="tx1"/>
                </a:solidFill>
              </a:rPr>
              <a:t>Prior IT is allowed</a:t>
            </a:r>
          </a:p>
        </p:txBody>
      </p:sp>
      <p:sp>
        <p:nvSpPr>
          <p:cNvPr id="7" name="Content Placeholder 9">
            <a:extLst>
              <a:ext uri="{FF2B5EF4-FFF2-40B4-BE49-F238E27FC236}">
                <a16:creationId xmlns:a16="http://schemas.microsoft.com/office/drawing/2014/main" id="{D3922AD7-8C27-4637-88DC-194E7309DE49}"/>
              </a:ext>
            </a:extLst>
          </p:cNvPr>
          <p:cNvSpPr txBox="1">
            <a:spLocks/>
          </p:cNvSpPr>
          <p:nvPr/>
        </p:nvSpPr>
        <p:spPr>
          <a:xfrm>
            <a:off x="8314416" y="1612686"/>
            <a:ext cx="3685881" cy="3632627"/>
          </a:xfrm>
          <a:prstGeom prst="rect">
            <a:avLst/>
          </a:prstGeom>
          <a:noFill/>
          <a:ln>
            <a:solidFill>
              <a:schemeClr val="accent1">
                <a:shade val="50000"/>
              </a:schemeClr>
            </a:solidFill>
          </a:ln>
        </p:spPr>
        <p:txBody>
          <a:bodyPr>
            <a:normAutofit fontScale="70000" lnSpcReduction="20000"/>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sz="3100" b="1" u="sng" dirty="0">
                <a:solidFill>
                  <a:srgbClr val="0070C0"/>
                </a:solidFill>
              </a:rPr>
              <a:t>Primary Endpoint</a:t>
            </a:r>
            <a:r>
              <a:rPr lang="en-US" sz="3100" dirty="0">
                <a:solidFill>
                  <a:srgbClr val="0070C0"/>
                </a:solidFill>
              </a:rPr>
              <a:t>: </a:t>
            </a:r>
            <a:r>
              <a:rPr lang="en-US" sz="2900" dirty="0"/>
              <a:t>Response by BICR</a:t>
            </a:r>
          </a:p>
          <a:p>
            <a:pPr>
              <a:buFont typeface="Arial" panose="020B0604020202020204" pitchFamily="34" charset="0"/>
              <a:buChar char="•"/>
            </a:pPr>
            <a:r>
              <a:rPr lang="en-US" sz="3100" b="1" u="sng" dirty="0">
                <a:solidFill>
                  <a:srgbClr val="0070C0"/>
                </a:solidFill>
              </a:rPr>
              <a:t>Secondary Endpoints</a:t>
            </a:r>
            <a:r>
              <a:rPr lang="en-US" sz="3100" dirty="0">
                <a:solidFill>
                  <a:srgbClr val="0070C0"/>
                </a:solidFill>
              </a:rPr>
              <a:t>: </a:t>
            </a:r>
            <a:endParaRPr lang="en-US" sz="2900" dirty="0"/>
          </a:p>
          <a:p>
            <a:pPr lvl="1">
              <a:lnSpc>
                <a:spcPct val="120000"/>
              </a:lnSpc>
              <a:buFont typeface="Calibri" panose="020F0502020204030204" pitchFamily="34" charset="0"/>
              <a:buChar char="−"/>
            </a:pPr>
            <a:r>
              <a:rPr lang="en-US" sz="2800" dirty="0" err="1"/>
              <a:t>DoR</a:t>
            </a:r>
            <a:r>
              <a:rPr lang="en-US" sz="2800" dirty="0"/>
              <a:t> by BICR</a:t>
            </a:r>
          </a:p>
          <a:p>
            <a:pPr lvl="1">
              <a:lnSpc>
                <a:spcPct val="120000"/>
              </a:lnSpc>
              <a:buFont typeface="Calibri" panose="020F0502020204030204" pitchFamily="34" charset="0"/>
              <a:buChar char="−"/>
            </a:pPr>
            <a:r>
              <a:rPr lang="en-US" sz="2800" dirty="0"/>
              <a:t>Response by IA</a:t>
            </a:r>
          </a:p>
          <a:p>
            <a:pPr lvl="1">
              <a:lnSpc>
                <a:spcPct val="120000"/>
              </a:lnSpc>
              <a:buFont typeface="Calibri" panose="020F0502020204030204" pitchFamily="34" charset="0"/>
              <a:buChar char="−"/>
            </a:pPr>
            <a:r>
              <a:rPr lang="en-US" sz="2800" dirty="0"/>
              <a:t>PFS by BICR and IA</a:t>
            </a:r>
          </a:p>
          <a:p>
            <a:pPr lvl="1">
              <a:lnSpc>
                <a:spcPct val="120000"/>
              </a:lnSpc>
              <a:buFont typeface="Calibri" panose="020F0502020204030204" pitchFamily="34" charset="0"/>
              <a:buChar char="−"/>
            </a:pPr>
            <a:r>
              <a:rPr lang="en-US" sz="2800" dirty="0"/>
              <a:t>OS</a:t>
            </a:r>
          </a:p>
          <a:p>
            <a:pPr lvl="1">
              <a:lnSpc>
                <a:spcPct val="120000"/>
              </a:lnSpc>
              <a:buFont typeface="Calibri" panose="020F0502020204030204" pitchFamily="34" charset="0"/>
              <a:buChar char="−"/>
            </a:pPr>
            <a:r>
              <a:rPr lang="en-US" sz="2800" dirty="0"/>
              <a:t>IA-DOR</a:t>
            </a:r>
          </a:p>
          <a:p>
            <a:pPr lvl="1">
              <a:lnSpc>
                <a:spcPct val="120000"/>
              </a:lnSpc>
              <a:buFont typeface="Calibri" panose="020F0502020204030204" pitchFamily="34" charset="0"/>
              <a:buChar char="−"/>
            </a:pPr>
            <a:r>
              <a:rPr lang="en-US" sz="2800" dirty="0"/>
              <a:t>CNS response and DOR</a:t>
            </a:r>
          </a:p>
          <a:p>
            <a:pPr lvl="1">
              <a:lnSpc>
                <a:spcPct val="120000"/>
              </a:lnSpc>
              <a:buFont typeface="Calibri" panose="020F0502020204030204" pitchFamily="34" charset="0"/>
              <a:buChar char="−"/>
            </a:pPr>
            <a:r>
              <a:rPr lang="en-US" sz="2800" dirty="0"/>
              <a:t>Toxicity</a:t>
            </a:r>
          </a:p>
        </p:txBody>
      </p:sp>
      <p:sp>
        <p:nvSpPr>
          <p:cNvPr id="8" name="Right Arrow 5">
            <a:extLst>
              <a:ext uri="{FF2B5EF4-FFF2-40B4-BE49-F238E27FC236}">
                <a16:creationId xmlns:a16="http://schemas.microsoft.com/office/drawing/2014/main" id="{8B79BF6E-EF12-4D2C-AE13-680D180E229F}"/>
              </a:ext>
            </a:extLst>
          </p:cNvPr>
          <p:cNvSpPr/>
          <p:nvPr/>
        </p:nvSpPr>
        <p:spPr>
          <a:xfrm>
            <a:off x="4409298" y="2656321"/>
            <a:ext cx="978408" cy="484632"/>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10">
            <a:extLst>
              <a:ext uri="{FF2B5EF4-FFF2-40B4-BE49-F238E27FC236}">
                <a16:creationId xmlns:a16="http://schemas.microsoft.com/office/drawing/2014/main" id="{3BCC4318-6340-4B5F-8AC3-CF17BCB8818A}"/>
              </a:ext>
            </a:extLst>
          </p:cNvPr>
          <p:cNvSpPr/>
          <p:nvPr/>
        </p:nvSpPr>
        <p:spPr>
          <a:xfrm>
            <a:off x="5532647" y="2335183"/>
            <a:ext cx="2543298" cy="112109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Loxo-292 160mg PO BID</a:t>
            </a:r>
          </a:p>
          <a:p>
            <a:pPr algn="ctr"/>
            <a:r>
              <a:rPr lang="en-US" sz="2400" dirty="0">
                <a:solidFill>
                  <a:schemeClr val="tx1"/>
                </a:solidFill>
              </a:rPr>
              <a:t>Every 28 Days</a:t>
            </a:r>
          </a:p>
        </p:txBody>
      </p:sp>
      <p:sp>
        <p:nvSpPr>
          <p:cNvPr id="10" name="TextBox 9">
            <a:extLst>
              <a:ext uri="{FF2B5EF4-FFF2-40B4-BE49-F238E27FC236}">
                <a16:creationId xmlns:a16="http://schemas.microsoft.com/office/drawing/2014/main" id="{3A8C5479-EE91-4D7E-8C34-AFA4F06FAB45}"/>
              </a:ext>
            </a:extLst>
          </p:cNvPr>
          <p:cNvSpPr txBox="1"/>
          <p:nvPr/>
        </p:nvSpPr>
        <p:spPr>
          <a:xfrm>
            <a:off x="7823199" y="5704653"/>
            <a:ext cx="4177097" cy="461665"/>
          </a:xfrm>
          <a:prstGeom prst="rect">
            <a:avLst/>
          </a:prstGeom>
          <a:noFill/>
        </p:spPr>
        <p:txBody>
          <a:bodyPr wrap="square" rtlCol="0">
            <a:spAutoFit/>
          </a:bodyPr>
          <a:lstStyle/>
          <a:p>
            <a:r>
              <a:rPr lang="en-US" sz="1200" dirty="0"/>
              <a:t>IT: immunotherapy; IA: investigator assessed; BICR: blinded independent central review; DOR:  Duration of response.</a:t>
            </a:r>
          </a:p>
        </p:txBody>
      </p:sp>
      <p:sp>
        <p:nvSpPr>
          <p:cNvPr id="11" name="Rectangle 10">
            <a:extLst>
              <a:ext uri="{FF2B5EF4-FFF2-40B4-BE49-F238E27FC236}">
                <a16:creationId xmlns:a16="http://schemas.microsoft.com/office/drawing/2014/main" id="{57336DAE-8DCE-4861-AC01-FE306FDD26A7}"/>
              </a:ext>
            </a:extLst>
          </p:cNvPr>
          <p:cNvSpPr/>
          <p:nvPr/>
        </p:nvSpPr>
        <p:spPr>
          <a:xfrm>
            <a:off x="4340269" y="2179253"/>
            <a:ext cx="1310254" cy="4770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 91-175</a:t>
            </a:r>
          </a:p>
        </p:txBody>
      </p:sp>
      <p:sp>
        <p:nvSpPr>
          <p:cNvPr id="12" name="Content Placeholder 8">
            <a:extLst>
              <a:ext uri="{FF2B5EF4-FFF2-40B4-BE49-F238E27FC236}">
                <a16:creationId xmlns:a16="http://schemas.microsoft.com/office/drawing/2014/main" id="{6BEBC638-55FE-4D7F-90C8-E30FD7C18672}"/>
              </a:ext>
            </a:extLst>
          </p:cNvPr>
          <p:cNvSpPr>
            <a:spLocks noGrp="1"/>
          </p:cNvSpPr>
          <p:nvPr>
            <p:ph sz="half" idx="1"/>
          </p:nvPr>
        </p:nvSpPr>
        <p:spPr>
          <a:xfrm>
            <a:off x="2719754" y="4114946"/>
            <a:ext cx="5066768" cy="1794134"/>
          </a:xfrm>
          <a:solidFill>
            <a:srgbClr val="92D050"/>
          </a:solidFill>
          <a:ln>
            <a:solidFill>
              <a:schemeClr val="accent1">
                <a:shade val="50000"/>
              </a:schemeClr>
            </a:solidFill>
          </a:ln>
        </p:spPr>
        <p:txBody>
          <a:bodyPr>
            <a:noAutofit/>
          </a:bodyPr>
          <a:lstStyle/>
          <a:p>
            <a:pPr marL="0" indent="0" algn="ctr">
              <a:buNone/>
            </a:pPr>
            <a:r>
              <a:rPr lang="en-US" sz="1600" b="1" u="sng" dirty="0"/>
              <a:t>RET-FUSION POSITIVE</a:t>
            </a:r>
          </a:p>
          <a:p>
            <a:pPr lvl="1"/>
            <a:r>
              <a:rPr lang="en-US" sz="1600" dirty="0"/>
              <a:t>Any FMI tissue-based assay</a:t>
            </a:r>
          </a:p>
          <a:p>
            <a:pPr marL="384048" lvl="2" indent="0">
              <a:buNone/>
            </a:pPr>
            <a:r>
              <a:rPr lang="en-US" sz="1200" dirty="0"/>
              <a:t>(</a:t>
            </a:r>
            <a:r>
              <a:rPr lang="en-US" sz="1200" dirty="0" err="1"/>
              <a:t>FoundationOne</a:t>
            </a:r>
            <a:r>
              <a:rPr lang="en-US" sz="1200" dirty="0"/>
              <a:t> </a:t>
            </a:r>
            <a:r>
              <a:rPr lang="en-US" sz="1200" dirty="0" err="1"/>
              <a:t>CDx</a:t>
            </a:r>
            <a:r>
              <a:rPr lang="en-US" sz="1200" dirty="0"/>
              <a:t>, previous versions FMI, </a:t>
            </a:r>
            <a:r>
              <a:rPr lang="en-US" sz="1200" dirty="0" err="1"/>
              <a:t>FoundationOne</a:t>
            </a:r>
            <a:r>
              <a:rPr lang="en-US" sz="1200" dirty="0"/>
              <a:t> Heme)</a:t>
            </a:r>
          </a:p>
          <a:p>
            <a:pPr lvl="1"/>
            <a:r>
              <a:rPr lang="en-US" sz="1600" dirty="0"/>
              <a:t>Other tumor-based CLIA Assay</a:t>
            </a:r>
          </a:p>
          <a:p>
            <a:pPr lvl="1"/>
            <a:r>
              <a:rPr lang="en-US" sz="1600" dirty="0" err="1"/>
              <a:t>ctDNA</a:t>
            </a:r>
            <a:r>
              <a:rPr lang="en-US" sz="1600" dirty="0"/>
              <a:t> </a:t>
            </a:r>
          </a:p>
          <a:p>
            <a:pPr lvl="1"/>
            <a:r>
              <a:rPr lang="en-US" sz="1600" dirty="0"/>
              <a:t>FISH</a:t>
            </a:r>
          </a:p>
        </p:txBody>
      </p:sp>
    </p:spTree>
    <p:extLst>
      <p:ext uri="{BB962C8B-B14F-4D97-AF65-F5344CB8AC3E}">
        <p14:creationId xmlns:p14="http://schemas.microsoft.com/office/powerpoint/2010/main" val="3648527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70203FD5-135B-47C5-A648-43906738E230}"/>
              </a:ext>
            </a:extLst>
          </p:cNvPr>
          <p:cNvCxnSpPr>
            <a:cxnSpLocks/>
          </p:cNvCxnSpPr>
          <p:nvPr/>
        </p:nvCxnSpPr>
        <p:spPr>
          <a:xfrm>
            <a:off x="10064413" y="4128323"/>
            <a:ext cx="0" cy="314261"/>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302B6CC-69CB-4E6B-A0C3-432AB27D2D15}"/>
              </a:ext>
            </a:extLst>
          </p:cNvPr>
          <p:cNvCxnSpPr>
            <a:cxnSpLocks/>
          </p:cNvCxnSpPr>
          <p:nvPr/>
        </p:nvCxnSpPr>
        <p:spPr>
          <a:xfrm>
            <a:off x="10063098" y="2925488"/>
            <a:ext cx="0" cy="341808"/>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DDFD2CA-8CC5-4BAB-9C62-A5F8C47B1E9C}"/>
              </a:ext>
            </a:extLst>
          </p:cNvPr>
          <p:cNvSpPr>
            <a:spLocks noGrp="1"/>
          </p:cNvSpPr>
          <p:nvPr>
            <p:ph type="title"/>
          </p:nvPr>
        </p:nvSpPr>
        <p:spPr/>
        <p:txBody>
          <a:bodyPr/>
          <a:lstStyle/>
          <a:p>
            <a:r>
              <a:rPr lang="en-US" dirty="0"/>
              <a:t>S1900B Schema</a:t>
            </a:r>
          </a:p>
        </p:txBody>
      </p:sp>
      <p:sp>
        <p:nvSpPr>
          <p:cNvPr id="4" name="Slide Number Placeholder 3">
            <a:extLst>
              <a:ext uri="{FF2B5EF4-FFF2-40B4-BE49-F238E27FC236}">
                <a16:creationId xmlns:a16="http://schemas.microsoft.com/office/drawing/2014/main" id="{3EB060B4-3A88-4079-8A70-A68E029F0BEC}"/>
              </a:ext>
            </a:extLst>
          </p:cNvPr>
          <p:cNvSpPr>
            <a:spLocks noGrp="1"/>
          </p:cNvSpPr>
          <p:nvPr>
            <p:ph type="sldNum" sz="quarter" idx="12"/>
          </p:nvPr>
        </p:nvSpPr>
        <p:spPr/>
        <p:txBody>
          <a:bodyPr/>
          <a:lstStyle/>
          <a:p>
            <a:r>
              <a:rPr lang="en-US" dirty="0"/>
              <a:t>Slide </a:t>
            </a:r>
            <a:fld id="{629637A9-119A-49DA-BD12-AAC58B377D80}" type="slidenum">
              <a:rPr lang="en-US" smtClean="0"/>
              <a:pPr/>
              <a:t>17</a:t>
            </a:fld>
            <a:endParaRPr lang="en-US" dirty="0"/>
          </a:p>
        </p:txBody>
      </p:sp>
      <p:sp>
        <p:nvSpPr>
          <p:cNvPr id="5" name="Rounded Rectangle 2">
            <a:extLst>
              <a:ext uri="{FF2B5EF4-FFF2-40B4-BE49-F238E27FC236}">
                <a16:creationId xmlns:a16="http://schemas.microsoft.com/office/drawing/2014/main" id="{C1131390-AA5A-41E0-B58A-C116C6928C27}"/>
              </a:ext>
            </a:extLst>
          </p:cNvPr>
          <p:cNvSpPr/>
          <p:nvPr/>
        </p:nvSpPr>
        <p:spPr>
          <a:xfrm>
            <a:off x="3237097" y="1886401"/>
            <a:ext cx="1864465" cy="944628"/>
          </a:xfrm>
          <a:prstGeom prst="roundRect">
            <a:avLst/>
          </a:prstGeom>
          <a:solidFill>
            <a:srgbClr val="5AC6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Registration to Screening Study</a:t>
            </a:r>
          </a:p>
        </p:txBody>
      </p:sp>
      <p:sp>
        <p:nvSpPr>
          <p:cNvPr id="6" name="Rounded Rectangle 9">
            <a:extLst>
              <a:ext uri="{FF2B5EF4-FFF2-40B4-BE49-F238E27FC236}">
                <a16:creationId xmlns:a16="http://schemas.microsoft.com/office/drawing/2014/main" id="{546F1117-DFBD-4452-9650-EF83C63BD694}"/>
              </a:ext>
            </a:extLst>
          </p:cNvPr>
          <p:cNvSpPr/>
          <p:nvPr/>
        </p:nvSpPr>
        <p:spPr>
          <a:xfrm>
            <a:off x="5872430" y="1686523"/>
            <a:ext cx="2663579" cy="128334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RET-fusion-positive</a:t>
            </a:r>
          </a:p>
          <a:p>
            <a:pPr algn="ctr"/>
            <a:r>
              <a:rPr lang="en-US" sz="2000" dirty="0">
                <a:solidFill>
                  <a:schemeClr val="tx1"/>
                </a:solidFill>
              </a:rPr>
              <a:t>by on-study FMI or confirmation of outside results</a:t>
            </a:r>
          </a:p>
        </p:txBody>
      </p:sp>
      <p:cxnSp>
        <p:nvCxnSpPr>
          <p:cNvPr id="7" name="Straight Arrow Connector 6">
            <a:extLst>
              <a:ext uri="{FF2B5EF4-FFF2-40B4-BE49-F238E27FC236}">
                <a16:creationId xmlns:a16="http://schemas.microsoft.com/office/drawing/2014/main" id="{2C84A967-D66F-4BD9-9CC4-4B20A1CD41E5}"/>
              </a:ext>
            </a:extLst>
          </p:cNvPr>
          <p:cNvCxnSpPr>
            <a:cxnSpLocks/>
          </p:cNvCxnSpPr>
          <p:nvPr/>
        </p:nvCxnSpPr>
        <p:spPr>
          <a:xfrm>
            <a:off x="5293986" y="2338590"/>
            <a:ext cx="400873" cy="0"/>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8" name="Rounded Rectangle 13">
            <a:extLst>
              <a:ext uri="{FF2B5EF4-FFF2-40B4-BE49-F238E27FC236}">
                <a16:creationId xmlns:a16="http://schemas.microsoft.com/office/drawing/2014/main" id="{DD6EF3B2-4E47-4340-AC2B-A4F01072391B}"/>
              </a:ext>
            </a:extLst>
          </p:cNvPr>
          <p:cNvSpPr/>
          <p:nvPr/>
        </p:nvSpPr>
        <p:spPr>
          <a:xfrm>
            <a:off x="9134354" y="3354974"/>
            <a:ext cx="1905000" cy="709714"/>
          </a:xfrm>
          <a:prstGeom prst="roundRect">
            <a:avLst/>
          </a:prstGeom>
          <a:solidFill>
            <a:srgbClr val="5AC6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Registration to S1900B</a:t>
            </a:r>
            <a:endParaRPr lang="en-US" sz="2000" b="1" dirty="0">
              <a:solidFill>
                <a:schemeClr val="tx1"/>
              </a:solidFill>
            </a:endParaRPr>
          </a:p>
        </p:txBody>
      </p:sp>
      <p:cxnSp>
        <p:nvCxnSpPr>
          <p:cNvPr id="9" name="Straight Arrow Connector 8">
            <a:extLst>
              <a:ext uri="{FF2B5EF4-FFF2-40B4-BE49-F238E27FC236}">
                <a16:creationId xmlns:a16="http://schemas.microsoft.com/office/drawing/2014/main" id="{2AC8219E-B4BA-4462-A127-908BFC43FE34}"/>
              </a:ext>
            </a:extLst>
          </p:cNvPr>
          <p:cNvCxnSpPr>
            <a:cxnSpLocks/>
          </p:cNvCxnSpPr>
          <p:nvPr/>
        </p:nvCxnSpPr>
        <p:spPr>
          <a:xfrm>
            <a:off x="8633980" y="2382133"/>
            <a:ext cx="366145" cy="0"/>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17">
            <a:extLst>
              <a:ext uri="{FF2B5EF4-FFF2-40B4-BE49-F238E27FC236}">
                <a16:creationId xmlns:a16="http://schemas.microsoft.com/office/drawing/2014/main" id="{46DA3835-F76A-4311-B5F9-2366B94DECE0}"/>
              </a:ext>
            </a:extLst>
          </p:cNvPr>
          <p:cNvSpPr/>
          <p:nvPr/>
        </p:nvSpPr>
        <p:spPr>
          <a:xfrm>
            <a:off x="8400869" y="4517735"/>
            <a:ext cx="3351574" cy="1182595"/>
          </a:xfrm>
          <a:prstGeom prst="roundRect">
            <a:avLst/>
          </a:prstGeom>
          <a:solidFill>
            <a:srgbClr val="B1D9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LOXO-292 160mg PO BID</a:t>
            </a:r>
          </a:p>
          <a:p>
            <a:pPr algn="ctr"/>
            <a:r>
              <a:rPr lang="en-US" sz="2000" dirty="0">
                <a:solidFill>
                  <a:schemeClr val="tx1"/>
                </a:solidFill>
              </a:rPr>
              <a:t>Every 28 Days</a:t>
            </a:r>
          </a:p>
          <a:p>
            <a:pPr algn="ctr"/>
            <a:r>
              <a:rPr lang="en-US" sz="2000" dirty="0">
                <a:solidFill>
                  <a:schemeClr val="tx1"/>
                </a:solidFill>
              </a:rPr>
              <a:t>continued to off treatment reasons met</a:t>
            </a:r>
          </a:p>
        </p:txBody>
      </p:sp>
      <p:sp>
        <p:nvSpPr>
          <p:cNvPr id="12" name="Rounded Rectangle 13">
            <a:extLst>
              <a:ext uri="{FF2B5EF4-FFF2-40B4-BE49-F238E27FC236}">
                <a16:creationId xmlns:a16="http://schemas.microsoft.com/office/drawing/2014/main" id="{220224E8-C902-4C00-8663-64DBBF1323C2}"/>
              </a:ext>
            </a:extLst>
          </p:cNvPr>
          <p:cNvSpPr/>
          <p:nvPr/>
        </p:nvSpPr>
        <p:spPr>
          <a:xfrm>
            <a:off x="9111109" y="1952760"/>
            <a:ext cx="1905000" cy="85875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Assignment to S1900B</a:t>
            </a:r>
            <a:endParaRPr lang="en-US" sz="2000" b="1" dirty="0">
              <a:solidFill>
                <a:schemeClr val="tx1"/>
              </a:solidFill>
            </a:endParaRPr>
          </a:p>
        </p:txBody>
      </p:sp>
      <p:sp>
        <p:nvSpPr>
          <p:cNvPr id="19" name="TextBox 18">
            <a:extLst>
              <a:ext uri="{FF2B5EF4-FFF2-40B4-BE49-F238E27FC236}">
                <a16:creationId xmlns:a16="http://schemas.microsoft.com/office/drawing/2014/main" id="{48483665-0A34-49DD-8BAD-6CFEBAADEB1D}"/>
              </a:ext>
            </a:extLst>
          </p:cNvPr>
          <p:cNvSpPr txBox="1"/>
          <p:nvPr/>
        </p:nvSpPr>
        <p:spPr>
          <a:xfrm>
            <a:off x="8817052" y="5776292"/>
            <a:ext cx="2935391" cy="400110"/>
          </a:xfrm>
          <a:prstGeom prst="rect">
            <a:avLst/>
          </a:prstGeom>
          <a:noFill/>
        </p:spPr>
        <p:txBody>
          <a:bodyPr wrap="square" rtlCol="0">
            <a:spAutoFit/>
          </a:bodyPr>
          <a:lstStyle/>
          <a:p>
            <a:r>
              <a:rPr lang="en-US" sz="2000" b="1" dirty="0">
                <a:solidFill>
                  <a:srgbClr val="0070C0"/>
                </a:solidFill>
              </a:rPr>
              <a:t>Accrual Goal</a:t>
            </a:r>
            <a:r>
              <a:rPr lang="en-US" sz="2000" b="1" dirty="0"/>
              <a:t>: 175</a:t>
            </a:r>
            <a:r>
              <a:rPr lang="en-US" sz="2000" dirty="0"/>
              <a:t> patients</a:t>
            </a:r>
          </a:p>
        </p:txBody>
      </p:sp>
      <p:sp>
        <p:nvSpPr>
          <p:cNvPr id="15" name="Rounded Rectangle 2">
            <a:extLst>
              <a:ext uri="{FF2B5EF4-FFF2-40B4-BE49-F238E27FC236}">
                <a16:creationId xmlns:a16="http://schemas.microsoft.com/office/drawing/2014/main" id="{BE40FD0A-155D-46AC-8631-58CA4E9FDEB8}"/>
              </a:ext>
            </a:extLst>
          </p:cNvPr>
          <p:cNvSpPr/>
          <p:nvPr/>
        </p:nvSpPr>
        <p:spPr>
          <a:xfrm>
            <a:off x="226958" y="1795488"/>
            <a:ext cx="1694968" cy="78068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No prior RET testing</a:t>
            </a:r>
          </a:p>
        </p:txBody>
      </p:sp>
      <p:sp>
        <p:nvSpPr>
          <p:cNvPr id="16" name="Rounded Rectangle 2">
            <a:extLst>
              <a:ext uri="{FF2B5EF4-FFF2-40B4-BE49-F238E27FC236}">
                <a16:creationId xmlns:a16="http://schemas.microsoft.com/office/drawing/2014/main" id="{527F68DF-9232-49CC-A959-443957121025}"/>
              </a:ext>
            </a:extLst>
          </p:cNvPr>
          <p:cNvSpPr/>
          <p:nvPr/>
        </p:nvSpPr>
        <p:spPr>
          <a:xfrm>
            <a:off x="226959" y="3183089"/>
            <a:ext cx="1694968" cy="94462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Prior test indicating</a:t>
            </a:r>
          </a:p>
          <a:p>
            <a:pPr algn="ctr"/>
            <a:r>
              <a:rPr lang="en-US" sz="2000" dirty="0">
                <a:solidFill>
                  <a:schemeClr val="tx1"/>
                </a:solidFill>
              </a:rPr>
              <a:t>RET fusions*</a:t>
            </a:r>
          </a:p>
        </p:txBody>
      </p:sp>
      <p:cxnSp>
        <p:nvCxnSpPr>
          <p:cNvPr id="17" name="Straight Arrow Connector 16">
            <a:extLst>
              <a:ext uri="{FF2B5EF4-FFF2-40B4-BE49-F238E27FC236}">
                <a16:creationId xmlns:a16="http://schemas.microsoft.com/office/drawing/2014/main" id="{383BA479-3CBC-4632-9C94-9D20C7C46361}"/>
              </a:ext>
            </a:extLst>
          </p:cNvPr>
          <p:cNvCxnSpPr>
            <a:cxnSpLocks/>
          </p:cNvCxnSpPr>
          <p:nvPr/>
        </p:nvCxnSpPr>
        <p:spPr>
          <a:xfrm>
            <a:off x="2101062" y="2365092"/>
            <a:ext cx="876660" cy="6861"/>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C406E44-19BA-42E8-AAD2-FE30D08A3582}"/>
              </a:ext>
            </a:extLst>
          </p:cNvPr>
          <p:cNvCxnSpPr>
            <a:cxnSpLocks/>
          </p:cNvCxnSpPr>
          <p:nvPr/>
        </p:nvCxnSpPr>
        <p:spPr>
          <a:xfrm flipV="1">
            <a:off x="2224219" y="3034837"/>
            <a:ext cx="834667" cy="542094"/>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928184F-AB3B-4610-B8BB-0CB409433E4E}"/>
              </a:ext>
            </a:extLst>
          </p:cNvPr>
          <p:cNvCxnSpPr>
            <a:cxnSpLocks/>
          </p:cNvCxnSpPr>
          <p:nvPr/>
        </p:nvCxnSpPr>
        <p:spPr>
          <a:xfrm>
            <a:off x="2218290" y="3666647"/>
            <a:ext cx="859307" cy="0"/>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22" name="Rounded Rectangle 2">
            <a:extLst>
              <a:ext uri="{FF2B5EF4-FFF2-40B4-BE49-F238E27FC236}">
                <a16:creationId xmlns:a16="http://schemas.microsoft.com/office/drawing/2014/main" id="{7FBBA112-A56F-47D3-AB60-0DF4290E0392}"/>
              </a:ext>
            </a:extLst>
          </p:cNvPr>
          <p:cNvSpPr/>
          <p:nvPr/>
        </p:nvSpPr>
        <p:spPr>
          <a:xfrm>
            <a:off x="3162301" y="3405674"/>
            <a:ext cx="2050912" cy="58654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Submit RET documentation</a:t>
            </a:r>
          </a:p>
        </p:txBody>
      </p:sp>
      <p:cxnSp>
        <p:nvCxnSpPr>
          <p:cNvPr id="23" name="Straight Arrow Connector 22">
            <a:extLst>
              <a:ext uri="{FF2B5EF4-FFF2-40B4-BE49-F238E27FC236}">
                <a16:creationId xmlns:a16="http://schemas.microsoft.com/office/drawing/2014/main" id="{ACBC73E8-0742-49EA-A11F-1BFBC9D69624}"/>
              </a:ext>
            </a:extLst>
          </p:cNvPr>
          <p:cNvCxnSpPr>
            <a:cxnSpLocks/>
          </p:cNvCxnSpPr>
          <p:nvPr/>
        </p:nvCxnSpPr>
        <p:spPr>
          <a:xfrm flipV="1">
            <a:off x="5318596" y="2890104"/>
            <a:ext cx="423777" cy="456864"/>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E5FFD20-43BF-4BA3-8C83-7F8972BA44C5}"/>
              </a:ext>
            </a:extLst>
          </p:cNvPr>
          <p:cNvSpPr txBox="1"/>
          <p:nvPr/>
        </p:nvSpPr>
        <p:spPr>
          <a:xfrm flipH="1">
            <a:off x="339634" y="4259955"/>
            <a:ext cx="4537168" cy="2031325"/>
          </a:xfrm>
          <a:prstGeom prst="rect">
            <a:avLst/>
          </a:prstGeom>
          <a:noFill/>
        </p:spPr>
        <p:txBody>
          <a:bodyPr wrap="square" rtlCol="0">
            <a:spAutoFit/>
          </a:bodyPr>
          <a:lstStyle/>
          <a:p>
            <a:r>
              <a:rPr lang="en-US" b="1" dirty="0"/>
              <a:t>Allowable tests:</a:t>
            </a:r>
          </a:p>
          <a:p>
            <a:pPr marL="285750" indent="-285750">
              <a:buFont typeface="Arial" panose="020B0604020202020204" pitchFamily="34" charset="0"/>
              <a:buChar char="•"/>
            </a:pPr>
            <a:r>
              <a:rPr lang="en-US" b="1" dirty="0"/>
              <a:t>Any FMI tissue-assay, </a:t>
            </a:r>
          </a:p>
          <a:p>
            <a:pPr marL="285750" indent="-285750">
              <a:buFont typeface="Arial" panose="020B0604020202020204" pitchFamily="34" charset="0"/>
              <a:buChar char="•"/>
            </a:pPr>
            <a:r>
              <a:rPr lang="en-US" b="1" dirty="0"/>
              <a:t>Other tumor-based assays such as NGS, PCR, or FISH </a:t>
            </a:r>
          </a:p>
          <a:p>
            <a:pPr marL="285750" indent="-285750">
              <a:buFont typeface="Arial" panose="020B0604020202020204" pitchFamily="34" charset="0"/>
              <a:buChar char="•"/>
            </a:pPr>
            <a:r>
              <a:rPr lang="en-US" b="1" dirty="0"/>
              <a:t>By </a:t>
            </a:r>
            <a:r>
              <a:rPr lang="en-US" b="1" dirty="0" err="1"/>
              <a:t>cfDNA</a:t>
            </a:r>
            <a:r>
              <a:rPr lang="en-US" b="1" dirty="0"/>
              <a:t> blood assay</a:t>
            </a:r>
          </a:p>
          <a:p>
            <a:pPr algn="ctr"/>
            <a:r>
              <a:rPr lang="en-US" b="1" i="1" dirty="0">
                <a:solidFill>
                  <a:schemeClr val="tx2">
                    <a:lumMod val="50000"/>
                    <a:lumOff val="50000"/>
                  </a:schemeClr>
                </a:solidFill>
              </a:rPr>
              <a:t>Patients with RET fusions detected by IHC alone are not eligible.</a:t>
            </a:r>
          </a:p>
        </p:txBody>
      </p:sp>
    </p:spTree>
    <p:extLst>
      <p:ext uri="{BB962C8B-B14F-4D97-AF65-F5344CB8AC3E}">
        <p14:creationId xmlns:p14="http://schemas.microsoft.com/office/powerpoint/2010/main" val="4228866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7337BC-9028-4FA4-B23B-5D3450CA799F}"/>
              </a:ext>
            </a:extLst>
          </p:cNvPr>
          <p:cNvSpPr>
            <a:spLocks noGrp="1"/>
          </p:cNvSpPr>
          <p:nvPr>
            <p:ph type="ctrTitle"/>
          </p:nvPr>
        </p:nvSpPr>
        <p:spPr/>
        <p:txBody>
          <a:bodyPr/>
          <a:lstStyle/>
          <a:p>
            <a:r>
              <a:rPr lang="en-US" dirty="0"/>
              <a:t>S1900C</a:t>
            </a:r>
            <a:br>
              <a:rPr lang="en-US" dirty="0"/>
            </a:br>
            <a:r>
              <a:rPr lang="en-US" sz="2400" dirty="0">
                <a:solidFill>
                  <a:prstClr val="black">
                    <a:lumMod val="85000"/>
                    <a:lumOff val="15000"/>
                  </a:prstClr>
                </a:solidFill>
              </a:rPr>
              <a:t>A Phase II Study of </a:t>
            </a:r>
            <a:r>
              <a:rPr lang="en-US" sz="2400" dirty="0" err="1">
                <a:solidFill>
                  <a:prstClr val="black">
                    <a:lumMod val="85000"/>
                    <a:lumOff val="15000"/>
                  </a:prstClr>
                </a:solidFill>
              </a:rPr>
              <a:t>Talazoparib</a:t>
            </a:r>
            <a:r>
              <a:rPr lang="en-US" sz="2400" dirty="0">
                <a:solidFill>
                  <a:prstClr val="black">
                    <a:lumMod val="85000"/>
                    <a:lumOff val="15000"/>
                  </a:prstClr>
                </a:solidFill>
              </a:rPr>
              <a:t> plus </a:t>
            </a:r>
            <a:r>
              <a:rPr lang="en-US" sz="2400" dirty="0" err="1">
                <a:solidFill>
                  <a:prstClr val="black">
                    <a:lumMod val="85000"/>
                    <a:lumOff val="15000"/>
                  </a:prstClr>
                </a:solidFill>
              </a:rPr>
              <a:t>Avelumab</a:t>
            </a:r>
            <a:r>
              <a:rPr lang="en-US" sz="2400" dirty="0">
                <a:solidFill>
                  <a:prstClr val="black">
                    <a:lumMod val="85000"/>
                    <a:lumOff val="15000"/>
                  </a:prstClr>
                </a:solidFill>
              </a:rPr>
              <a:t> in Patients with Stage IV Non-Squamous Cell Lung Cancer  Bearing Pathogenic STK11 Genomic Alterations</a:t>
            </a:r>
            <a:endParaRPr lang="en-US" dirty="0"/>
          </a:p>
        </p:txBody>
      </p:sp>
      <p:sp>
        <p:nvSpPr>
          <p:cNvPr id="8" name="Subtitle 7">
            <a:extLst>
              <a:ext uri="{FF2B5EF4-FFF2-40B4-BE49-F238E27FC236}">
                <a16:creationId xmlns:a16="http://schemas.microsoft.com/office/drawing/2014/main" id="{339E3C2A-CA20-4F0A-8DD9-91D54F24839F}"/>
              </a:ext>
            </a:extLst>
          </p:cNvPr>
          <p:cNvSpPr>
            <a:spLocks noGrp="1"/>
          </p:cNvSpPr>
          <p:nvPr>
            <p:ph type="subTitle" idx="1"/>
          </p:nvPr>
        </p:nvSpPr>
        <p:spPr>
          <a:xfrm>
            <a:off x="1100051" y="4455620"/>
            <a:ext cx="10905682" cy="1643427"/>
          </a:xfrm>
        </p:spPr>
        <p:txBody>
          <a:bodyPr>
            <a:normAutofit/>
          </a:bodyPr>
          <a:lstStyle/>
          <a:p>
            <a:r>
              <a:rPr lang="en-US" dirty="0">
                <a:solidFill>
                  <a:schemeClr val="tx1">
                    <a:lumMod val="85000"/>
                    <a:lumOff val="15000"/>
                  </a:schemeClr>
                </a:solidFill>
              </a:rPr>
              <a:t>Mary </a:t>
            </a:r>
            <a:r>
              <a:rPr lang="en-US" dirty="0" err="1">
                <a:solidFill>
                  <a:schemeClr val="tx1">
                    <a:lumMod val="85000"/>
                    <a:lumOff val="15000"/>
                  </a:schemeClr>
                </a:solidFill>
              </a:rPr>
              <a:t>REdman</a:t>
            </a:r>
            <a:r>
              <a:rPr lang="en-US" dirty="0">
                <a:solidFill>
                  <a:schemeClr val="tx1">
                    <a:lumMod val="85000"/>
                    <a:lumOff val="15000"/>
                  </a:schemeClr>
                </a:solidFill>
              </a:rPr>
              <a:t>, PHD, Lung-MAP Lead Biostatistician</a:t>
            </a:r>
          </a:p>
          <a:p>
            <a:r>
              <a:rPr lang="en-US" dirty="0">
                <a:solidFill>
                  <a:schemeClr val="tx1">
                    <a:lumMod val="85000"/>
                    <a:lumOff val="15000"/>
                  </a:schemeClr>
                </a:solidFill>
              </a:rPr>
              <a:t>Study </a:t>
            </a:r>
            <a:r>
              <a:rPr lang="en-US" dirty="0" err="1">
                <a:solidFill>
                  <a:schemeClr val="tx1">
                    <a:lumMod val="85000"/>
                    <a:lumOff val="15000"/>
                  </a:schemeClr>
                </a:solidFill>
              </a:rPr>
              <a:t>ChairS</a:t>
            </a:r>
            <a:r>
              <a:rPr lang="en-US" dirty="0">
                <a:solidFill>
                  <a:schemeClr val="tx1">
                    <a:lumMod val="85000"/>
                    <a:lumOff val="15000"/>
                  </a:schemeClr>
                </a:solidFill>
              </a:rPr>
              <a:t>: </a:t>
            </a:r>
            <a:r>
              <a:rPr lang="en-US" dirty="0" err="1">
                <a:solidFill>
                  <a:schemeClr val="tx1">
                    <a:lumMod val="85000"/>
                    <a:lumOff val="15000"/>
                  </a:schemeClr>
                </a:solidFill>
              </a:rPr>
              <a:t>Ferdinandos</a:t>
            </a:r>
            <a:r>
              <a:rPr lang="en-US" dirty="0">
                <a:solidFill>
                  <a:schemeClr val="tx1">
                    <a:lumMod val="85000"/>
                    <a:lumOff val="15000"/>
                  </a:schemeClr>
                </a:solidFill>
              </a:rPr>
              <a:t> </a:t>
            </a:r>
            <a:r>
              <a:rPr lang="en-US" dirty="0" err="1">
                <a:solidFill>
                  <a:schemeClr val="tx1">
                    <a:lumMod val="85000"/>
                    <a:lumOff val="15000"/>
                  </a:schemeClr>
                </a:solidFill>
              </a:rPr>
              <a:t>Skoulidis</a:t>
            </a:r>
            <a:r>
              <a:rPr lang="en-US" dirty="0">
                <a:solidFill>
                  <a:schemeClr val="tx1">
                    <a:lumMod val="85000"/>
                    <a:lumOff val="15000"/>
                  </a:schemeClr>
                </a:solidFill>
              </a:rPr>
              <a:t>, MD, PhD, MRCP, &amp; J. Marie Suga, MD, MPH (SWOG)</a:t>
            </a:r>
          </a:p>
        </p:txBody>
      </p:sp>
      <p:sp>
        <p:nvSpPr>
          <p:cNvPr id="4" name="Slide Number Placeholder 3">
            <a:extLst>
              <a:ext uri="{FF2B5EF4-FFF2-40B4-BE49-F238E27FC236}">
                <a16:creationId xmlns:a16="http://schemas.microsoft.com/office/drawing/2014/main" id="{CDC26587-D1D3-4D35-A08F-393330A38C4F}"/>
              </a:ext>
            </a:extLst>
          </p:cNvPr>
          <p:cNvSpPr>
            <a:spLocks noGrp="1"/>
          </p:cNvSpPr>
          <p:nvPr>
            <p:ph type="sldNum" sz="quarter" idx="12"/>
          </p:nvPr>
        </p:nvSpPr>
        <p:spPr/>
        <p:txBody>
          <a:bodyPr/>
          <a:lstStyle/>
          <a:p>
            <a:r>
              <a:rPr lang="en-US" dirty="0"/>
              <a:t>Slide </a:t>
            </a:r>
            <a:fld id="{629637A9-119A-49DA-BD12-AAC58B377D80}" type="slidenum">
              <a:rPr lang="en-US" smtClean="0"/>
              <a:pPr/>
              <a:t>18</a:t>
            </a:fld>
            <a:endParaRPr lang="en-US" dirty="0"/>
          </a:p>
        </p:txBody>
      </p:sp>
    </p:spTree>
    <p:extLst>
      <p:ext uri="{BB962C8B-B14F-4D97-AF65-F5344CB8AC3E}">
        <p14:creationId xmlns:p14="http://schemas.microsoft.com/office/powerpoint/2010/main" val="64528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87570-F74C-4F2F-95B5-3B54DCBF349A}"/>
              </a:ext>
            </a:extLst>
          </p:cNvPr>
          <p:cNvSpPr>
            <a:spLocks noGrp="1"/>
          </p:cNvSpPr>
          <p:nvPr>
            <p:ph type="title"/>
          </p:nvPr>
        </p:nvSpPr>
        <p:spPr/>
        <p:txBody>
          <a:bodyPr/>
          <a:lstStyle/>
          <a:p>
            <a:r>
              <a:rPr lang="en-US" dirty="0"/>
              <a:t>S1900C Overview</a:t>
            </a:r>
          </a:p>
        </p:txBody>
      </p:sp>
      <p:sp>
        <p:nvSpPr>
          <p:cNvPr id="3" name="Content Placeholder 2">
            <a:extLst>
              <a:ext uri="{FF2B5EF4-FFF2-40B4-BE49-F238E27FC236}">
                <a16:creationId xmlns:a16="http://schemas.microsoft.com/office/drawing/2014/main" id="{0525007C-1CB6-4E43-9F13-BD430C6F9192}"/>
              </a:ext>
            </a:extLst>
          </p:cNvPr>
          <p:cNvSpPr>
            <a:spLocks noGrp="1"/>
          </p:cNvSpPr>
          <p:nvPr>
            <p:ph idx="1"/>
          </p:nvPr>
        </p:nvSpPr>
        <p:spPr>
          <a:xfrm>
            <a:off x="609600" y="1676401"/>
            <a:ext cx="10546080" cy="4385732"/>
          </a:xfrm>
        </p:spPr>
        <p:txBody>
          <a:bodyPr>
            <a:normAutofit/>
          </a:bodyPr>
          <a:lstStyle/>
          <a:p>
            <a:pPr>
              <a:lnSpc>
                <a:spcPct val="100000"/>
              </a:lnSpc>
            </a:pPr>
            <a:r>
              <a:rPr lang="en-US" sz="2400" b="1" u="sng" dirty="0">
                <a:solidFill>
                  <a:srgbClr val="0070C0"/>
                </a:solidFill>
              </a:rPr>
              <a:t>Primary Objective</a:t>
            </a:r>
            <a:r>
              <a:rPr lang="en-US" sz="2400" b="1" dirty="0">
                <a:solidFill>
                  <a:srgbClr val="0070C0"/>
                </a:solidFill>
              </a:rPr>
              <a:t>: To evaluate the response rate with </a:t>
            </a:r>
            <a:r>
              <a:rPr lang="en-US" sz="2400" b="1" dirty="0" err="1">
                <a:solidFill>
                  <a:srgbClr val="0070C0"/>
                </a:solidFill>
              </a:rPr>
              <a:t>talazoparib</a:t>
            </a:r>
            <a:r>
              <a:rPr lang="en-US" sz="2400" b="1" dirty="0">
                <a:solidFill>
                  <a:srgbClr val="0070C0"/>
                </a:solidFill>
              </a:rPr>
              <a:t> plus </a:t>
            </a:r>
            <a:r>
              <a:rPr lang="en-US" sz="2400" b="1" dirty="0" err="1">
                <a:solidFill>
                  <a:srgbClr val="0070C0"/>
                </a:solidFill>
              </a:rPr>
              <a:t>avelumab</a:t>
            </a:r>
            <a:r>
              <a:rPr lang="en-US" sz="2400" b="1" dirty="0">
                <a:solidFill>
                  <a:srgbClr val="0070C0"/>
                </a:solidFill>
              </a:rPr>
              <a:t> in patients with Stage IV or recurrent non-squamous NSCLC bearing pathogenic STK11 genomic alterations that were previously treated with anti-PD-1/PD-L1 therapy and platinum-based chemotherapy.</a:t>
            </a:r>
          </a:p>
          <a:p>
            <a:pPr>
              <a:lnSpc>
                <a:spcPct val="100000"/>
              </a:lnSpc>
            </a:pPr>
            <a:r>
              <a:rPr lang="en-US" sz="2400" dirty="0"/>
              <a:t>STK11 mutations are one of the most commonly seen alterations in NSCLC, estimated in ~ 17% of all lung adenocarcinomas</a:t>
            </a:r>
          </a:p>
          <a:p>
            <a:pPr>
              <a:lnSpc>
                <a:spcPct val="100000"/>
              </a:lnSpc>
            </a:pPr>
            <a:r>
              <a:rPr lang="en-US" sz="2400" dirty="0"/>
              <a:t>PARP-inhibitors have been demonstrated to help enhance anti-tumor immune activity and therefore makes it an ideal candidate to add to anti-PD-1/PD-L1 immunotherapy in this particularly immuno-resistant patient population</a:t>
            </a:r>
          </a:p>
        </p:txBody>
      </p:sp>
      <p:sp>
        <p:nvSpPr>
          <p:cNvPr id="4" name="Slide Number Placeholder 3">
            <a:extLst>
              <a:ext uri="{FF2B5EF4-FFF2-40B4-BE49-F238E27FC236}">
                <a16:creationId xmlns:a16="http://schemas.microsoft.com/office/drawing/2014/main" id="{6957679C-6B34-4936-AE8D-E785EDD4B1B1}"/>
              </a:ext>
            </a:extLst>
          </p:cNvPr>
          <p:cNvSpPr>
            <a:spLocks noGrp="1"/>
          </p:cNvSpPr>
          <p:nvPr>
            <p:ph type="sldNum" sz="quarter" idx="12"/>
          </p:nvPr>
        </p:nvSpPr>
        <p:spPr/>
        <p:txBody>
          <a:bodyPr/>
          <a:lstStyle/>
          <a:p>
            <a:r>
              <a:rPr lang="en-US" dirty="0"/>
              <a:t>Slide </a:t>
            </a:r>
            <a:fld id="{629637A9-119A-49DA-BD12-AAC58B377D80}" type="slidenum">
              <a:rPr lang="en-US" smtClean="0"/>
              <a:pPr/>
              <a:t>19</a:t>
            </a:fld>
            <a:endParaRPr lang="en-US" dirty="0"/>
          </a:p>
        </p:txBody>
      </p:sp>
    </p:spTree>
    <p:extLst>
      <p:ext uri="{BB962C8B-B14F-4D97-AF65-F5344CB8AC3E}">
        <p14:creationId xmlns:p14="http://schemas.microsoft.com/office/powerpoint/2010/main" val="1587011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7A66E4-90E8-4BA7-B22B-4E6FCF926487}"/>
              </a:ext>
            </a:extLst>
          </p:cNvPr>
          <p:cNvSpPr>
            <a:spLocks noGrp="1"/>
          </p:cNvSpPr>
          <p:nvPr>
            <p:ph type="title"/>
          </p:nvPr>
        </p:nvSpPr>
        <p:spPr/>
        <p:txBody>
          <a:bodyPr/>
          <a:lstStyle/>
          <a:p>
            <a:r>
              <a:rPr lang="en-US" dirty="0"/>
              <a:t>Agenda</a:t>
            </a:r>
          </a:p>
        </p:txBody>
      </p:sp>
      <p:sp>
        <p:nvSpPr>
          <p:cNvPr id="6" name="Content Placeholder 5">
            <a:extLst>
              <a:ext uri="{FF2B5EF4-FFF2-40B4-BE49-F238E27FC236}">
                <a16:creationId xmlns:a16="http://schemas.microsoft.com/office/drawing/2014/main" id="{0687BD34-E0DD-40CF-A87F-E939ED225920}"/>
              </a:ext>
            </a:extLst>
          </p:cNvPr>
          <p:cNvSpPr>
            <a:spLocks noGrp="1"/>
          </p:cNvSpPr>
          <p:nvPr>
            <p:ph idx="1"/>
          </p:nvPr>
        </p:nvSpPr>
        <p:spPr/>
        <p:txBody>
          <a:bodyPr>
            <a:normAutofit fontScale="92500" lnSpcReduction="10000"/>
          </a:bodyPr>
          <a:lstStyle/>
          <a:p>
            <a:r>
              <a:rPr lang="en-US" sz="2400" dirty="0"/>
              <a:t>Opening Remarks</a:t>
            </a:r>
          </a:p>
          <a:p>
            <a:r>
              <a:rPr lang="en-US" sz="2400" dirty="0"/>
              <a:t>Study Updates</a:t>
            </a:r>
          </a:p>
          <a:p>
            <a:r>
              <a:rPr lang="en-US" sz="2400" dirty="0"/>
              <a:t>Summary of Anticipated Sub-Studies</a:t>
            </a:r>
          </a:p>
          <a:p>
            <a:r>
              <a:rPr lang="en-US" sz="2400" dirty="0"/>
              <a:t>Delegation Task Log Updates from QA</a:t>
            </a:r>
            <a:endParaRPr lang="en-US" sz="2400" dirty="0">
              <a:highlight>
                <a:srgbClr val="FFFF00"/>
              </a:highlight>
            </a:endParaRPr>
          </a:p>
          <a:p>
            <a:r>
              <a:rPr lang="en-US" sz="2400" dirty="0"/>
              <a:t>Presentations of Results</a:t>
            </a:r>
          </a:p>
          <a:p>
            <a:pPr lvl="1"/>
            <a:r>
              <a:rPr lang="en-US" sz="2200" dirty="0"/>
              <a:t>S1400GEN</a:t>
            </a:r>
          </a:p>
          <a:p>
            <a:pPr lvl="1"/>
            <a:r>
              <a:rPr lang="en-US" sz="2200" dirty="0"/>
              <a:t>S1400G</a:t>
            </a:r>
          </a:p>
          <a:p>
            <a:pPr lvl="1"/>
            <a:r>
              <a:rPr lang="en-US" sz="2200" dirty="0"/>
              <a:t>S1400I</a:t>
            </a:r>
          </a:p>
          <a:p>
            <a:pPr lvl="1"/>
            <a:r>
              <a:rPr lang="en-US" sz="2200" dirty="0"/>
              <a:t>S1400K</a:t>
            </a:r>
          </a:p>
          <a:p>
            <a:r>
              <a:rPr lang="en-US" sz="2400" dirty="0"/>
              <a:t>Closing Announcements &amp; Q &amp; A</a:t>
            </a:r>
          </a:p>
        </p:txBody>
      </p:sp>
      <p:sp>
        <p:nvSpPr>
          <p:cNvPr id="4" name="Slide Number Placeholder 3">
            <a:extLst>
              <a:ext uri="{FF2B5EF4-FFF2-40B4-BE49-F238E27FC236}">
                <a16:creationId xmlns:a16="http://schemas.microsoft.com/office/drawing/2014/main" id="{E41C1DA4-539F-4B27-BE88-3898759AC857}"/>
              </a:ext>
            </a:extLst>
          </p:cNvPr>
          <p:cNvSpPr>
            <a:spLocks noGrp="1"/>
          </p:cNvSpPr>
          <p:nvPr>
            <p:ph type="sldNum" sz="quarter" idx="12"/>
          </p:nvPr>
        </p:nvSpPr>
        <p:spPr/>
        <p:txBody>
          <a:bodyPr/>
          <a:lstStyle/>
          <a:p>
            <a:r>
              <a:rPr lang="en-US"/>
              <a:t>Slide </a:t>
            </a:r>
            <a:fld id="{4FAB73BC-B049-4115-A692-8D63A059BFB8}" type="slidenum">
              <a:rPr lang="en-US" smtClean="0"/>
              <a:pPr/>
              <a:t>2</a:t>
            </a:fld>
            <a:endParaRPr lang="en-US" dirty="0"/>
          </a:p>
        </p:txBody>
      </p:sp>
      <p:sp>
        <p:nvSpPr>
          <p:cNvPr id="7" name="Speech Bubble: Oval 6">
            <a:extLst>
              <a:ext uri="{FF2B5EF4-FFF2-40B4-BE49-F238E27FC236}">
                <a16:creationId xmlns:a16="http://schemas.microsoft.com/office/drawing/2014/main" id="{75BF3991-3985-42DC-8B48-0F64E1EABA5D}"/>
              </a:ext>
            </a:extLst>
          </p:cNvPr>
          <p:cNvSpPr/>
          <p:nvPr/>
        </p:nvSpPr>
        <p:spPr>
          <a:xfrm>
            <a:off x="7210060" y="1845734"/>
            <a:ext cx="3453283" cy="2592476"/>
          </a:xfrm>
          <a:prstGeom prst="wedgeEllipseCallout">
            <a:avLst/>
          </a:prstGeom>
          <a:solidFill>
            <a:srgbClr val="B1D92C"/>
          </a:solidFill>
          <a:ln>
            <a:noFill/>
          </a:ln>
          <a:scene3d>
            <a:camera prst="orthographicFront"/>
            <a:lightRig rig="threePt" dir="t"/>
          </a:scene3d>
          <a:sp3d extrusionH="76200" contourW="31750">
            <a:bevelT prst="convex"/>
            <a:extrusionClr>
              <a:srgbClr val="92D050"/>
            </a:extrusionClr>
            <a:contourClr>
              <a:srgbClr val="5AC6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There will be a Q &amp; A session at the end of the presentation.</a:t>
            </a:r>
          </a:p>
        </p:txBody>
      </p:sp>
    </p:spTree>
    <p:extLst>
      <p:ext uri="{BB962C8B-B14F-4D97-AF65-F5344CB8AC3E}">
        <p14:creationId xmlns:p14="http://schemas.microsoft.com/office/powerpoint/2010/main" val="1821635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FD2CA-8CC5-4BAB-9C62-A5F8C47B1E9C}"/>
              </a:ext>
            </a:extLst>
          </p:cNvPr>
          <p:cNvSpPr>
            <a:spLocks noGrp="1"/>
          </p:cNvSpPr>
          <p:nvPr>
            <p:ph type="title"/>
          </p:nvPr>
        </p:nvSpPr>
        <p:spPr/>
        <p:txBody>
          <a:bodyPr/>
          <a:lstStyle/>
          <a:p>
            <a:r>
              <a:rPr lang="en-US" dirty="0"/>
              <a:t>S1900C Schema</a:t>
            </a:r>
          </a:p>
        </p:txBody>
      </p:sp>
      <p:sp>
        <p:nvSpPr>
          <p:cNvPr id="4" name="Slide Number Placeholder 3">
            <a:extLst>
              <a:ext uri="{FF2B5EF4-FFF2-40B4-BE49-F238E27FC236}">
                <a16:creationId xmlns:a16="http://schemas.microsoft.com/office/drawing/2014/main" id="{3EB060B4-3A88-4079-8A70-A68E029F0BEC}"/>
              </a:ext>
            </a:extLst>
          </p:cNvPr>
          <p:cNvSpPr>
            <a:spLocks noGrp="1"/>
          </p:cNvSpPr>
          <p:nvPr>
            <p:ph type="sldNum" sz="quarter" idx="12"/>
          </p:nvPr>
        </p:nvSpPr>
        <p:spPr/>
        <p:txBody>
          <a:bodyPr/>
          <a:lstStyle/>
          <a:p>
            <a:r>
              <a:rPr lang="en-US" dirty="0"/>
              <a:t>Slide </a:t>
            </a:r>
            <a:fld id="{629637A9-119A-49DA-BD12-AAC58B377D80}" type="slidenum">
              <a:rPr lang="en-US" smtClean="0"/>
              <a:pPr/>
              <a:t>20</a:t>
            </a:fld>
            <a:endParaRPr lang="en-US" dirty="0"/>
          </a:p>
        </p:txBody>
      </p:sp>
      <p:sp>
        <p:nvSpPr>
          <p:cNvPr id="5" name="Rounded Rectangle 2">
            <a:extLst>
              <a:ext uri="{FF2B5EF4-FFF2-40B4-BE49-F238E27FC236}">
                <a16:creationId xmlns:a16="http://schemas.microsoft.com/office/drawing/2014/main" id="{C1131390-AA5A-41E0-B58A-C116C6928C27}"/>
              </a:ext>
            </a:extLst>
          </p:cNvPr>
          <p:cNvSpPr/>
          <p:nvPr/>
        </p:nvSpPr>
        <p:spPr>
          <a:xfrm>
            <a:off x="675785" y="2014287"/>
            <a:ext cx="2256002" cy="1257300"/>
          </a:xfrm>
          <a:prstGeom prst="roundRect">
            <a:avLst/>
          </a:prstGeom>
          <a:solidFill>
            <a:srgbClr val="5AC6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Registration to Screening Study</a:t>
            </a:r>
          </a:p>
        </p:txBody>
      </p:sp>
      <p:sp>
        <p:nvSpPr>
          <p:cNvPr id="6" name="Rounded Rectangle 9">
            <a:extLst>
              <a:ext uri="{FF2B5EF4-FFF2-40B4-BE49-F238E27FC236}">
                <a16:creationId xmlns:a16="http://schemas.microsoft.com/office/drawing/2014/main" id="{546F1117-DFBD-4452-9650-EF83C63BD694}"/>
              </a:ext>
            </a:extLst>
          </p:cNvPr>
          <p:cNvSpPr/>
          <p:nvPr/>
        </p:nvSpPr>
        <p:spPr>
          <a:xfrm>
            <a:off x="3302365" y="1703467"/>
            <a:ext cx="2663578" cy="187894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PATHOGENIC STK11 GENOMIC ALTERATIONS </a:t>
            </a:r>
            <a:r>
              <a:rPr lang="en-US" sz="2000" dirty="0">
                <a:solidFill>
                  <a:schemeClr val="tx1"/>
                </a:solidFill>
              </a:rPr>
              <a:t>(testing by </a:t>
            </a:r>
            <a:r>
              <a:rPr lang="en-US" sz="2000" dirty="0" err="1">
                <a:solidFill>
                  <a:schemeClr val="tx1"/>
                </a:solidFill>
              </a:rPr>
              <a:t>FoundationMedicine</a:t>
            </a:r>
            <a:r>
              <a:rPr lang="en-US" sz="2000" dirty="0">
                <a:solidFill>
                  <a:schemeClr val="tx1"/>
                </a:solidFill>
              </a:rPr>
              <a:t> One assay)</a:t>
            </a:r>
          </a:p>
        </p:txBody>
      </p:sp>
      <p:cxnSp>
        <p:nvCxnSpPr>
          <p:cNvPr id="7" name="Straight Arrow Connector 6">
            <a:extLst>
              <a:ext uri="{FF2B5EF4-FFF2-40B4-BE49-F238E27FC236}">
                <a16:creationId xmlns:a16="http://schemas.microsoft.com/office/drawing/2014/main" id="{2C84A967-D66F-4BD9-9CC4-4B20A1CD41E5}"/>
              </a:ext>
            </a:extLst>
          </p:cNvPr>
          <p:cNvCxnSpPr>
            <a:cxnSpLocks/>
          </p:cNvCxnSpPr>
          <p:nvPr/>
        </p:nvCxnSpPr>
        <p:spPr>
          <a:xfrm>
            <a:off x="2931786" y="2642937"/>
            <a:ext cx="400873" cy="0"/>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8" name="Rounded Rectangle 13">
            <a:extLst>
              <a:ext uri="{FF2B5EF4-FFF2-40B4-BE49-F238E27FC236}">
                <a16:creationId xmlns:a16="http://schemas.microsoft.com/office/drawing/2014/main" id="{DD6EF3B2-4E47-4340-AC2B-A4F01072391B}"/>
              </a:ext>
            </a:extLst>
          </p:cNvPr>
          <p:cNvSpPr/>
          <p:nvPr/>
        </p:nvSpPr>
        <p:spPr>
          <a:xfrm>
            <a:off x="8761961" y="1981312"/>
            <a:ext cx="2095500" cy="1257300"/>
          </a:xfrm>
          <a:prstGeom prst="roundRect">
            <a:avLst/>
          </a:prstGeom>
          <a:solidFill>
            <a:srgbClr val="5AC6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Registration to S1900C</a:t>
            </a:r>
            <a:endParaRPr lang="en-US" sz="2200" b="1" dirty="0">
              <a:solidFill>
                <a:schemeClr val="tx1"/>
              </a:solidFill>
            </a:endParaRPr>
          </a:p>
        </p:txBody>
      </p:sp>
      <p:cxnSp>
        <p:nvCxnSpPr>
          <p:cNvPr id="9" name="Straight Arrow Connector 8">
            <a:extLst>
              <a:ext uri="{FF2B5EF4-FFF2-40B4-BE49-F238E27FC236}">
                <a16:creationId xmlns:a16="http://schemas.microsoft.com/office/drawing/2014/main" id="{2AC8219E-B4BA-4462-A127-908BFC43FE34}"/>
              </a:ext>
            </a:extLst>
          </p:cNvPr>
          <p:cNvCxnSpPr>
            <a:cxnSpLocks/>
          </p:cNvCxnSpPr>
          <p:nvPr/>
        </p:nvCxnSpPr>
        <p:spPr>
          <a:xfrm>
            <a:off x="5950057" y="2642937"/>
            <a:ext cx="366145" cy="0"/>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0203FD5-135B-47C5-A648-43906738E230}"/>
              </a:ext>
            </a:extLst>
          </p:cNvPr>
          <p:cNvCxnSpPr>
            <a:cxnSpLocks/>
          </p:cNvCxnSpPr>
          <p:nvPr/>
        </p:nvCxnSpPr>
        <p:spPr>
          <a:xfrm>
            <a:off x="9883865" y="3238612"/>
            <a:ext cx="0" cy="612406"/>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17">
            <a:extLst>
              <a:ext uri="{FF2B5EF4-FFF2-40B4-BE49-F238E27FC236}">
                <a16:creationId xmlns:a16="http://schemas.microsoft.com/office/drawing/2014/main" id="{46DA3835-F76A-4311-B5F9-2366B94DECE0}"/>
              </a:ext>
            </a:extLst>
          </p:cNvPr>
          <p:cNvSpPr/>
          <p:nvPr/>
        </p:nvSpPr>
        <p:spPr>
          <a:xfrm>
            <a:off x="8411702" y="3899644"/>
            <a:ext cx="3046885" cy="1731437"/>
          </a:xfrm>
          <a:prstGeom prst="roundRect">
            <a:avLst/>
          </a:prstGeom>
          <a:solidFill>
            <a:srgbClr val="B1D9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1"/>
                </a:solidFill>
              </a:rPr>
              <a:t>Talazoparib</a:t>
            </a:r>
            <a:r>
              <a:rPr lang="en-US" sz="2200" dirty="0">
                <a:solidFill>
                  <a:schemeClr val="tx1"/>
                </a:solidFill>
              </a:rPr>
              <a:t> + </a:t>
            </a:r>
            <a:r>
              <a:rPr lang="en-US" sz="2200" dirty="0" err="1">
                <a:solidFill>
                  <a:schemeClr val="tx1"/>
                </a:solidFill>
              </a:rPr>
              <a:t>Avelumab</a:t>
            </a:r>
            <a:r>
              <a:rPr lang="en-US" sz="2200" dirty="0">
                <a:solidFill>
                  <a:schemeClr val="tx1"/>
                </a:solidFill>
              </a:rPr>
              <a:t> continued to off treatment reasons met</a:t>
            </a:r>
          </a:p>
        </p:txBody>
      </p:sp>
      <p:sp>
        <p:nvSpPr>
          <p:cNvPr id="12" name="Rounded Rectangle 13">
            <a:extLst>
              <a:ext uri="{FF2B5EF4-FFF2-40B4-BE49-F238E27FC236}">
                <a16:creationId xmlns:a16="http://schemas.microsoft.com/office/drawing/2014/main" id="{220224E8-C902-4C00-8663-64DBBF1323C2}"/>
              </a:ext>
            </a:extLst>
          </p:cNvPr>
          <p:cNvSpPr/>
          <p:nvPr/>
        </p:nvSpPr>
        <p:spPr>
          <a:xfrm>
            <a:off x="6316202" y="1987666"/>
            <a:ext cx="2095500" cy="12573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Assignment to S1900C</a:t>
            </a:r>
            <a:endParaRPr lang="en-US" sz="2200" b="1" dirty="0">
              <a:solidFill>
                <a:schemeClr val="tx1"/>
              </a:solidFill>
            </a:endParaRPr>
          </a:p>
        </p:txBody>
      </p:sp>
      <p:cxnSp>
        <p:nvCxnSpPr>
          <p:cNvPr id="13" name="Straight Arrow Connector 12">
            <a:extLst>
              <a:ext uri="{FF2B5EF4-FFF2-40B4-BE49-F238E27FC236}">
                <a16:creationId xmlns:a16="http://schemas.microsoft.com/office/drawing/2014/main" id="{9302B6CC-69CB-4E6B-A0C3-432AB27D2D15}"/>
              </a:ext>
            </a:extLst>
          </p:cNvPr>
          <p:cNvCxnSpPr>
            <a:cxnSpLocks/>
          </p:cNvCxnSpPr>
          <p:nvPr/>
        </p:nvCxnSpPr>
        <p:spPr>
          <a:xfrm>
            <a:off x="8411702" y="2616316"/>
            <a:ext cx="366145" cy="0"/>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8483665-0A34-49DD-8BAD-6CFEBAADEB1D}"/>
              </a:ext>
            </a:extLst>
          </p:cNvPr>
          <p:cNvSpPr txBox="1"/>
          <p:nvPr/>
        </p:nvSpPr>
        <p:spPr>
          <a:xfrm>
            <a:off x="487228" y="5431026"/>
            <a:ext cx="5690863" cy="400110"/>
          </a:xfrm>
          <a:prstGeom prst="rect">
            <a:avLst/>
          </a:prstGeom>
          <a:noFill/>
        </p:spPr>
        <p:txBody>
          <a:bodyPr wrap="square" rtlCol="0">
            <a:spAutoFit/>
          </a:bodyPr>
          <a:lstStyle/>
          <a:p>
            <a:r>
              <a:rPr lang="en-US" sz="2000" b="1" dirty="0">
                <a:solidFill>
                  <a:srgbClr val="0070C0"/>
                </a:solidFill>
              </a:rPr>
              <a:t>Accrual Goal</a:t>
            </a:r>
            <a:r>
              <a:rPr lang="en-US" sz="2000" b="1" dirty="0"/>
              <a:t>: 44</a:t>
            </a:r>
            <a:r>
              <a:rPr lang="en-US" sz="2000" dirty="0"/>
              <a:t> patients</a:t>
            </a:r>
          </a:p>
        </p:txBody>
      </p:sp>
    </p:spTree>
    <p:extLst>
      <p:ext uri="{BB962C8B-B14F-4D97-AF65-F5344CB8AC3E}">
        <p14:creationId xmlns:p14="http://schemas.microsoft.com/office/powerpoint/2010/main" val="3424890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7337BC-9028-4FA4-B23B-5D3450CA799F}"/>
              </a:ext>
            </a:extLst>
          </p:cNvPr>
          <p:cNvSpPr>
            <a:spLocks noGrp="1"/>
          </p:cNvSpPr>
          <p:nvPr>
            <p:ph type="ctrTitle"/>
          </p:nvPr>
        </p:nvSpPr>
        <p:spPr/>
        <p:txBody>
          <a:bodyPr/>
          <a:lstStyle/>
          <a:p>
            <a:r>
              <a:rPr lang="en-US" dirty="0"/>
              <a:t>S1900D</a:t>
            </a:r>
            <a:br>
              <a:rPr lang="en-US" dirty="0"/>
            </a:br>
            <a:r>
              <a:rPr lang="en-US" sz="2400" dirty="0">
                <a:solidFill>
                  <a:prstClr val="black">
                    <a:lumMod val="85000"/>
                    <a:lumOff val="15000"/>
                  </a:prstClr>
                </a:solidFill>
              </a:rPr>
              <a:t>A Randomized Phase II Study of </a:t>
            </a:r>
            <a:r>
              <a:rPr lang="en-US" sz="2400" dirty="0"/>
              <a:t>mTOR inhibitor</a:t>
            </a:r>
            <a:r>
              <a:rPr lang="en-US" sz="2400" dirty="0">
                <a:solidFill>
                  <a:prstClr val="black">
                    <a:lumMod val="85000"/>
                    <a:lumOff val="15000"/>
                  </a:prstClr>
                </a:solidFill>
              </a:rPr>
              <a:t> Plus Docetaxel Versus Standard of Care in Patients with Previously-Treated NFE2L2 or KEAP1 Positive Stage IV or Recurrent Squamous Cell Lung Cancer</a:t>
            </a:r>
            <a:endParaRPr lang="en-US" dirty="0"/>
          </a:p>
        </p:txBody>
      </p:sp>
      <p:sp>
        <p:nvSpPr>
          <p:cNvPr id="8" name="Subtitle 7">
            <a:extLst>
              <a:ext uri="{FF2B5EF4-FFF2-40B4-BE49-F238E27FC236}">
                <a16:creationId xmlns:a16="http://schemas.microsoft.com/office/drawing/2014/main" id="{339E3C2A-CA20-4F0A-8DD9-91D54F24839F}"/>
              </a:ext>
            </a:extLst>
          </p:cNvPr>
          <p:cNvSpPr>
            <a:spLocks noGrp="1"/>
          </p:cNvSpPr>
          <p:nvPr>
            <p:ph type="subTitle" idx="1"/>
          </p:nvPr>
        </p:nvSpPr>
        <p:spPr>
          <a:xfrm>
            <a:off x="1100051" y="4455620"/>
            <a:ext cx="10905682" cy="1643427"/>
          </a:xfrm>
        </p:spPr>
        <p:txBody>
          <a:bodyPr>
            <a:normAutofit/>
          </a:bodyPr>
          <a:lstStyle/>
          <a:p>
            <a:r>
              <a:rPr lang="en-US" dirty="0">
                <a:solidFill>
                  <a:schemeClr val="tx1">
                    <a:lumMod val="85000"/>
                    <a:lumOff val="15000"/>
                  </a:schemeClr>
                </a:solidFill>
              </a:rPr>
              <a:t>Mary </a:t>
            </a:r>
            <a:r>
              <a:rPr lang="en-US" dirty="0" err="1">
                <a:solidFill>
                  <a:schemeClr val="tx1">
                    <a:lumMod val="85000"/>
                    <a:lumOff val="15000"/>
                  </a:schemeClr>
                </a:solidFill>
              </a:rPr>
              <a:t>REdman</a:t>
            </a:r>
            <a:r>
              <a:rPr lang="en-US" dirty="0">
                <a:solidFill>
                  <a:schemeClr val="tx1">
                    <a:lumMod val="85000"/>
                    <a:lumOff val="15000"/>
                  </a:schemeClr>
                </a:solidFill>
              </a:rPr>
              <a:t>, PHD, Lung-MAP Lead Biostatistician</a:t>
            </a:r>
          </a:p>
          <a:p>
            <a:r>
              <a:rPr lang="en-US" dirty="0">
                <a:solidFill>
                  <a:schemeClr val="tx1">
                    <a:lumMod val="85000"/>
                    <a:lumOff val="15000"/>
                  </a:schemeClr>
                </a:solidFill>
              </a:rPr>
              <a:t>Study </a:t>
            </a:r>
            <a:r>
              <a:rPr lang="en-US" dirty="0" err="1">
                <a:solidFill>
                  <a:schemeClr val="tx1">
                    <a:lumMod val="85000"/>
                    <a:lumOff val="15000"/>
                  </a:schemeClr>
                </a:solidFill>
              </a:rPr>
              <a:t>ChairS</a:t>
            </a:r>
            <a:r>
              <a:rPr lang="en-US" dirty="0">
                <a:solidFill>
                  <a:schemeClr val="tx1">
                    <a:lumMod val="85000"/>
                    <a:lumOff val="15000"/>
                  </a:schemeClr>
                </a:solidFill>
              </a:rPr>
              <a:t>: Paul Paik, MD &amp; Martin Edelman (ECOG-ACRIN)</a:t>
            </a:r>
          </a:p>
        </p:txBody>
      </p:sp>
      <p:sp>
        <p:nvSpPr>
          <p:cNvPr id="4" name="Slide Number Placeholder 3">
            <a:extLst>
              <a:ext uri="{FF2B5EF4-FFF2-40B4-BE49-F238E27FC236}">
                <a16:creationId xmlns:a16="http://schemas.microsoft.com/office/drawing/2014/main" id="{CDC26587-D1D3-4D35-A08F-393330A38C4F}"/>
              </a:ext>
            </a:extLst>
          </p:cNvPr>
          <p:cNvSpPr>
            <a:spLocks noGrp="1"/>
          </p:cNvSpPr>
          <p:nvPr>
            <p:ph type="sldNum" sz="quarter" idx="12"/>
          </p:nvPr>
        </p:nvSpPr>
        <p:spPr/>
        <p:txBody>
          <a:bodyPr/>
          <a:lstStyle/>
          <a:p>
            <a:r>
              <a:rPr lang="en-US" dirty="0"/>
              <a:t>Slide </a:t>
            </a:r>
            <a:fld id="{629637A9-119A-49DA-BD12-AAC58B377D80}" type="slidenum">
              <a:rPr lang="en-US" smtClean="0"/>
              <a:pPr/>
              <a:t>21</a:t>
            </a:fld>
            <a:endParaRPr lang="en-US" dirty="0"/>
          </a:p>
        </p:txBody>
      </p:sp>
    </p:spTree>
    <p:extLst>
      <p:ext uri="{BB962C8B-B14F-4D97-AF65-F5344CB8AC3E}">
        <p14:creationId xmlns:p14="http://schemas.microsoft.com/office/powerpoint/2010/main" val="3753938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87570-F74C-4F2F-95B5-3B54DCBF349A}"/>
              </a:ext>
            </a:extLst>
          </p:cNvPr>
          <p:cNvSpPr>
            <a:spLocks noGrp="1"/>
          </p:cNvSpPr>
          <p:nvPr>
            <p:ph type="title"/>
          </p:nvPr>
        </p:nvSpPr>
        <p:spPr/>
        <p:txBody>
          <a:bodyPr/>
          <a:lstStyle/>
          <a:p>
            <a:r>
              <a:rPr lang="en-US" dirty="0"/>
              <a:t>S1900D Overview</a:t>
            </a:r>
          </a:p>
        </p:txBody>
      </p:sp>
      <p:sp>
        <p:nvSpPr>
          <p:cNvPr id="3" name="Content Placeholder 2">
            <a:extLst>
              <a:ext uri="{FF2B5EF4-FFF2-40B4-BE49-F238E27FC236}">
                <a16:creationId xmlns:a16="http://schemas.microsoft.com/office/drawing/2014/main" id="{0525007C-1CB6-4E43-9F13-BD430C6F9192}"/>
              </a:ext>
            </a:extLst>
          </p:cNvPr>
          <p:cNvSpPr>
            <a:spLocks noGrp="1"/>
          </p:cNvSpPr>
          <p:nvPr>
            <p:ph idx="1"/>
          </p:nvPr>
        </p:nvSpPr>
        <p:spPr>
          <a:xfrm>
            <a:off x="609600" y="1676401"/>
            <a:ext cx="10546080" cy="4385732"/>
          </a:xfrm>
        </p:spPr>
        <p:txBody>
          <a:bodyPr>
            <a:normAutofit/>
          </a:bodyPr>
          <a:lstStyle/>
          <a:p>
            <a:pPr>
              <a:lnSpc>
                <a:spcPct val="100000"/>
              </a:lnSpc>
            </a:pPr>
            <a:r>
              <a:rPr lang="en-US" sz="2400" b="1" u="sng" dirty="0">
                <a:solidFill>
                  <a:srgbClr val="0070C0"/>
                </a:solidFill>
              </a:rPr>
              <a:t>Primary Objective</a:t>
            </a:r>
            <a:r>
              <a:rPr lang="en-US" sz="2400" b="1" dirty="0">
                <a:solidFill>
                  <a:srgbClr val="0070C0"/>
                </a:solidFill>
              </a:rPr>
              <a:t>: To compare the progression-free survival between patients with NFE2L2 or KEAP1-positive Stage IV or recurrent squamous cell lung cancer randomized to an mTOR inhibitor + docetaxel versus standard of care therapy.</a:t>
            </a:r>
          </a:p>
          <a:p>
            <a:pPr>
              <a:lnSpc>
                <a:spcPct val="100000"/>
              </a:lnSpc>
            </a:pPr>
            <a:r>
              <a:rPr lang="en-US" sz="2400" dirty="0"/>
              <a:t>The prevalence in this population is 4% for KEAP1 and 12% for NFE2L2, with 16% of patients having either detected.</a:t>
            </a:r>
          </a:p>
          <a:p>
            <a:pPr>
              <a:lnSpc>
                <a:spcPct val="100000"/>
              </a:lnSpc>
            </a:pPr>
            <a:r>
              <a:rPr lang="en-US" sz="2400" dirty="0"/>
              <a:t>The addition of </a:t>
            </a:r>
            <a:r>
              <a:rPr lang="en-US" sz="2400" dirty="0" err="1"/>
              <a:t>taxane</a:t>
            </a:r>
            <a:r>
              <a:rPr lang="en-US" sz="2400" dirty="0"/>
              <a:t> to an mTOR inhibitor has the potential to increase anti-tumor activity in a synergistic fashion in a biomarker-select group  of NSCLC patients whose tumors are marked by alterations that upregulate Nr2 activity.</a:t>
            </a:r>
          </a:p>
        </p:txBody>
      </p:sp>
      <p:sp>
        <p:nvSpPr>
          <p:cNvPr id="4" name="Slide Number Placeholder 3">
            <a:extLst>
              <a:ext uri="{FF2B5EF4-FFF2-40B4-BE49-F238E27FC236}">
                <a16:creationId xmlns:a16="http://schemas.microsoft.com/office/drawing/2014/main" id="{6957679C-6B34-4936-AE8D-E785EDD4B1B1}"/>
              </a:ext>
            </a:extLst>
          </p:cNvPr>
          <p:cNvSpPr>
            <a:spLocks noGrp="1"/>
          </p:cNvSpPr>
          <p:nvPr>
            <p:ph type="sldNum" sz="quarter" idx="12"/>
          </p:nvPr>
        </p:nvSpPr>
        <p:spPr/>
        <p:txBody>
          <a:bodyPr/>
          <a:lstStyle/>
          <a:p>
            <a:r>
              <a:rPr lang="en-US" dirty="0"/>
              <a:t>Slide </a:t>
            </a:r>
            <a:fld id="{629637A9-119A-49DA-BD12-AAC58B377D80}" type="slidenum">
              <a:rPr lang="en-US" smtClean="0"/>
              <a:pPr/>
              <a:t>22</a:t>
            </a:fld>
            <a:endParaRPr lang="en-US" dirty="0"/>
          </a:p>
        </p:txBody>
      </p:sp>
    </p:spTree>
    <p:extLst>
      <p:ext uri="{BB962C8B-B14F-4D97-AF65-F5344CB8AC3E}">
        <p14:creationId xmlns:p14="http://schemas.microsoft.com/office/powerpoint/2010/main" val="3035416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Arrow Connector 23">
            <a:extLst>
              <a:ext uri="{FF2B5EF4-FFF2-40B4-BE49-F238E27FC236}">
                <a16:creationId xmlns:a16="http://schemas.microsoft.com/office/drawing/2014/main" id="{1B13FF96-8828-4EBB-8332-FA692E9E1A6A}"/>
              </a:ext>
            </a:extLst>
          </p:cNvPr>
          <p:cNvCxnSpPr>
            <a:cxnSpLocks/>
          </p:cNvCxnSpPr>
          <p:nvPr/>
        </p:nvCxnSpPr>
        <p:spPr>
          <a:xfrm>
            <a:off x="5762969" y="3356254"/>
            <a:ext cx="0" cy="389348"/>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573B99B-FE66-4D94-9AD7-D6E2DAB0CCE7}"/>
              </a:ext>
            </a:extLst>
          </p:cNvPr>
          <p:cNvCxnSpPr>
            <a:cxnSpLocks/>
          </p:cNvCxnSpPr>
          <p:nvPr/>
        </p:nvCxnSpPr>
        <p:spPr>
          <a:xfrm>
            <a:off x="5762969" y="4273152"/>
            <a:ext cx="0" cy="389348"/>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DDFD2CA-8CC5-4BAB-9C62-A5F8C47B1E9C}"/>
              </a:ext>
            </a:extLst>
          </p:cNvPr>
          <p:cNvSpPr>
            <a:spLocks noGrp="1"/>
          </p:cNvSpPr>
          <p:nvPr>
            <p:ph type="title"/>
          </p:nvPr>
        </p:nvSpPr>
        <p:spPr/>
        <p:txBody>
          <a:bodyPr/>
          <a:lstStyle/>
          <a:p>
            <a:r>
              <a:rPr lang="en-US" dirty="0"/>
              <a:t>S1900D Schema</a:t>
            </a:r>
          </a:p>
        </p:txBody>
      </p:sp>
      <p:sp>
        <p:nvSpPr>
          <p:cNvPr id="4" name="Slide Number Placeholder 3">
            <a:extLst>
              <a:ext uri="{FF2B5EF4-FFF2-40B4-BE49-F238E27FC236}">
                <a16:creationId xmlns:a16="http://schemas.microsoft.com/office/drawing/2014/main" id="{3EB060B4-3A88-4079-8A70-A68E029F0BEC}"/>
              </a:ext>
            </a:extLst>
          </p:cNvPr>
          <p:cNvSpPr>
            <a:spLocks noGrp="1"/>
          </p:cNvSpPr>
          <p:nvPr>
            <p:ph type="sldNum" sz="quarter" idx="12"/>
          </p:nvPr>
        </p:nvSpPr>
        <p:spPr/>
        <p:txBody>
          <a:bodyPr/>
          <a:lstStyle/>
          <a:p>
            <a:r>
              <a:rPr lang="en-US" dirty="0"/>
              <a:t>Slide </a:t>
            </a:r>
            <a:fld id="{629637A9-119A-49DA-BD12-AAC58B377D80}" type="slidenum">
              <a:rPr lang="en-US" smtClean="0"/>
              <a:pPr/>
              <a:t>23</a:t>
            </a:fld>
            <a:endParaRPr lang="en-US" dirty="0"/>
          </a:p>
        </p:txBody>
      </p:sp>
      <p:sp>
        <p:nvSpPr>
          <p:cNvPr id="5" name="Rounded Rectangle 2">
            <a:extLst>
              <a:ext uri="{FF2B5EF4-FFF2-40B4-BE49-F238E27FC236}">
                <a16:creationId xmlns:a16="http://schemas.microsoft.com/office/drawing/2014/main" id="{C1131390-AA5A-41E0-B58A-C116C6928C27}"/>
              </a:ext>
            </a:extLst>
          </p:cNvPr>
          <p:cNvSpPr/>
          <p:nvPr/>
        </p:nvSpPr>
        <p:spPr>
          <a:xfrm>
            <a:off x="3668872" y="1584617"/>
            <a:ext cx="4188194" cy="493170"/>
          </a:xfrm>
          <a:prstGeom prst="roundRect">
            <a:avLst/>
          </a:prstGeom>
          <a:solidFill>
            <a:srgbClr val="5AC6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Registration to Screening Study</a:t>
            </a:r>
          </a:p>
        </p:txBody>
      </p:sp>
      <p:sp>
        <p:nvSpPr>
          <p:cNvPr id="6" name="Rounded Rectangle 9">
            <a:extLst>
              <a:ext uri="{FF2B5EF4-FFF2-40B4-BE49-F238E27FC236}">
                <a16:creationId xmlns:a16="http://schemas.microsoft.com/office/drawing/2014/main" id="{546F1117-DFBD-4452-9650-EF83C63BD694}"/>
              </a:ext>
            </a:extLst>
          </p:cNvPr>
          <p:cNvSpPr/>
          <p:nvPr/>
        </p:nvSpPr>
        <p:spPr>
          <a:xfrm>
            <a:off x="3332659" y="2348080"/>
            <a:ext cx="4927596" cy="111397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Squamous NFE2L2 or KEAP1 +</a:t>
            </a:r>
          </a:p>
          <a:p>
            <a:pPr algn="ctr"/>
            <a:r>
              <a:rPr lang="en-US" sz="2000" dirty="0">
                <a:solidFill>
                  <a:schemeClr val="tx1"/>
                </a:solidFill>
              </a:rPr>
              <a:t>(testing by </a:t>
            </a:r>
            <a:r>
              <a:rPr lang="en-US" sz="2000" dirty="0" err="1">
                <a:solidFill>
                  <a:schemeClr val="tx1"/>
                </a:solidFill>
              </a:rPr>
              <a:t>FoundationMedicine</a:t>
            </a:r>
            <a:r>
              <a:rPr lang="en-US" sz="2000" dirty="0">
                <a:solidFill>
                  <a:schemeClr val="tx1"/>
                </a:solidFill>
              </a:rPr>
              <a:t> One assay)</a:t>
            </a:r>
          </a:p>
        </p:txBody>
      </p:sp>
      <p:sp>
        <p:nvSpPr>
          <p:cNvPr id="8" name="Rounded Rectangle 13">
            <a:extLst>
              <a:ext uri="{FF2B5EF4-FFF2-40B4-BE49-F238E27FC236}">
                <a16:creationId xmlns:a16="http://schemas.microsoft.com/office/drawing/2014/main" id="{DD6EF3B2-4E47-4340-AC2B-A4F01072391B}"/>
              </a:ext>
            </a:extLst>
          </p:cNvPr>
          <p:cNvSpPr/>
          <p:nvPr/>
        </p:nvSpPr>
        <p:spPr>
          <a:xfrm>
            <a:off x="4057427" y="3760922"/>
            <a:ext cx="3478060" cy="571500"/>
          </a:xfrm>
          <a:prstGeom prst="roundRect">
            <a:avLst/>
          </a:prstGeom>
          <a:solidFill>
            <a:srgbClr val="5AC6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Assignment to S1900D</a:t>
            </a:r>
            <a:endParaRPr lang="en-US" sz="1600" dirty="0">
              <a:solidFill>
                <a:schemeClr val="tx1"/>
              </a:solidFill>
            </a:endParaRPr>
          </a:p>
        </p:txBody>
      </p:sp>
      <p:cxnSp>
        <p:nvCxnSpPr>
          <p:cNvPr id="10" name="Straight Arrow Connector 9">
            <a:extLst>
              <a:ext uri="{FF2B5EF4-FFF2-40B4-BE49-F238E27FC236}">
                <a16:creationId xmlns:a16="http://schemas.microsoft.com/office/drawing/2014/main" id="{70203FD5-135B-47C5-A648-43906738E230}"/>
              </a:ext>
            </a:extLst>
          </p:cNvPr>
          <p:cNvCxnSpPr>
            <a:cxnSpLocks/>
          </p:cNvCxnSpPr>
          <p:nvPr/>
        </p:nvCxnSpPr>
        <p:spPr>
          <a:xfrm>
            <a:off x="5762969" y="2077787"/>
            <a:ext cx="0" cy="389348"/>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302B6CC-69CB-4E6B-A0C3-432AB27D2D15}"/>
              </a:ext>
            </a:extLst>
          </p:cNvPr>
          <p:cNvCxnSpPr>
            <a:cxnSpLocks/>
          </p:cNvCxnSpPr>
          <p:nvPr/>
        </p:nvCxnSpPr>
        <p:spPr>
          <a:xfrm>
            <a:off x="6957620" y="5091264"/>
            <a:ext cx="763980" cy="0"/>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6128FB8-7555-46BB-9E5B-D87DC39548E5}"/>
              </a:ext>
            </a:extLst>
          </p:cNvPr>
          <p:cNvSpPr/>
          <p:nvPr/>
        </p:nvSpPr>
        <p:spPr>
          <a:xfrm>
            <a:off x="60959" y="3890713"/>
            <a:ext cx="3536414" cy="2140085"/>
          </a:xfrm>
          <a:prstGeom prst="rect">
            <a:avLst/>
          </a:prstGeom>
          <a:solidFill>
            <a:schemeClr val="bg1"/>
          </a:solidFill>
          <a:ln w="28575">
            <a:solidFill>
              <a:srgbClr val="B1D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ARM A (Investigational)</a:t>
            </a:r>
          </a:p>
          <a:p>
            <a:pPr algn="ctr"/>
            <a:endParaRPr lang="en-US" b="1" dirty="0">
              <a:solidFill>
                <a:schemeClr val="tx1">
                  <a:lumMod val="75000"/>
                  <a:lumOff val="25000"/>
                </a:schemeClr>
              </a:solidFill>
            </a:endParaRPr>
          </a:p>
          <a:p>
            <a:pPr algn="ctr"/>
            <a:r>
              <a:rPr lang="en-US" dirty="0">
                <a:solidFill>
                  <a:schemeClr val="tx1">
                    <a:lumMod val="75000"/>
                    <a:lumOff val="25000"/>
                  </a:schemeClr>
                </a:solidFill>
              </a:rPr>
              <a:t>mTOR inhibitor </a:t>
            </a:r>
          </a:p>
          <a:p>
            <a:pPr algn="ctr"/>
            <a:r>
              <a:rPr lang="en-US" dirty="0">
                <a:solidFill>
                  <a:schemeClr val="tx1">
                    <a:lumMod val="75000"/>
                    <a:lumOff val="25000"/>
                  </a:schemeClr>
                </a:solidFill>
              </a:rPr>
              <a:t>4 mg PO D2-4, 9-11, 16-18</a:t>
            </a:r>
          </a:p>
          <a:p>
            <a:pPr algn="ctr"/>
            <a:r>
              <a:rPr lang="en-US" dirty="0">
                <a:solidFill>
                  <a:schemeClr val="tx1">
                    <a:lumMod val="75000"/>
                    <a:lumOff val="25000"/>
                  </a:schemeClr>
                </a:solidFill>
              </a:rPr>
              <a:t>+ </a:t>
            </a:r>
          </a:p>
          <a:p>
            <a:pPr algn="ctr"/>
            <a:r>
              <a:rPr lang="en-US" dirty="0">
                <a:solidFill>
                  <a:schemeClr val="tx1">
                    <a:lumMod val="75000"/>
                    <a:lumOff val="25000"/>
                  </a:schemeClr>
                </a:solidFill>
              </a:rPr>
              <a:t>docetaxel 35mg IV D1 &amp; 8</a:t>
            </a:r>
          </a:p>
        </p:txBody>
      </p:sp>
      <p:sp>
        <p:nvSpPr>
          <p:cNvPr id="15" name="Rectangle 14">
            <a:extLst>
              <a:ext uri="{FF2B5EF4-FFF2-40B4-BE49-F238E27FC236}">
                <a16:creationId xmlns:a16="http://schemas.microsoft.com/office/drawing/2014/main" id="{82FADE51-4776-4D47-9DF5-9474826B3C47}"/>
              </a:ext>
            </a:extLst>
          </p:cNvPr>
          <p:cNvSpPr/>
          <p:nvPr/>
        </p:nvSpPr>
        <p:spPr>
          <a:xfrm>
            <a:off x="7795372" y="3890714"/>
            <a:ext cx="3536414" cy="2140085"/>
          </a:xfrm>
          <a:prstGeom prst="rect">
            <a:avLst/>
          </a:prstGeom>
          <a:solidFill>
            <a:schemeClr val="bg1"/>
          </a:solidFill>
          <a:ln w="28575">
            <a:solidFill>
              <a:srgbClr val="B1D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ARM B (SoC)</a:t>
            </a:r>
          </a:p>
          <a:p>
            <a:pPr algn="ctr"/>
            <a:r>
              <a:rPr lang="en-US" dirty="0">
                <a:solidFill>
                  <a:schemeClr val="tx1">
                    <a:lumMod val="75000"/>
                    <a:lumOff val="25000"/>
                  </a:schemeClr>
                </a:solidFill>
              </a:rPr>
              <a:t>Investigator’s Choice</a:t>
            </a:r>
          </a:p>
          <a:p>
            <a:pPr algn="ctr"/>
            <a:r>
              <a:rPr lang="en-US" dirty="0">
                <a:solidFill>
                  <a:schemeClr val="tx1">
                    <a:lumMod val="75000"/>
                    <a:lumOff val="25000"/>
                  </a:schemeClr>
                </a:solidFill>
              </a:rPr>
              <a:t>Standard of Care</a:t>
            </a:r>
          </a:p>
          <a:p>
            <a:pPr algn="ctr"/>
            <a:r>
              <a:rPr lang="en-US" altLang="en-US" kern="0" dirty="0">
                <a:solidFill>
                  <a:schemeClr val="accent6"/>
                </a:solidFill>
                <a:cs typeface="Arial" panose="020B0604020202020204" pitchFamily="34" charset="0"/>
              </a:rPr>
              <a:t>*docetaxel or docetaxel + ramucirumab</a:t>
            </a:r>
          </a:p>
          <a:p>
            <a:pPr algn="ctr"/>
            <a:r>
              <a:rPr lang="en-US" altLang="en-US" kern="0" dirty="0">
                <a:solidFill>
                  <a:schemeClr val="accent6"/>
                </a:solidFill>
                <a:cs typeface="Arial" panose="020B0604020202020204" pitchFamily="34" charset="0"/>
              </a:rPr>
              <a:t>*Patients may receive </a:t>
            </a:r>
            <a:r>
              <a:rPr lang="en-US" dirty="0">
                <a:solidFill>
                  <a:schemeClr val="tx1">
                    <a:lumMod val="75000"/>
                    <a:lumOff val="25000"/>
                  </a:schemeClr>
                </a:solidFill>
              </a:rPr>
              <a:t>mTOR inhibitor </a:t>
            </a:r>
            <a:r>
              <a:rPr lang="en-US" altLang="en-US" kern="0" dirty="0">
                <a:solidFill>
                  <a:schemeClr val="accent6"/>
                </a:solidFill>
                <a:cs typeface="Arial" panose="020B0604020202020204" pitchFamily="34" charset="0"/>
              </a:rPr>
              <a:t>at progression</a:t>
            </a:r>
          </a:p>
        </p:txBody>
      </p:sp>
      <p:sp>
        <p:nvSpPr>
          <p:cNvPr id="16" name="Oval 15">
            <a:extLst>
              <a:ext uri="{FF2B5EF4-FFF2-40B4-BE49-F238E27FC236}">
                <a16:creationId xmlns:a16="http://schemas.microsoft.com/office/drawing/2014/main" id="{D5B92BBB-ABF5-4E32-9877-F3D7D7F815EA}"/>
              </a:ext>
            </a:extLst>
          </p:cNvPr>
          <p:cNvSpPr/>
          <p:nvPr/>
        </p:nvSpPr>
        <p:spPr>
          <a:xfrm>
            <a:off x="4391609" y="4637775"/>
            <a:ext cx="2566011" cy="1037610"/>
          </a:xfrm>
          <a:prstGeom prst="ellipse">
            <a:avLst/>
          </a:prstGeom>
          <a:solidFill>
            <a:schemeClr val="accent2">
              <a:lumMod val="40000"/>
              <a:lumOff val="60000"/>
            </a:schemeClr>
          </a:solidFill>
          <a:ln w="28575">
            <a:solidFill>
              <a:srgbClr val="B1D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85000"/>
                    <a:lumOff val="15000"/>
                  </a:schemeClr>
                </a:solidFill>
              </a:rPr>
              <a:t>S1900D</a:t>
            </a:r>
          </a:p>
          <a:p>
            <a:pPr algn="ctr"/>
            <a:r>
              <a:rPr lang="en-US" sz="2000" b="1" dirty="0">
                <a:solidFill>
                  <a:schemeClr val="tx1">
                    <a:lumMod val="85000"/>
                    <a:lumOff val="15000"/>
                  </a:schemeClr>
                </a:solidFill>
              </a:rPr>
              <a:t>Registration/</a:t>
            </a:r>
          </a:p>
          <a:p>
            <a:pPr algn="ctr"/>
            <a:r>
              <a:rPr lang="en-US" sz="2000" b="1" dirty="0">
                <a:solidFill>
                  <a:schemeClr val="tx1">
                    <a:lumMod val="85000"/>
                    <a:lumOff val="15000"/>
                  </a:schemeClr>
                </a:solidFill>
              </a:rPr>
              <a:t>Randomization</a:t>
            </a:r>
            <a:r>
              <a:rPr lang="en-US" sz="2000" dirty="0">
                <a:solidFill>
                  <a:schemeClr val="tx1">
                    <a:lumMod val="85000"/>
                    <a:lumOff val="15000"/>
                  </a:schemeClr>
                </a:solidFill>
              </a:rPr>
              <a:t> </a:t>
            </a:r>
          </a:p>
        </p:txBody>
      </p:sp>
      <p:cxnSp>
        <p:nvCxnSpPr>
          <p:cNvPr id="25" name="Straight Arrow Connector 24">
            <a:extLst>
              <a:ext uri="{FF2B5EF4-FFF2-40B4-BE49-F238E27FC236}">
                <a16:creationId xmlns:a16="http://schemas.microsoft.com/office/drawing/2014/main" id="{DE5301B4-43E7-4676-A2CD-2C3CFC4BAEED}"/>
              </a:ext>
            </a:extLst>
          </p:cNvPr>
          <p:cNvCxnSpPr>
            <a:cxnSpLocks/>
          </p:cNvCxnSpPr>
          <p:nvPr/>
        </p:nvCxnSpPr>
        <p:spPr>
          <a:xfrm flipH="1">
            <a:off x="3668872" y="5091264"/>
            <a:ext cx="722737" cy="0"/>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7350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7337BC-9028-4FA4-B23B-5D3450CA799F}"/>
              </a:ext>
            </a:extLst>
          </p:cNvPr>
          <p:cNvSpPr>
            <a:spLocks noGrp="1"/>
          </p:cNvSpPr>
          <p:nvPr>
            <p:ph type="ctrTitle"/>
          </p:nvPr>
        </p:nvSpPr>
        <p:spPr/>
        <p:txBody>
          <a:bodyPr/>
          <a:lstStyle/>
          <a:p>
            <a:r>
              <a:rPr lang="en-US" dirty="0"/>
              <a:t>S1800B</a:t>
            </a:r>
            <a:br>
              <a:rPr lang="en-US" dirty="0"/>
            </a:br>
            <a:r>
              <a:rPr lang="en-US" sz="2400" dirty="0">
                <a:solidFill>
                  <a:prstClr val="black">
                    <a:lumMod val="85000"/>
                    <a:lumOff val="15000"/>
                  </a:prstClr>
                </a:solidFill>
              </a:rPr>
              <a:t>A Phase II Study of (anti-TIM-3) Plus (anti-PD-1) or (anti-TIM-3), (anti-PD-1), and </a:t>
            </a:r>
            <a:r>
              <a:rPr lang="en-US" sz="2400" dirty="0">
                <a:solidFill>
                  <a:schemeClr val="tx1">
                    <a:lumMod val="75000"/>
                    <a:lumOff val="25000"/>
                  </a:schemeClr>
                </a:solidFill>
              </a:rPr>
              <a:t>PARP inhibitor</a:t>
            </a:r>
            <a:r>
              <a:rPr lang="en-US" sz="2400" dirty="0">
                <a:solidFill>
                  <a:prstClr val="black">
                    <a:lumMod val="85000"/>
                    <a:lumOff val="15000"/>
                  </a:prstClr>
                </a:solidFill>
              </a:rPr>
              <a:t> in Patients with Previously Treated Stage IV or Recurrent Non-Small Cell Lung Cancer</a:t>
            </a:r>
            <a:endParaRPr lang="en-US" dirty="0"/>
          </a:p>
        </p:txBody>
      </p:sp>
      <p:sp>
        <p:nvSpPr>
          <p:cNvPr id="8" name="Subtitle 7">
            <a:extLst>
              <a:ext uri="{FF2B5EF4-FFF2-40B4-BE49-F238E27FC236}">
                <a16:creationId xmlns:a16="http://schemas.microsoft.com/office/drawing/2014/main" id="{339E3C2A-CA20-4F0A-8DD9-91D54F24839F}"/>
              </a:ext>
            </a:extLst>
          </p:cNvPr>
          <p:cNvSpPr>
            <a:spLocks noGrp="1"/>
          </p:cNvSpPr>
          <p:nvPr>
            <p:ph type="subTitle" idx="1"/>
          </p:nvPr>
        </p:nvSpPr>
        <p:spPr>
          <a:xfrm>
            <a:off x="1100051" y="4455620"/>
            <a:ext cx="10905682" cy="1643427"/>
          </a:xfrm>
        </p:spPr>
        <p:txBody>
          <a:bodyPr>
            <a:normAutofit/>
          </a:bodyPr>
          <a:lstStyle/>
          <a:p>
            <a:r>
              <a:rPr lang="en-US" dirty="0">
                <a:solidFill>
                  <a:schemeClr val="tx1">
                    <a:lumMod val="85000"/>
                    <a:lumOff val="15000"/>
                  </a:schemeClr>
                </a:solidFill>
              </a:rPr>
              <a:t>Mary </a:t>
            </a:r>
            <a:r>
              <a:rPr lang="en-US" dirty="0" err="1">
                <a:solidFill>
                  <a:schemeClr val="tx1">
                    <a:lumMod val="85000"/>
                    <a:lumOff val="15000"/>
                  </a:schemeClr>
                </a:solidFill>
              </a:rPr>
              <a:t>REdman</a:t>
            </a:r>
            <a:r>
              <a:rPr lang="en-US" dirty="0">
                <a:solidFill>
                  <a:schemeClr val="tx1">
                    <a:lumMod val="85000"/>
                    <a:lumOff val="15000"/>
                  </a:schemeClr>
                </a:solidFill>
              </a:rPr>
              <a:t>, PHD, Lung-MAP Lead Biostatistician</a:t>
            </a:r>
          </a:p>
          <a:p>
            <a:r>
              <a:rPr lang="en-US" dirty="0">
                <a:solidFill>
                  <a:schemeClr val="tx1">
                    <a:lumMod val="85000"/>
                    <a:lumOff val="15000"/>
                  </a:schemeClr>
                </a:solidFill>
              </a:rPr>
              <a:t>Study </a:t>
            </a:r>
            <a:r>
              <a:rPr lang="en-US" dirty="0" err="1">
                <a:solidFill>
                  <a:schemeClr val="tx1">
                    <a:lumMod val="85000"/>
                    <a:lumOff val="15000"/>
                  </a:schemeClr>
                </a:solidFill>
              </a:rPr>
              <a:t>ChairS</a:t>
            </a:r>
            <a:r>
              <a:rPr lang="en-US" dirty="0">
                <a:solidFill>
                  <a:schemeClr val="tx1">
                    <a:lumMod val="85000"/>
                    <a:lumOff val="15000"/>
                  </a:schemeClr>
                </a:solidFill>
              </a:rPr>
              <a:t>: Jose Pacheco, MD &amp; Sandip Patel, MD (SWOG)</a:t>
            </a:r>
          </a:p>
        </p:txBody>
      </p:sp>
      <p:sp>
        <p:nvSpPr>
          <p:cNvPr id="4" name="Slide Number Placeholder 3">
            <a:extLst>
              <a:ext uri="{FF2B5EF4-FFF2-40B4-BE49-F238E27FC236}">
                <a16:creationId xmlns:a16="http://schemas.microsoft.com/office/drawing/2014/main" id="{CDC26587-D1D3-4D35-A08F-393330A38C4F}"/>
              </a:ext>
            </a:extLst>
          </p:cNvPr>
          <p:cNvSpPr>
            <a:spLocks noGrp="1"/>
          </p:cNvSpPr>
          <p:nvPr>
            <p:ph type="sldNum" sz="quarter" idx="12"/>
          </p:nvPr>
        </p:nvSpPr>
        <p:spPr/>
        <p:txBody>
          <a:bodyPr/>
          <a:lstStyle/>
          <a:p>
            <a:r>
              <a:rPr lang="en-US" dirty="0"/>
              <a:t>Slide </a:t>
            </a:r>
            <a:fld id="{629637A9-119A-49DA-BD12-AAC58B377D80}" type="slidenum">
              <a:rPr lang="en-US" smtClean="0"/>
              <a:pPr/>
              <a:t>24</a:t>
            </a:fld>
            <a:endParaRPr lang="en-US" dirty="0"/>
          </a:p>
        </p:txBody>
      </p:sp>
    </p:spTree>
    <p:extLst>
      <p:ext uri="{BB962C8B-B14F-4D97-AF65-F5344CB8AC3E}">
        <p14:creationId xmlns:p14="http://schemas.microsoft.com/office/powerpoint/2010/main" val="1879399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87570-F74C-4F2F-95B5-3B54DCBF349A}"/>
              </a:ext>
            </a:extLst>
          </p:cNvPr>
          <p:cNvSpPr>
            <a:spLocks noGrp="1"/>
          </p:cNvSpPr>
          <p:nvPr>
            <p:ph type="title"/>
          </p:nvPr>
        </p:nvSpPr>
        <p:spPr/>
        <p:txBody>
          <a:bodyPr/>
          <a:lstStyle/>
          <a:p>
            <a:r>
              <a:rPr lang="en-US" dirty="0"/>
              <a:t>S1800B Objectives</a:t>
            </a:r>
          </a:p>
        </p:txBody>
      </p:sp>
      <p:sp>
        <p:nvSpPr>
          <p:cNvPr id="3" name="Content Placeholder 2">
            <a:extLst>
              <a:ext uri="{FF2B5EF4-FFF2-40B4-BE49-F238E27FC236}">
                <a16:creationId xmlns:a16="http://schemas.microsoft.com/office/drawing/2014/main" id="{0525007C-1CB6-4E43-9F13-BD430C6F9192}"/>
              </a:ext>
            </a:extLst>
          </p:cNvPr>
          <p:cNvSpPr>
            <a:spLocks noGrp="1"/>
          </p:cNvSpPr>
          <p:nvPr>
            <p:ph idx="1"/>
          </p:nvPr>
        </p:nvSpPr>
        <p:spPr>
          <a:xfrm>
            <a:off x="609600" y="1676401"/>
            <a:ext cx="10546080" cy="4385732"/>
          </a:xfrm>
        </p:spPr>
        <p:txBody>
          <a:bodyPr>
            <a:normAutofit/>
          </a:bodyPr>
          <a:lstStyle/>
          <a:p>
            <a:pPr>
              <a:lnSpc>
                <a:spcPct val="100000"/>
              </a:lnSpc>
            </a:pPr>
            <a:r>
              <a:rPr lang="en-US" sz="2400" b="1" u="sng" dirty="0">
                <a:solidFill>
                  <a:srgbClr val="0070C0"/>
                </a:solidFill>
              </a:rPr>
              <a:t>Primary Objectives</a:t>
            </a:r>
            <a:r>
              <a:rPr lang="en-US" sz="2400" b="1" dirty="0">
                <a:solidFill>
                  <a:srgbClr val="0070C0"/>
                </a:solidFill>
              </a:rPr>
              <a:t>: </a:t>
            </a:r>
          </a:p>
          <a:p>
            <a:pPr lvl="1">
              <a:lnSpc>
                <a:spcPct val="100000"/>
              </a:lnSpc>
            </a:pPr>
            <a:r>
              <a:rPr lang="en-US" sz="2200" b="1" dirty="0">
                <a:solidFill>
                  <a:srgbClr val="0070C0"/>
                </a:solidFill>
              </a:rPr>
              <a:t>To evaluate the response rate (confirmed and unconfirmed, complete and partial) per RECISTv1.1.</a:t>
            </a:r>
          </a:p>
          <a:p>
            <a:pPr lvl="1">
              <a:lnSpc>
                <a:spcPct val="100000"/>
              </a:lnSpc>
            </a:pPr>
            <a:r>
              <a:rPr lang="en-US" sz="2200" b="1" dirty="0">
                <a:solidFill>
                  <a:srgbClr val="0070C0"/>
                </a:solidFill>
              </a:rPr>
              <a:t>To evaluate the disease control rate (CR, PR, UCR, UPR, SD) per RECIST 1.1 at 12 weeks (DCR12) after randomization.  </a:t>
            </a:r>
          </a:p>
          <a:p>
            <a:pPr lvl="1">
              <a:lnSpc>
                <a:spcPct val="100000"/>
              </a:lnSpc>
            </a:pPr>
            <a:r>
              <a:rPr lang="en-US" sz="2200" b="1" dirty="0">
                <a:solidFill>
                  <a:srgbClr val="0070C0"/>
                </a:solidFill>
              </a:rPr>
              <a:t>To select between the arms, if both investigational arms meet the criteria based on both response rate and disease control rate at 12 weeks to be considered for future evaluation.</a:t>
            </a:r>
          </a:p>
          <a:p>
            <a:pPr>
              <a:lnSpc>
                <a:spcPct val="100000"/>
              </a:lnSpc>
            </a:pPr>
            <a:endParaRPr lang="en-US" sz="2400" b="1" dirty="0">
              <a:solidFill>
                <a:srgbClr val="0070C0"/>
              </a:solidFill>
            </a:endParaRPr>
          </a:p>
        </p:txBody>
      </p:sp>
      <p:sp>
        <p:nvSpPr>
          <p:cNvPr id="4" name="Slide Number Placeholder 3">
            <a:extLst>
              <a:ext uri="{FF2B5EF4-FFF2-40B4-BE49-F238E27FC236}">
                <a16:creationId xmlns:a16="http://schemas.microsoft.com/office/drawing/2014/main" id="{6957679C-6B34-4936-AE8D-E785EDD4B1B1}"/>
              </a:ext>
            </a:extLst>
          </p:cNvPr>
          <p:cNvSpPr>
            <a:spLocks noGrp="1"/>
          </p:cNvSpPr>
          <p:nvPr>
            <p:ph type="sldNum" sz="quarter" idx="12"/>
          </p:nvPr>
        </p:nvSpPr>
        <p:spPr/>
        <p:txBody>
          <a:bodyPr/>
          <a:lstStyle/>
          <a:p>
            <a:r>
              <a:rPr lang="en-US" dirty="0"/>
              <a:t>Slide </a:t>
            </a:r>
            <a:fld id="{629637A9-119A-49DA-BD12-AAC58B377D80}" type="slidenum">
              <a:rPr lang="en-US" smtClean="0"/>
              <a:pPr/>
              <a:t>25</a:t>
            </a:fld>
            <a:endParaRPr lang="en-US" dirty="0"/>
          </a:p>
        </p:txBody>
      </p:sp>
    </p:spTree>
    <p:extLst>
      <p:ext uri="{BB962C8B-B14F-4D97-AF65-F5344CB8AC3E}">
        <p14:creationId xmlns:p14="http://schemas.microsoft.com/office/powerpoint/2010/main" val="1998877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FD2CA-8CC5-4BAB-9C62-A5F8C47B1E9C}"/>
              </a:ext>
            </a:extLst>
          </p:cNvPr>
          <p:cNvSpPr>
            <a:spLocks noGrp="1"/>
          </p:cNvSpPr>
          <p:nvPr>
            <p:ph type="title"/>
          </p:nvPr>
        </p:nvSpPr>
        <p:spPr/>
        <p:txBody>
          <a:bodyPr/>
          <a:lstStyle/>
          <a:p>
            <a:r>
              <a:rPr lang="en-US" dirty="0"/>
              <a:t>S1800B Schema</a:t>
            </a:r>
          </a:p>
        </p:txBody>
      </p:sp>
      <p:sp>
        <p:nvSpPr>
          <p:cNvPr id="4" name="Slide Number Placeholder 3">
            <a:extLst>
              <a:ext uri="{FF2B5EF4-FFF2-40B4-BE49-F238E27FC236}">
                <a16:creationId xmlns:a16="http://schemas.microsoft.com/office/drawing/2014/main" id="{3EB060B4-3A88-4079-8A70-A68E029F0BEC}"/>
              </a:ext>
            </a:extLst>
          </p:cNvPr>
          <p:cNvSpPr>
            <a:spLocks noGrp="1"/>
          </p:cNvSpPr>
          <p:nvPr>
            <p:ph type="sldNum" sz="quarter" idx="12"/>
          </p:nvPr>
        </p:nvSpPr>
        <p:spPr/>
        <p:txBody>
          <a:bodyPr/>
          <a:lstStyle/>
          <a:p>
            <a:r>
              <a:rPr lang="en-US" dirty="0"/>
              <a:t>Slide </a:t>
            </a:r>
            <a:fld id="{629637A9-119A-49DA-BD12-AAC58B377D80}" type="slidenum">
              <a:rPr lang="en-US" smtClean="0"/>
              <a:pPr/>
              <a:t>26</a:t>
            </a:fld>
            <a:endParaRPr lang="en-US" dirty="0"/>
          </a:p>
        </p:txBody>
      </p:sp>
      <p:sp>
        <p:nvSpPr>
          <p:cNvPr id="5" name="Rounded Rectangle 2">
            <a:extLst>
              <a:ext uri="{FF2B5EF4-FFF2-40B4-BE49-F238E27FC236}">
                <a16:creationId xmlns:a16="http://schemas.microsoft.com/office/drawing/2014/main" id="{C1131390-AA5A-41E0-B58A-C116C6928C27}"/>
              </a:ext>
            </a:extLst>
          </p:cNvPr>
          <p:cNvSpPr/>
          <p:nvPr/>
        </p:nvSpPr>
        <p:spPr>
          <a:xfrm>
            <a:off x="3668872" y="1584617"/>
            <a:ext cx="4188194" cy="493170"/>
          </a:xfrm>
          <a:prstGeom prst="roundRect">
            <a:avLst/>
          </a:prstGeom>
          <a:solidFill>
            <a:srgbClr val="5AC6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Registration to Screening Study</a:t>
            </a:r>
          </a:p>
        </p:txBody>
      </p:sp>
      <p:sp>
        <p:nvSpPr>
          <p:cNvPr id="6" name="Rounded Rectangle 9">
            <a:extLst>
              <a:ext uri="{FF2B5EF4-FFF2-40B4-BE49-F238E27FC236}">
                <a16:creationId xmlns:a16="http://schemas.microsoft.com/office/drawing/2014/main" id="{546F1117-DFBD-4452-9650-EF83C63BD694}"/>
              </a:ext>
            </a:extLst>
          </p:cNvPr>
          <p:cNvSpPr/>
          <p:nvPr/>
        </p:nvSpPr>
        <p:spPr>
          <a:xfrm>
            <a:off x="3086279" y="2348080"/>
            <a:ext cx="5420356" cy="111397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Not eligible for biomarker-driven sub-studies</a:t>
            </a:r>
          </a:p>
          <a:p>
            <a:pPr algn="ctr"/>
            <a:r>
              <a:rPr lang="en-US" sz="2200" dirty="0">
                <a:solidFill>
                  <a:schemeClr val="tx1"/>
                </a:solidFill>
              </a:rPr>
              <a:t>Acquired or Primary Resistance to </a:t>
            </a:r>
          </a:p>
          <a:p>
            <a:pPr algn="ctr"/>
            <a:r>
              <a:rPr lang="en-US" sz="2200" dirty="0">
                <a:solidFill>
                  <a:schemeClr val="tx1"/>
                </a:solidFill>
              </a:rPr>
              <a:t>Anti-PD-1/PD-L1</a:t>
            </a:r>
          </a:p>
        </p:txBody>
      </p:sp>
      <p:sp>
        <p:nvSpPr>
          <p:cNvPr id="8" name="Rounded Rectangle 13">
            <a:extLst>
              <a:ext uri="{FF2B5EF4-FFF2-40B4-BE49-F238E27FC236}">
                <a16:creationId xmlns:a16="http://schemas.microsoft.com/office/drawing/2014/main" id="{DD6EF3B2-4E47-4340-AC2B-A4F01072391B}"/>
              </a:ext>
            </a:extLst>
          </p:cNvPr>
          <p:cNvSpPr/>
          <p:nvPr/>
        </p:nvSpPr>
        <p:spPr>
          <a:xfrm>
            <a:off x="4057427" y="3732347"/>
            <a:ext cx="3478060" cy="628650"/>
          </a:xfrm>
          <a:prstGeom prst="roundRect">
            <a:avLst/>
          </a:prstGeom>
          <a:solidFill>
            <a:srgbClr val="5AC6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Assignment to S1800B</a:t>
            </a:r>
            <a:endParaRPr lang="en-US" sz="1600" b="1" dirty="0">
              <a:solidFill>
                <a:schemeClr val="tx1"/>
              </a:solidFill>
            </a:endParaRPr>
          </a:p>
          <a:p>
            <a:pPr algn="ctr"/>
            <a:r>
              <a:rPr lang="en-US" sz="1600" dirty="0">
                <a:solidFill>
                  <a:schemeClr val="tx1"/>
                </a:solidFill>
              </a:rPr>
              <a:t>(via randomization)</a:t>
            </a:r>
          </a:p>
        </p:txBody>
      </p:sp>
      <p:cxnSp>
        <p:nvCxnSpPr>
          <p:cNvPr id="10" name="Straight Arrow Connector 9">
            <a:extLst>
              <a:ext uri="{FF2B5EF4-FFF2-40B4-BE49-F238E27FC236}">
                <a16:creationId xmlns:a16="http://schemas.microsoft.com/office/drawing/2014/main" id="{70203FD5-135B-47C5-A648-43906738E230}"/>
              </a:ext>
            </a:extLst>
          </p:cNvPr>
          <p:cNvCxnSpPr>
            <a:cxnSpLocks/>
          </p:cNvCxnSpPr>
          <p:nvPr/>
        </p:nvCxnSpPr>
        <p:spPr>
          <a:xfrm>
            <a:off x="5762969" y="2077787"/>
            <a:ext cx="0" cy="389348"/>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302B6CC-69CB-4E6B-A0C3-432AB27D2D15}"/>
              </a:ext>
            </a:extLst>
          </p:cNvPr>
          <p:cNvCxnSpPr>
            <a:cxnSpLocks/>
          </p:cNvCxnSpPr>
          <p:nvPr/>
        </p:nvCxnSpPr>
        <p:spPr>
          <a:xfrm>
            <a:off x="6957620" y="5091264"/>
            <a:ext cx="763980" cy="0"/>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6128FB8-7555-46BB-9E5B-D87DC39548E5}"/>
              </a:ext>
            </a:extLst>
          </p:cNvPr>
          <p:cNvSpPr/>
          <p:nvPr/>
        </p:nvSpPr>
        <p:spPr>
          <a:xfrm>
            <a:off x="102137" y="3890714"/>
            <a:ext cx="3536414" cy="2140085"/>
          </a:xfrm>
          <a:prstGeom prst="rect">
            <a:avLst/>
          </a:prstGeom>
          <a:solidFill>
            <a:schemeClr val="bg1"/>
          </a:solidFill>
          <a:ln w="28575">
            <a:solidFill>
              <a:srgbClr val="B1D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ARM 1 (Investigational)</a:t>
            </a:r>
          </a:p>
          <a:p>
            <a:pPr algn="ctr"/>
            <a:r>
              <a:rPr lang="en-US" dirty="0">
                <a:solidFill>
                  <a:schemeClr val="tx1">
                    <a:lumMod val="75000"/>
                    <a:lumOff val="25000"/>
                  </a:schemeClr>
                </a:solidFill>
              </a:rPr>
              <a:t>anti-TIM3 antibody + anti-PD-1 antibody</a:t>
            </a:r>
          </a:p>
          <a:p>
            <a:pPr algn="ctr"/>
            <a:r>
              <a:rPr lang="en-US" dirty="0">
                <a:solidFill>
                  <a:schemeClr val="tx1">
                    <a:lumMod val="75000"/>
                    <a:lumOff val="25000"/>
                  </a:schemeClr>
                </a:solidFill>
              </a:rPr>
              <a:t>900mg IV D1 Q21 days</a:t>
            </a:r>
          </a:p>
          <a:p>
            <a:pPr algn="ctr"/>
            <a:r>
              <a:rPr lang="en-US" dirty="0">
                <a:solidFill>
                  <a:schemeClr val="tx1">
                    <a:lumMod val="75000"/>
                    <a:lumOff val="25000"/>
                  </a:schemeClr>
                </a:solidFill>
              </a:rPr>
              <a:t>500mg IV D1 Q21 days</a:t>
            </a:r>
          </a:p>
        </p:txBody>
      </p:sp>
      <p:sp>
        <p:nvSpPr>
          <p:cNvPr id="15" name="Rectangle 14">
            <a:extLst>
              <a:ext uri="{FF2B5EF4-FFF2-40B4-BE49-F238E27FC236}">
                <a16:creationId xmlns:a16="http://schemas.microsoft.com/office/drawing/2014/main" id="{82FADE51-4776-4D47-9DF5-9474826B3C47}"/>
              </a:ext>
            </a:extLst>
          </p:cNvPr>
          <p:cNvSpPr/>
          <p:nvPr/>
        </p:nvSpPr>
        <p:spPr>
          <a:xfrm>
            <a:off x="7795372" y="3890714"/>
            <a:ext cx="3536414" cy="2140085"/>
          </a:xfrm>
          <a:prstGeom prst="rect">
            <a:avLst/>
          </a:prstGeom>
          <a:solidFill>
            <a:schemeClr val="bg1"/>
          </a:solidFill>
          <a:ln w="28575">
            <a:solidFill>
              <a:srgbClr val="B1D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ARM 2 (Investigational)</a:t>
            </a:r>
          </a:p>
          <a:p>
            <a:pPr algn="ctr"/>
            <a:r>
              <a:rPr lang="en-US" dirty="0">
                <a:solidFill>
                  <a:schemeClr val="tx1">
                    <a:lumMod val="75000"/>
                    <a:lumOff val="25000"/>
                  </a:schemeClr>
                </a:solidFill>
              </a:rPr>
              <a:t>anti-TIM3 antibody + anti-PD-1 antibody + PARP inhibitor</a:t>
            </a:r>
          </a:p>
          <a:p>
            <a:pPr algn="ctr"/>
            <a:r>
              <a:rPr lang="en-US" dirty="0">
                <a:solidFill>
                  <a:schemeClr val="tx1">
                    <a:lumMod val="75000"/>
                    <a:lumOff val="25000"/>
                  </a:schemeClr>
                </a:solidFill>
              </a:rPr>
              <a:t>900mg IV D1 Q21 days</a:t>
            </a:r>
          </a:p>
          <a:p>
            <a:pPr algn="ctr"/>
            <a:r>
              <a:rPr lang="en-US" dirty="0">
                <a:solidFill>
                  <a:schemeClr val="tx1">
                    <a:lumMod val="75000"/>
                    <a:lumOff val="25000"/>
                  </a:schemeClr>
                </a:solidFill>
              </a:rPr>
              <a:t>500mg IV D1 Q21 days</a:t>
            </a:r>
          </a:p>
          <a:p>
            <a:pPr algn="ctr"/>
            <a:r>
              <a:rPr lang="en-US" dirty="0">
                <a:solidFill>
                  <a:schemeClr val="tx1">
                    <a:lumMod val="75000"/>
                    <a:lumOff val="25000"/>
                  </a:schemeClr>
                </a:solidFill>
              </a:rPr>
              <a:t>200mg PO continuous</a:t>
            </a:r>
          </a:p>
          <a:p>
            <a:pPr algn="ctr"/>
            <a:endParaRPr lang="en-US" b="1" dirty="0">
              <a:solidFill>
                <a:schemeClr val="tx1">
                  <a:lumMod val="75000"/>
                  <a:lumOff val="25000"/>
                </a:schemeClr>
              </a:solidFill>
            </a:endParaRPr>
          </a:p>
        </p:txBody>
      </p:sp>
      <p:sp>
        <p:nvSpPr>
          <p:cNvPr id="16" name="Oval 15">
            <a:extLst>
              <a:ext uri="{FF2B5EF4-FFF2-40B4-BE49-F238E27FC236}">
                <a16:creationId xmlns:a16="http://schemas.microsoft.com/office/drawing/2014/main" id="{D5B92BBB-ABF5-4E32-9877-F3D7D7F815EA}"/>
              </a:ext>
            </a:extLst>
          </p:cNvPr>
          <p:cNvSpPr/>
          <p:nvPr/>
        </p:nvSpPr>
        <p:spPr>
          <a:xfrm>
            <a:off x="4391609" y="4595037"/>
            <a:ext cx="2566011" cy="1037610"/>
          </a:xfrm>
          <a:prstGeom prst="ellipse">
            <a:avLst/>
          </a:prstGeom>
          <a:solidFill>
            <a:schemeClr val="accent2">
              <a:lumMod val="40000"/>
              <a:lumOff val="60000"/>
            </a:schemeClr>
          </a:solidFill>
          <a:ln w="28575">
            <a:solidFill>
              <a:srgbClr val="B1D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85000"/>
                    <a:lumOff val="15000"/>
                  </a:schemeClr>
                </a:solidFill>
              </a:rPr>
              <a:t>S1800B Registration/</a:t>
            </a:r>
          </a:p>
          <a:p>
            <a:pPr algn="ctr"/>
            <a:r>
              <a:rPr lang="en-US" sz="2000" b="1" dirty="0">
                <a:solidFill>
                  <a:schemeClr val="tx1">
                    <a:lumMod val="85000"/>
                    <a:lumOff val="15000"/>
                  </a:schemeClr>
                </a:solidFill>
              </a:rPr>
              <a:t>Randomization</a:t>
            </a:r>
            <a:r>
              <a:rPr lang="en-US" sz="2000" dirty="0">
                <a:solidFill>
                  <a:schemeClr val="tx1">
                    <a:lumMod val="85000"/>
                    <a:lumOff val="15000"/>
                  </a:schemeClr>
                </a:solidFill>
              </a:rPr>
              <a:t> </a:t>
            </a:r>
          </a:p>
        </p:txBody>
      </p:sp>
      <p:cxnSp>
        <p:nvCxnSpPr>
          <p:cNvPr id="23" name="Straight Arrow Connector 22">
            <a:extLst>
              <a:ext uri="{FF2B5EF4-FFF2-40B4-BE49-F238E27FC236}">
                <a16:creationId xmlns:a16="http://schemas.microsoft.com/office/drawing/2014/main" id="{A573B99B-FE66-4D94-9AD7-D6E2DAB0CCE7}"/>
              </a:ext>
            </a:extLst>
          </p:cNvPr>
          <p:cNvCxnSpPr>
            <a:cxnSpLocks/>
          </p:cNvCxnSpPr>
          <p:nvPr/>
        </p:nvCxnSpPr>
        <p:spPr>
          <a:xfrm>
            <a:off x="5762969" y="4273152"/>
            <a:ext cx="0" cy="389348"/>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B13FF96-8828-4EBB-8332-FA692E9E1A6A}"/>
              </a:ext>
            </a:extLst>
          </p:cNvPr>
          <p:cNvCxnSpPr>
            <a:cxnSpLocks/>
          </p:cNvCxnSpPr>
          <p:nvPr/>
        </p:nvCxnSpPr>
        <p:spPr>
          <a:xfrm>
            <a:off x="5762969" y="3356254"/>
            <a:ext cx="0" cy="389348"/>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E5301B4-43E7-4676-A2CD-2C3CFC4BAEED}"/>
              </a:ext>
            </a:extLst>
          </p:cNvPr>
          <p:cNvCxnSpPr>
            <a:cxnSpLocks/>
          </p:cNvCxnSpPr>
          <p:nvPr/>
        </p:nvCxnSpPr>
        <p:spPr>
          <a:xfrm flipH="1">
            <a:off x="3668872" y="5091264"/>
            <a:ext cx="722737" cy="0"/>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5578ADC-8FAE-48AC-A838-1AD22865AB6F}"/>
              </a:ext>
            </a:extLst>
          </p:cNvPr>
          <p:cNvSpPr txBox="1"/>
          <p:nvPr/>
        </p:nvSpPr>
        <p:spPr>
          <a:xfrm>
            <a:off x="8260255" y="1669046"/>
            <a:ext cx="5690863" cy="400110"/>
          </a:xfrm>
          <a:prstGeom prst="rect">
            <a:avLst/>
          </a:prstGeom>
          <a:noFill/>
        </p:spPr>
        <p:txBody>
          <a:bodyPr wrap="square" rtlCol="0">
            <a:spAutoFit/>
          </a:bodyPr>
          <a:lstStyle/>
          <a:p>
            <a:r>
              <a:rPr lang="en-US" sz="2000" b="1" dirty="0">
                <a:solidFill>
                  <a:srgbClr val="0070C0"/>
                </a:solidFill>
              </a:rPr>
              <a:t>Accrual Goal</a:t>
            </a:r>
            <a:r>
              <a:rPr lang="en-US" sz="2000" b="1" dirty="0"/>
              <a:t>: 88</a:t>
            </a:r>
            <a:r>
              <a:rPr lang="en-US" sz="2000" dirty="0"/>
              <a:t> patients</a:t>
            </a:r>
          </a:p>
        </p:txBody>
      </p:sp>
    </p:spTree>
    <p:extLst>
      <p:ext uri="{BB962C8B-B14F-4D97-AF65-F5344CB8AC3E}">
        <p14:creationId xmlns:p14="http://schemas.microsoft.com/office/powerpoint/2010/main" val="3283618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01207-EDED-42C0-B888-CCB28E5A4B66}"/>
              </a:ext>
            </a:extLst>
          </p:cNvPr>
          <p:cNvSpPr>
            <a:spLocks noGrp="1"/>
          </p:cNvSpPr>
          <p:nvPr>
            <p:ph type="ctrTitle"/>
          </p:nvPr>
        </p:nvSpPr>
        <p:spPr/>
        <p:txBody>
          <a:bodyPr/>
          <a:lstStyle/>
          <a:p>
            <a:r>
              <a:rPr lang="en-US" dirty="0"/>
              <a:t>Delegation Task Log</a:t>
            </a:r>
          </a:p>
        </p:txBody>
      </p:sp>
      <p:sp>
        <p:nvSpPr>
          <p:cNvPr id="3" name="Subtitle 2">
            <a:extLst>
              <a:ext uri="{FF2B5EF4-FFF2-40B4-BE49-F238E27FC236}">
                <a16:creationId xmlns:a16="http://schemas.microsoft.com/office/drawing/2014/main" id="{00C55B8B-E396-40F4-911B-D4E38701E752}"/>
              </a:ext>
            </a:extLst>
          </p:cNvPr>
          <p:cNvSpPr>
            <a:spLocks noGrp="1"/>
          </p:cNvSpPr>
          <p:nvPr>
            <p:ph type="subTitle" idx="1"/>
          </p:nvPr>
        </p:nvSpPr>
        <p:spPr/>
        <p:txBody>
          <a:bodyPr/>
          <a:lstStyle/>
          <a:p>
            <a:r>
              <a:rPr lang="en-US" dirty="0"/>
              <a:t>Elaine Armstrong, M.S. </a:t>
            </a:r>
            <a:endParaRPr lang="en-US" dirty="0">
              <a:highlight>
                <a:srgbClr val="FFFF00"/>
              </a:highlight>
            </a:endParaRPr>
          </a:p>
          <a:p>
            <a:r>
              <a:rPr lang="en-US" dirty="0"/>
              <a:t>SWOG QA Manager</a:t>
            </a:r>
          </a:p>
        </p:txBody>
      </p:sp>
      <p:sp>
        <p:nvSpPr>
          <p:cNvPr id="4" name="Slide Number Placeholder 3">
            <a:extLst>
              <a:ext uri="{FF2B5EF4-FFF2-40B4-BE49-F238E27FC236}">
                <a16:creationId xmlns:a16="http://schemas.microsoft.com/office/drawing/2014/main" id="{D6E382D5-A216-456F-A086-EBF4D6A191DD}"/>
              </a:ext>
            </a:extLst>
          </p:cNvPr>
          <p:cNvSpPr>
            <a:spLocks noGrp="1"/>
          </p:cNvSpPr>
          <p:nvPr>
            <p:ph type="sldNum" sz="quarter" idx="12"/>
          </p:nvPr>
        </p:nvSpPr>
        <p:spPr/>
        <p:txBody>
          <a:bodyPr/>
          <a:lstStyle/>
          <a:p>
            <a:r>
              <a:rPr lang="en-US"/>
              <a:t>Slide </a:t>
            </a:r>
            <a:fld id="{4FAB73BC-B049-4115-A692-8D63A059BFB8}" type="slidenum">
              <a:rPr lang="en-US" smtClean="0"/>
              <a:pPr/>
              <a:t>27</a:t>
            </a:fld>
            <a:endParaRPr lang="en-US" dirty="0"/>
          </a:p>
        </p:txBody>
      </p:sp>
    </p:spTree>
    <p:extLst>
      <p:ext uri="{BB962C8B-B14F-4D97-AF65-F5344CB8AC3E}">
        <p14:creationId xmlns:p14="http://schemas.microsoft.com/office/powerpoint/2010/main" val="1951027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6EBC02-1A90-4F91-927C-298BD1A4E9F8}"/>
              </a:ext>
            </a:extLst>
          </p:cNvPr>
          <p:cNvSpPr>
            <a:spLocks noGrp="1"/>
          </p:cNvSpPr>
          <p:nvPr>
            <p:ph type="title"/>
          </p:nvPr>
        </p:nvSpPr>
        <p:spPr/>
        <p:txBody>
          <a:bodyPr/>
          <a:lstStyle/>
          <a:p>
            <a:r>
              <a:rPr lang="en-US" dirty="0"/>
              <a:t>New Delegation of Task Log (DTL) Requirement for S1800A</a:t>
            </a:r>
          </a:p>
        </p:txBody>
      </p:sp>
      <p:sp>
        <p:nvSpPr>
          <p:cNvPr id="6" name="Content Placeholder 5">
            <a:extLst>
              <a:ext uri="{FF2B5EF4-FFF2-40B4-BE49-F238E27FC236}">
                <a16:creationId xmlns:a16="http://schemas.microsoft.com/office/drawing/2014/main" id="{8D13DB72-1084-4E2C-A4FA-EB5670111D87}"/>
              </a:ext>
            </a:extLst>
          </p:cNvPr>
          <p:cNvSpPr>
            <a:spLocks noGrp="1"/>
          </p:cNvSpPr>
          <p:nvPr>
            <p:ph idx="1"/>
          </p:nvPr>
        </p:nvSpPr>
        <p:spPr/>
        <p:txBody>
          <a:bodyPr/>
          <a:lstStyle/>
          <a:p>
            <a:r>
              <a:rPr lang="en-US" sz="2400" dirty="0"/>
              <a:t>Effective 9/15/19 with distribution of Revision #1</a:t>
            </a:r>
          </a:p>
          <a:p>
            <a:pPr lvl="0"/>
            <a:r>
              <a:rPr lang="en-US" sz="2400" u="sng" dirty="0"/>
              <a:t>For sites that have not yet activated </a:t>
            </a:r>
            <a:r>
              <a:rPr lang="en-US" sz="2400" b="1" u="sng" dirty="0"/>
              <a:t>S1800A</a:t>
            </a:r>
            <a:r>
              <a:rPr lang="en-US" sz="2400" dirty="0"/>
              <a:t>, the DTL must be complete prior to obtaining an approved site registration status. </a:t>
            </a:r>
          </a:p>
          <a:p>
            <a:pPr lvl="0"/>
            <a:r>
              <a:rPr lang="en-US" sz="2400" u="sng" dirty="0"/>
              <a:t>For sites currently approved to register patients on </a:t>
            </a:r>
            <a:r>
              <a:rPr lang="en-US" sz="2400" b="1" u="sng" dirty="0"/>
              <a:t>S1800A</a:t>
            </a:r>
            <a:r>
              <a:rPr lang="en-US" sz="2400" dirty="0"/>
              <a:t>, registered sites have 60 calendar days to complete the DTL to retain an approved site registration status. If a site fails to sign the DTL within the 60-day period, the site’s registration status will revert to “Pending.”</a:t>
            </a:r>
          </a:p>
          <a:p>
            <a:endParaRPr lang="en-US" dirty="0"/>
          </a:p>
        </p:txBody>
      </p:sp>
      <p:sp>
        <p:nvSpPr>
          <p:cNvPr id="4" name="Slide Number Placeholder 3">
            <a:extLst>
              <a:ext uri="{FF2B5EF4-FFF2-40B4-BE49-F238E27FC236}">
                <a16:creationId xmlns:a16="http://schemas.microsoft.com/office/drawing/2014/main" id="{F05B2D04-956E-484B-B839-D1AA4F5DA612}"/>
              </a:ext>
            </a:extLst>
          </p:cNvPr>
          <p:cNvSpPr>
            <a:spLocks noGrp="1"/>
          </p:cNvSpPr>
          <p:nvPr>
            <p:ph type="sldNum" sz="quarter" idx="12"/>
          </p:nvPr>
        </p:nvSpPr>
        <p:spPr/>
        <p:txBody>
          <a:bodyPr/>
          <a:lstStyle/>
          <a:p>
            <a:r>
              <a:rPr lang="en-US"/>
              <a:t>Slide </a:t>
            </a:r>
            <a:fld id="{4FAB73BC-B049-4115-A692-8D63A059BFB8}" type="slidenum">
              <a:rPr lang="en-US" smtClean="0"/>
              <a:pPr/>
              <a:t>28</a:t>
            </a:fld>
            <a:endParaRPr lang="en-US" dirty="0"/>
          </a:p>
        </p:txBody>
      </p:sp>
    </p:spTree>
    <p:extLst>
      <p:ext uri="{BB962C8B-B14F-4D97-AF65-F5344CB8AC3E}">
        <p14:creationId xmlns:p14="http://schemas.microsoft.com/office/powerpoint/2010/main" val="1905982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2C7F-A5EF-4033-9D9E-E8C59C535F6E}"/>
              </a:ext>
            </a:extLst>
          </p:cNvPr>
          <p:cNvSpPr>
            <a:spLocks noGrp="1"/>
          </p:cNvSpPr>
          <p:nvPr>
            <p:ph type="title"/>
          </p:nvPr>
        </p:nvSpPr>
        <p:spPr/>
        <p:txBody>
          <a:bodyPr/>
          <a:lstStyle/>
          <a:p>
            <a:r>
              <a:rPr lang="en-US" dirty="0"/>
              <a:t>DTL Task Registration Types</a:t>
            </a:r>
          </a:p>
        </p:txBody>
      </p:sp>
      <p:sp>
        <p:nvSpPr>
          <p:cNvPr id="3" name="Content Placeholder 2">
            <a:extLst>
              <a:ext uri="{FF2B5EF4-FFF2-40B4-BE49-F238E27FC236}">
                <a16:creationId xmlns:a16="http://schemas.microsoft.com/office/drawing/2014/main" id="{4F38CB6D-B4B3-4E29-BC33-D21231CE02F6}"/>
              </a:ext>
            </a:extLst>
          </p:cNvPr>
          <p:cNvSpPr>
            <a:spLocks noGrp="1"/>
          </p:cNvSpPr>
          <p:nvPr>
            <p:ph idx="1"/>
          </p:nvPr>
        </p:nvSpPr>
        <p:spPr/>
        <p:txBody>
          <a:bodyPr/>
          <a:lstStyle/>
          <a:p>
            <a:pPr marL="0" indent="0">
              <a:buNone/>
            </a:pPr>
            <a:r>
              <a:rPr lang="en-US" sz="2400" b="1" dirty="0">
                <a:solidFill>
                  <a:srgbClr val="0070C0"/>
                </a:solidFill>
              </a:rPr>
              <a:t>Investigator (physician with active CTEP-IAM account)</a:t>
            </a:r>
          </a:p>
          <a:p>
            <a:r>
              <a:rPr lang="en-US" sz="2400" u="sng" dirty="0"/>
              <a:t>Clinical Investigator</a:t>
            </a:r>
            <a:r>
              <a:rPr lang="en-US" sz="2400" dirty="0"/>
              <a:t>: responsible for signing the DTL, with overall responsibility for the study conduct at the site</a:t>
            </a:r>
          </a:p>
          <a:p>
            <a:r>
              <a:rPr lang="en-US" sz="2400" u="sng" dirty="0"/>
              <a:t>Enrolling/treating investigator</a:t>
            </a:r>
            <a:r>
              <a:rPr lang="en-US" sz="2400" dirty="0"/>
              <a:t>: responsible for subject treatment</a:t>
            </a:r>
          </a:p>
          <a:p>
            <a:r>
              <a:rPr lang="en-US" sz="2400" u="sng" dirty="0"/>
              <a:t>IND prescribing</a:t>
            </a:r>
            <a:r>
              <a:rPr lang="en-US" sz="2400" dirty="0"/>
              <a:t>: responsible for writing orders for investigational agents</a:t>
            </a:r>
          </a:p>
          <a:p>
            <a:r>
              <a:rPr lang="en-US" sz="2400" u="sng" dirty="0"/>
              <a:t>Eligibility assessment</a:t>
            </a:r>
            <a:r>
              <a:rPr lang="en-US" sz="2400" dirty="0"/>
              <a:t>: final verification of eligibility</a:t>
            </a:r>
          </a:p>
          <a:p>
            <a:r>
              <a:rPr lang="en-US" sz="2400" u="sng" dirty="0"/>
              <a:t>Endpoint assessment</a:t>
            </a:r>
            <a:r>
              <a:rPr lang="en-US" sz="2400" dirty="0"/>
              <a:t>: assesses study end points</a:t>
            </a:r>
          </a:p>
          <a:p>
            <a:endParaRPr lang="en-US" dirty="0"/>
          </a:p>
        </p:txBody>
      </p:sp>
      <p:sp>
        <p:nvSpPr>
          <p:cNvPr id="4" name="Slide Number Placeholder 3">
            <a:extLst>
              <a:ext uri="{FF2B5EF4-FFF2-40B4-BE49-F238E27FC236}">
                <a16:creationId xmlns:a16="http://schemas.microsoft.com/office/drawing/2014/main" id="{0F7E7989-5990-40C6-B107-895C3FB1DA9A}"/>
              </a:ext>
            </a:extLst>
          </p:cNvPr>
          <p:cNvSpPr>
            <a:spLocks noGrp="1"/>
          </p:cNvSpPr>
          <p:nvPr>
            <p:ph type="sldNum" sz="quarter" idx="12"/>
          </p:nvPr>
        </p:nvSpPr>
        <p:spPr/>
        <p:txBody>
          <a:bodyPr/>
          <a:lstStyle/>
          <a:p>
            <a:r>
              <a:rPr lang="en-US" dirty="0"/>
              <a:t>Slide </a:t>
            </a:r>
            <a:fld id="{629637A9-119A-49DA-BD12-AAC58B377D80}" type="slidenum">
              <a:rPr lang="en-US" smtClean="0"/>
              <a:pPr/>
              <a:t>29</a:t>
            </a:fld>
            <a:endParaRPr lang="en-US" dirty="0"/>
          </a:p>
        </p:txBody>
      </p:sp>
    </p:spTree>
    <p:extLst>
      <p:ext uri="{BB962C8B-B14F-4D97-AF65-F5344CB8AC3E}">
        <p14:creationId xmlns:p14="http://schemas.microsoft.com/office/powerpoint/2010/main" val="3401719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BDB6-7945-4C4F-AC44-36E4BDDF4C6C}"/>
              </a:ext>
            </a:extLst>
          </p:cNvPr>
          <p:cNvSpPr>
            <a:spLocks noGrp="1"/>
          </p:cNvSpPr>
          <p:nvPr>
            <p:ph type="ctrTitle"/>
          </p:nvPr>
        </p:nvSpPr>
        <p:spPr/>
        <p:txBody>
          <a:bodyPr/>
          <a:lstStyle/>
          <a:p>
            <a:r>
              <a:rPr lang="en-US" dirty="0"/>
              <a:t>Opening Remarks</a:t>
            </a:r>
          </a:p>
        </p:txBody>
      </p:sp>
      <p:sp>
        <p:nvSpPr>
          <p:cNvPr id="5" name="Subtitle 4">
            <a:extLst>
              <a:ext uri="{FF2B5EF4-FFF2-40B4-BE49-F238E27FC236}">
                <a16:creationId xmlns:a16="http://schemas.microsoft.com/office/drawing/2014/main" id="{DDEA0D8F-A3D9-4D6E-AD28-075F500F1AEB}"/>
              </a:ext>
            </a:extLst>
          </p:cNvPr>
          <p:cNvSpPr>
            <a:spLocks noGrp="1"/>
          </p:cNvSpPr>
          <p:nvPr>
            <p:ph type="subTitle" idx="1"/>
          </p:nvPr>
        </p:nvSpPr>
        <p:spPr/>
        <p:txBody>
          <a:bodyPr>
            <a:normAutofit fontScale="85000" lnSpcReduction="20000"/>
          </a:bodyPr>
          <a:lstStyle/>
          <a:p>
            <a:r>
              <a:rPr lang="en-US" dirty="0"/>
              <a:t>Roy Herbst, MD, PHD</a:t>
            </a:r>
          </a:p>
          <a:p>
            <a:r>
              <a:rPr lang="en-US" dirty="0"/>
              <a:t>Lung-MAP Study Chair</a:t>
            </a:r>
          </a:p>
          <a:p>
            <a:r>
              <a:rPr lang="en-US" dirty="0"/>
              <a:t>Medical Oncology</a:t>
            </a:r>
          </a:p>
          <a:p>
            <a:endParaRPr lang="en-US" dirty="0"/>
          </a:p>
        </p:txBody>
      </p:sp>
      <p:sp>
        <p:nvSpPr>
          <p:cNvPr id="4" name="Slide Number Placeholder 3">
            <a:extLst>
              <a:ext uri="{FF2B5EF4-FFF2-40B4-BE49-F238E27FC236}">
                <a16:creationId xmlns:a16="http://schemas.microsoft.com/office/drawing/2014/main" id="{64963C95-565A-4EA1-9E98-CFB21B50FB9A}"/>
              </a:ext>
            </a:extLst>
          </p:cNvPr>
          <p:cNvSpPr>
            <a:spLocks noGrp="1"/>
          </p:cNvSpPr>
          <p:nvPr>
            <p:ph type="sldNum" sz="quarter" idx="12"/>
          </p:nvPr>
        </p:nvSpPr>
        <p:spPr/>
        <p:txBody>
          <a:bodyPr/>
          <a:lstStyle/>
          <a:p>
            <a:r>
              <a:rPr lang="en-US"/>
              <a:t>Slide: </a:t>
            </a:r>
            <a:fld id="{629637A9-119A-49DA-BD12-AAC58B377D80}" type="slidenum">
              <a:rPr lang="en-US" smtClean="0"/>
              <a:pPr/>
              <a:t>3</a:t>
            </a:fld>
            <a:endParaRPr lang="en-US" dirty="0"/>
          </a:p>
        </p:txBody>
      </p:sp>
    </p:spTree>
    <p:extLst>
      <p:ext uri="{BB962C8B-B14F-4D97-AF65-F5344CB8AC3E}">
        <p14:creationId xmlns:p14="http://schemas.microsoft.com/office/powerpoint/2010/main" val="2375191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17B0F-49DA-45F5-BC28-83605F3583CA}"/>
              </a:ext>
            </a:extLst>
          </p:cNvPr>
          <p:cNvSpPr>
            <a:spLocks noGrp="1"/>
          </p:cNvSpPr>
          <p:nvPr>
            <p:ph type="title"/>
          </p:nvPr>
        </p:nvSpPr>
        <p:spPr/>
        <p:txBody>
          <a:bodyPr/>
          <a:lstStyle/>
          <a:p>
            <a:r>
              <a:rPr lang="en-US" dirty="0"/>
              <a:t>DTL Task Registration Types</a:t>
            </a:r>
          </a:p>
        </p:txBody>
      </p:sp>
      <p:sp>
        <p:nvSpPr>
          <p:cNvPr id="3" name="Content Placeholder 2">
            <a:extLst>
              <a:ext uri="{FF2B5EF4-FFF2-40B4-BE49-F238E27FC236}">
                <a16:creationId xmlns:a16="http://schemas.microsoft.com/office/drawing/2014/main" id="{DB4DBE17-006A-45CC-8451-B323725BDD3A}"/>
              </a:ext>
            </a:extLst>
          </p:cNvPr>
          <p:cNvSpPr>
            <a:spLocks noGrp="1"/>
          </p:cNvSpPr>
          <p:nvPr>
            <p:ph idx="1"/>
          </p:nvPr>
        </p:nvSpPr>
        <p:spPr/>
        <p:txBody>
          <a:bodyPr/>
          <a:lstStyle/>
          <a:p>
            <a:pPr marL="0" indent="0">
              <a:buNone/>
            </a:pPr>
            <a:r>
              <a:rPr lang="en-US" sz="2400" b="1" dirty="0">
                <a:solidFill>
                  <a:srgbClr val="0070C0"/>
                </a:solidFill>
              </a:rPr>
              <a:t>Non-physician investigator (non-physician with advanced degree such as nurse practitioner or physician assistant) </a:t>
            </a:r>
          </a:p>
          <a:p>
            <a:r>
              <a:rPr lang="en-US" sz="2400" u="sng" dirty="0"/>
              <a:t>History and Physical (H&amp;P) Assessments</a:t>
            </a:r>
            <a:r>
              <a:rPr lang="en-US" sz="2400" dirty="0"/>
              <a:t>: conducts physical exams and assessments</a:t>
            </a:r>
          </a:p>
          <a:p>
            <a:r>
              <a:rPr lang="en-US" sz="2400" u="sng" dirty="0"/>
              <a:t>Toxicity assessments</a:t>
            </a:r>
            <a:r>
              <a:rPr lang="en-US" sz="2400" dirty="0"/>
              <a:t>: assesses and signs off on adverse events</a:t>
            </a:r>
          </a:p>
          <a:p>
            <a:endParaRPr lang="en-US" dirty="0"/>
          </a:p>
        </p:txBody>
      </p:sp>
      <p:sp>
        <p:nvSpPr>
          <p:cNvPr id="4" name="Slide Number Placeholder 3">
            <a:extLst>
              <a:ext uri="{FF2B5EF4-FFF2-40B4-BE49-F238E27FC236}">
                <a16:creationId xmlns:a16="http://schemas.microsoft.com/office/drawing/2014/main" id="{8D4B3E6A-965F-4230-A179-C8805E6A85E0}"/>
              </a:ext>
            </a:extLst>
          </p:cNvPr>
          <p:cNvSpPr>
            <a:spLocks noGrp="1"/>
          </p:cNvSpPr>
          <p:nvPr>
            <p:ph type="sldNum" sz="quarter" idx="12"/>
          </p:nvPr>
        </p:nvSpPr>
        <p:spPr/>
        <p:txBody>
          <a:bodyPr/>
          <a:lstStyle/>
          <a:p>
            <a:r>
              <a:rPr lang="en-US" dirty="0"/>
              <a:t>Slide </a:t>
            </a:r>
            <a:fld id="{629637A9-119A-49DA-BD12-AAC58B377D80}" type="slidenum">
              <a:rPr lang="en-US" smtClean="0"/>
              <a:pPr/>
              <a:t>30</a:t>
            </a:fld>
            <a:endParaRPr lang="en-US" dirty="0"/>
          </a:p>
        </p:txBody>
      </p:sp>
    </p:spTree>
    <p:extLst>
      <p:ext uri="{BB962C8B-B14F-4D97-AF65-F5344CB8AC3E}">
        <p14:creationId xmlns:p14="http://schemas.microsoft.com/office/powerpoint/2010/main" val="3327453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C0F75-B7CC-4E27-B305-CF1B05E0EE18}"/>
              </a:ext>
            </a:extLst>
          </p:cNvPr>
          <p:cNvSpPr>
            <a:spLocks noGrp="1"/>
          </p:cNvSpPr>
          <p:nvPr>
            <p:ph type="title"/>
          </p:nvPr>
        </p:nvSpPr>
        <p:spPr/>
        <p:txBody>
          <a:bodyPr/>
          <a:lstStyle/>
          <a:p>
            <a:r>
              <a:rPr lang="en-US" dirty="0"/>
              <a:t>DTL Task Registration Types</a:t>
            </a:r>
          </a:p>
        </p:txBody>
      </p:sp>
      <p:sp>
        <p:nvSpPr>
          <p:cNvPr id="3" name="Content Placeholder 2">
            <a:extLst>
              <a:ext uri="{FF2B5EF4-FFF2-40B4-BE49-F238E27FC236}">
                <a16:creationId xmlns:a16="http://schemas.microsoft.com/office/drawing/2014/main" id="{8022A388-3EF6-4C54-A073-EF673DDC7393}"/>
              </a:ext>
            </a:extLst>
          </p:cNvPr>
          <p:cNvSpPr>
            <a:spLocks noGrp="1"/>
          </p:cNvSpPr>
          <p:nvPr>
            <p:ph idx="1"/>
          </p:nvPr>
        </p:nvSpPr>
        <p:spPr>
          <a:xfrm>
            <a:off x="609600" y="1845733"/>
            <a:ext cx="10546080" cy="4330477"/>
          </a:xfrm>
        </p:spPr>
        <p:txBody>
          <a:bodyPr>
            <a:normAutofit lnSpcReduction="10000"/>
          </a:bodyPr>
          <a:lstStyle/>
          <a:p>
            <a:pPr marL="0" indent="0">
              <a:buNone/>
            </a:pPr>
            <a:r>
              <a:rPr lang="en-US" sz="2400" b="1" dirty="0">
                <a:solidFill>
                  <a:srgbClr val="0070C0"/>
                </a:solidFill>
              </a:rPr>
              <a:t>Associate Plus</a:t>
            </a:r>
          </a:p>
          <a:p>
            <a:r>
              <a:rPr lang="en-US" sz="2400" u="sng" dirty="0"/>
              <a:t>Consenting person</a:t>
            </a:r>
            <a:r>
              <a:rPr lang="en-US" sz="2400" dirty="0"/>
              <a:t>: Responsible for consenting patients</a:t>
            </a:r>
          </a:p>
          <a:p>
            <a:r>
              <a:rPr lang="en-US" sz="2400" u="sng" dirty="0"/>
              <a:t>OPEN registrar</a:t>
            </a:r>
            <a:r>
              <a:rPr lang="en-US" sz="2400" dirty="0"/>
              <a:t>: OPEN registration write access</a:t>
            </a:r>
          </a:p>
          <a:p>
            <a:r>
              <a:rPr lang="en-US" sz="2400" u="sng" dirty="0"/>
              <a:t>Rave CRA</a:t>
            </a:r>
            <a:r>
              <a:rPr lang="en-US" sz="2400" dirty="0"/>
              <a:t>: Rave write access; responsible for data management and uploads of Central Monitoring documents; and using Rave CTEP-AERS safety reporting tools</a:t>
            </a:r>
          </a:p>
          <a:p>
            <a:r>
              <a:rPr lang="en-US" sz="2400" u="sng" dirty="0"/>
              <a:t>Study related interventions</a:t>
            </a:r>
            <a:r>
              <a:rPr lang="en-US" sz="2400" dirty="0"/>
              <a:t>: Responsible for coordinating and/or administering study-related interventions and procedures (i.e., vital signs, administering questionnaires, etc.)</a:t>
            </a:r>
          </a:p>
          <a:p>
            <a:r>
              <a:rPr lang="en-US" sz="2400" u="sng" dirty="0"/>
              <a:t>RT/Imaging support</a:t>
            </a:r>
            <a:r>
              <a:rPr lang="en-US" sz="2400" dirty="0"/>
              <a:t>: RT/imaging support (e.g., TRIAD)</a:t>
            </a:r>
          </a:p>
          <a:p>
            <a:r>
              <a:rPr lang="en-US" sz="2400" u="sng" dirty="0"/>
              <a:t>DTL Administrator</a:t>
            </a:r>
            <a:r>
              <a:rPr lang="en-US" sz="2400" dirty="0"/>
              <a:t>: Person assigned by the CI to manage the DTL</a:t>
            </a:r>
          </a:p>
          <a:p>
            <a:endParaRPr lang="en-US" dirty="0"/>
          </a:p>
        </p:txBody>
      </p:sp>
      <p:sp>
        <p:nvSpPr>
          <p:cNvPr id="4" name="Slide Number Placeholder 3">
            <a:extLst>
              <a:ext uri="{FF2B5EF4-FFF2-40B4-BE49-F238E27FC236}">
                <a16:creationId xmlns:a16="http://schemas.microsoft.com/office/drawing/2014/main" id="{6DCBB972-4639-43E6-82F2-CD117ED902BF}"/>
              </a:ext>
            </a:extLst>
          </p:cNvPr>
          <p:cNvSpPr>
            <a:spLocks noGrp="1"/>
          </p:cNvSpPr>
          <p:nvPr>
            <p:ph type="sldNum" sz="quarter" idx="12"/>
          </p:nvPr>
        </p:nvSpPr>
        <p:spPr/>
        <p:txBody>
          <a:bodyPr/>
          <a:lstStyle/>
          <a:p>
            <a:r>
              <a:rPr lang="en-US" dirty="0"/>
              <a:t>Slide </a:t>
            </a:r>
            <a:fld id="{629637A9-119A-49DA-BD12-AAC58B377D80}" type="slidenum">
              <a:rPr lang="en-US" smtClean="0"/>
              <a:pPr/>
              <a:t>31</a:t>
            </a:fld>
            <a:endParaRPr lang="en-US" dirty="0"/>
          </a:p>
        </p:txBody>
      </p:sp>
    </p:spTree>
    <p:extLst>
      <p:ext uri="{BB962C8B-B14F-4D97-AF65-F5344CB8AC3E}">
        <p14:creationId xmlns:p14="http://schemas.microsoft.com/office/powerpoint/2010/main" val="1491697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FC859-F861-4411-851A-4D597B2DF926}"/>
              </a:ext>
            </a:extLst>
          </p:cNvPr>
          <p:cNvSpPr>
            <a:spLocks noGrp="1"/>
          </p:cNvSpPr>
          <p:nvPr>
            <p:ph type="title"/>
          </p:nvPr>
        </p:nvSpPr>
        <p:spPr/>
        <p:txBody>
          <a:bodyPr/>
          <a:lstStyle/>
          <a:p>
            <a:r>
              <a:rPr lang="en-US" dirty="0"/>
              <a:t>DTL Task Registration Types</a:t>
            </a:r>
          </a:p>
        </p:txBody>
      </p:sp>
      <p:sp>
        <p:nvSpPr>
          <p:cNvPr id="3" name="Content Placeholder 2">
            <a:extLst>
              <a:ext uri="{FF2B5EF4-FFF2-40B4-BE49-F238E27FC236}">
                <a16:creationId xmlns:a16="http://schemas.microsoft.com/office/drawing/2014/main" id="{AFF39817-C055-44DE-8A6B-47EE120AA18F}"/>
              </a:ext>
            </a:extLst>
          </p:cNvPr>
          <p:cNvSpPr>
            <a:spLocks noGrp="1"/>
          </p:cNvSpPr>
          <p:nvPr>
            <p:ph idx="1"/>
          </p:nvPr>
        </p:nvSpPr>
        <p:spPr/>
        <p:txBody>
          <a:bodyPr/>
          <a:lstStyle/>
          <a:p>
            <a:pPr marL="0" indent="0">
              <a:buNone/>
            </a:pPr>
            <a:r>
              <a:rPr lang="en-US" sz="2400" b="1" dirty="0">
                <a:solidFill>
                  <a:srgbClr val="0070C0"/>
                </a:solidFill>
              </a:rPr>
              <a:t>Associate</a:t>
            </a:r>
          </a:p>
          <a:p>
            <a:r>
              <a:rPr lang="en-US" sz="2400" u="sng" dirty="0"/>
              <a:t>Investigational Product Accountability</a:t>
            </a:r>
            <a:r>
              <a:rPr lang="en-US" sz="2400" dirty="0"/>
              <a:t>: Tracking of distribution and return of investigational product </a:t>
            </a:r>
          </a:p>
          <a:p>
            <a:endParaRPr lang="en-US" dirty="0"/>
          </a:p>
        </p:txBody>
      </p:sp>
      <p:sp>
        <p:nvSpPr>
          <p:cNvPr id="4" name="Slide Number Placeholder 3">
            <a:extLst>
              <a:ext uri="{FF2B5EF4-FFF2-40B4-BE49-F238E27FC236}">
                <a16:creationId xmlns:a16="http://schemas.microsoft.com/office/drawing/2014/main" id="{1BE702CB-F750-48A8-90D7-AE70465176BE}"/>
              </a:ext>
            </a:extLst>
          </p:cNvPr>
          <p:cNvSpPr>
            <a:spLocks noGrp="1"/>
          </p:cNvSpPr>
          <p:nvPr>
            <p:ph type="sldNum" sz="quarter" idx="12"/>
          </p:nvPr>
        </p:nvSpPr>
        <p:spPr/>
        <p:txBody>
          <a:bodyPr/>
          <a:lstStyle/>
          <a:p>
            <a:r>
              <a:rPr lang="en-US" dirty="0"/>
              <a:t>Slide </a:t>
            </a:r>
            <a:fld id="{629637A9-119A-49DA-BD12-AAC58B377D80}" type="slidenum">
              <a:rPr lang="en-US" smtClean="0"/>
              <a:pPr/>
              <a:t>32</a:t>
            </a:fld>
            <a:endParaRPr lang="en-US" dirty="0"/>
          </a:p>
        </p:txBody>
      </p:sp>
    </p:spTree>
    <p:extLst>
      <p:ext uri="{BB962C8B-B14F-4D97-AF65-F5344CB8AC3E}">
        <p14:creationId xmlns:p14="http://schemas.microsoft.com/office/powerpoint/2010/main" val="2059000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0445-C09C-454B-A0AE-9F7C713C066B}"/>
              </a:ext>
            </a:extLst>
          </p:cNvPr>
          <p:cNvSpPr>
            <a:spLocks noGrp="1"/>
          </p:cNvSpPr>
          <p:nvPr>
            <p:ph type="title"/>
          </p:nvPr>
        </p:nvSpPr>
        <p:spPr/>
        <p:txBody>
          <a:bodyPr/>
          <a:lstStyle/>
          <a:p>
            <a:r>
              <a:rPr lang="en-US" dirty="0"/>
              <a:t>Site Authority Log</a:t>
            </a:r>
          </a:p>
        </p:txBody>
      </p:sp>
      <p:sp>
        <p:nvSpPr>
          <p:cNvPr id="3" name="Content Placeholder 2">
            <a:extLst>
              <a:ext uri="{FF2B5EF4-FFF2-40B4-BE49-F238E27FC236}">
                <a16:creationId xmlns:a16="http://schemas.microsoft.com/office/drawing/2014/main" id="{C4BC0242-7667-4E9F-8257-FCE8C6E77584}"/>
              </a:ext>
            </a:extLst>
          </p:cNvPr>
          <p:cNvSpPr>
            <a:spLocks noGrp="1"/>
          </p:cNvSpPr>
          <p:nvPr>
            <p:ph idx="1"/>
          </p:nvPr>
        </p:nvSpPr>
        <p:spPr/>
        <p:txBody>
          <a:bodyPr/>
          <a:lstStyle/>
          <a:p>
            <a:r>
              <a:rPr lang="en-US" sz="2400" dirty="0"/>
              <a:t>Required for S1400 sub-studies (i.e., S1400A, B, C, D, E, F, G, I, K)</a:t>
            </a:r>
          </a:p>
          <a:p>
            <a:r>
              <a:rPr lang="en-US" sz="2400" dirty="0"/>
              <a:t>Element of the Trial Master File</a:t>
            </a:r>
          </a:p>
          <a:p>
            <a:r>
              <a:rPr lang="en-US" sz="2400" dirty="0"/>
              <a:t>Form can be downloaded from the SWOG website/Quality Assurance and Audits page</a:t>
            </a:r>
          </a:p>
          <a:p>
            <a:r>
              <a:rPr lang="en-US" sz="2400" dirty="0"/>
              <a:t>Recommend a master log be maintained even for sub-studies with a DTL to provide handwriting samples</a:t>
            </a:r>
          </a:p>
          <a:p>
            <a:endParaRPr lang="en-US" dirty="0"/>
          </a:p>
        </p:txBody>
      </p:sp>
      <p:sp>
        <p:nvSpPr>
          <p:cNvPr id="4" name="Slide Number Placeholder 3">
            <a:extLst>
              <a:ext uri="{FF2B5EF4-FFF2-40B4-BE49-F238E27FC236}">
                <a16:creationId xmlns:a16="http://schemas.microsoft.com/office/drawing/2014/main" id="{43BD84BF-0DF7-4108-AE69-E262E5621C99}"/>
              </a:ext>
            </a:extLst>
          </p:cNvPr>
          <p:cNvSpPr>
            <a:spLocks noGrp="1"/>
          </p:cNvSpPr>
          <p:nvPr>
            <p:ph type="sldNum" sz="quarter" idx="12"/>
          </p:nvPr>
        </p:nvSpPr>
        <p:spPr/>
        <p:txBody>
          <a:bodyPr/>
          <a:lstStyle/>
          <a:p>
            <a:r>
              <a:rPr lang="en-US" dirty="0"/>
              <a:t>Slide </a:t>
            </a:r>
            <a:fld id="{629637A9-119A-49DA-BD12-AAC58B377D80}" type="slidenum">
              <a:rPr lang="en-US" smtClean="0"/>
              <a:pPr/>
              <a:t>33</a:t>
            </a:fld>
            <a:endParaRPr lang="en-US" dirty="0"/>
          </a:p>
        </p:txBody>
      </p:sp>
    </p:spTree>
    <p:extLst>
      <p:ext uri="{BB962C8B-B14F-4D97-AF65-F5344CB8AC3E}">
        <p14:creationId xmlns:p14="http://schemas.microsoft.com/office/powerpoint/2010/main" val="1662692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ED685-720F-41EF-8B58-58A7AE6CD276}"/>
              </a:ext>
            </a:extLst>
          </p:cNvPr>
          <p:cNvSpPr>
            <a:spLocks noGrp="1"/>
          </p:cNvSpPr>
          <p:nvPr>
            <p:ph type="ctrTitle"/>
          </p:nvPr>
        </p:nvSpPr>
        <p:spPr/>
        <p:txBody>
          <a:bodyPr>
            <a:noAutofit/>
          </a:bodyPr>
          <a:lstStyle/>
          <a:p>
            <a:r>
              <a:rPr lang="en-US" dirty="0"/>
              <a:t>S1400GEN</a:t>
            </a:r>
            <a:br>
              <a:rPr lang="en-US" sz="4400" dirty="0"/>
            </a:br>
            <a:r>
              <a:rPr lang="en-US" sz="2400" dirty="0"/>
              <a:t>Patient Preferences Related to Return of Genomic Results in a Biomarker-Driven Clinical Trial: </a:t>
            </a:r>
            <a:br>
              <a:rPr lang="en-US" sz="2400" dirty="0"/>
            </a:br>
            <a:r>
              <a:rPr lang="en-US" sz="2400" dirty="0"/>
              <a:t>A Survey of Patients Enrolled in Lung-MAP</a:t>
            </a:r>
          </a:p>
        </p:txBody>
      </p:sp>
      <p:sp>
        <p:nvSpPr>
          <p:cNvPr id="3" name="Subtitle 2">
            <a:extLst>
              <a:ext uri="{FF2B5EF4-FFF2-40B4-BE49-F238E27FC236}">
                <a16:creationId xmlns:a16="http://schemas.microsoft.com/office/drawing/2014/main" id="{AB8F355E-4EBB-4C5B-9DC9-B1D90EBAD502}"/>
              </a:ext>
            </a:extLst>
          </p:cNvPr>
          <p:cNvSpPr>
            <a:spLocks noGrp="1"/>
          </p:cNvSpPr>
          <p:nvPr>
            <p:ph type="subTitle" idx="1"/>
          </p:nvPr>
        </p:nvSpPr>
        <p:spPr>
          <a:xfrm>
            <a:off x="1100051" y="4455620"/>
            <a:ext cx="10058400" cy="1386379"/>
          </a:xfrm>
        </p:spPr>
        <p:txBody>
          <a:bodyPr>
            <a:normAutofit fontScale="92500" lnSpcReduction="10000"/>
          </a:bodyPr>
          <a:lstStyle/>
          <a:p>
            <a:pPr lvl="0">
              <a:lnSpc>
                <a:spcPct val="100000"/>
              </a:lnSpc>
              <a:spcBef>
                <a:spcPts val="0"/>
              </a:spcBef>
              <a:spcAft>
                <a:spcPts val="0"/>
              </a:spcAft>
              <a:buClrTx/>
              <a:buSzTx/>
            </a:pPr>
            <a:r>
              <a:rPr lang="en-US" b="1" u="sng" cap="none" spc="0" dirty="0">
                <a:solidFill>
                  <a:schemeClr val="tx1">
                    <a:lumMod val="75000"/>
                    <a:lumOff val="25000"/>
                  </a:schemeClr>
                </a:solidFill>
                <a:latin typeface="+mn-lt"/>
                <a:cs typeface="Arial" panose="020B0604020202020204" pitchFamily="34" charset="0"/>
              </a:rPr>
              <a:t>Joshua A. Roth</a:t>
            </a:r>
            <a:r>
              <a:rPr lang="en-US" cap="none" spc="0" dirty="0">
                <a:solidFill>
                  <a:schemeClr val="tx1">
                    <a:lumMod val="75000"/>
                    <a:lumOff val="25000"/>
                  </a:schemeClr>
                </a:solidFill>
                <a:latin typeface="+mn-lt"/>
                <a:cs typeface="Arial" panose="020B0604020202020204" pitchFamily="34" charset="0"/>
              </a:rPr>
              <a:t>, Meghna S. Trivedi, Stacy Gray, Donald Patrick, Debbie Delaney, Kate Watabayashi, Paul Litwin, </a:t>
            </a:r>
            <a:r>
              <a:rPr lang="en-US" cap="none" spc="0" dirty="0" err="1">
                <a:solidFill>
                  <a:schemeClr val="tx1">
                    <a:lumMod val="75000"/>
                    <a:lumOff val="25000"/>
                  </a:schemeClr>
                </a:solidFill>
                <a:latin typeface="+mn-lt"/>
                <a:cs typeface="Arial" panose="020B0604020202020204" pitchFamily="34" charset="0"/>
              </a:rPr>
              <a:t>Parth</a:t>
            </a:r>
            <a:r>
              <a:rPr lang="en-US" cap="none" spc="0" dirty="0">
                <a:solidFill>
                  <a:schemeClr val="tx1">
                    <a:lumMod val="75000"/>
                    <a:lumOff val="25000"/>
                  </a:schemeClr>
                </a:solidFill>
                <a:latin typeface="+mn-lt"/>
                <a:cs typeface="Arial" panose="020B0604020202020204" pitchFamily="34" charset="0"/>
              </a:rPr>
              <a:t> Shah, Katherine D. Crew, Monica Yee, Mary Redman, </a:t>
            </a:r>
          </a:p>
          <a:p>
            <a:pPr lvl="0">
              <a:lnSpc>
                <a:spcPct val="100000"/>
              </a:lnSpc>
              <a:spcBef>
                <a:spcPts val="0"/>
              </a:spcBef>
              <a:spcAft>
                <a:spcPts val="0"/>
              </a:spcAft>
              <a:buClrTx/>
              <a:buSzTx/>
            </a:pPr>
            <a:r>
              <a:rPr lang="en-US" cap="none" spc="0" dirty="0">
                <a:solidFill>
                  <a:schemeClr val="tx1">
                    <a:lumMod val="75000"/>
                    <a:lumOff val="25000"/>
                  </a:schemeClr>
                </a:solidFill>
                <a:latin typeface="+mn-lt"/>
                <a:cs typeface="Arial" panose="020B0604020202020204" pitchFamily="34" charset="0"/>
              </a:rPr>
              <a:t>Vassiliki Papadimitrakopoulou, Karen Kelly, David Gandara, Dawn L. Hershman, Scott D. Ramsey</a:t>
            </a:r>
          </a:p>
        </p:txBody>
      </p:sp>
      <p:sp>
        <p:nvSpPr>
          <p:cNvPr id="4" name="Slide Number Placeholder 3">
            <a:extLst>
              <a:ext uri="{FF2B5EF4-FFF2-40B4-BE49-F238E27FC236}">
                <a16:creationId xmlns:a16="http://schemas.microsoft.com/office/drawing/2014/main" id="{70B6A84C-4265-4629-9F3A-CFDE811D72AA}"/>
              </a:ext>
            </a:extLst>
          </p:cNvPr>
          <p:cNvSpPr>
            <a:spLocks noGrp="1"/>
          </p:cNvSpPr>
          <p:nvPr>
            <p:ph type="sldNum" sz="quarter" idx="12"/>
          </p:nvPr>
        </p:nvSpPr>
        <p:spPr/>
        <p:txBody>
          <a:bodyPr/>
          <a:lstStyle/>
          <a:p>
            <a:r>
              <a:rPr lang="en-US"/>
              <a:t>Slide </a:t>
            </a:r>
            <a:fld id="{4FAB73BC-B049-4115-A692-8D63A059BFB8}" type="slidenum">
              <a:rPr lang="en-US" smtClean="0"/>
              <a:pPr/>
              <a:t>34</a:t>
            </a:fld>
            <a:endParaRPr lang="en-US" dirty="0"/>
          </a:p>
        </p:txBody>
      </p:sp>
      <p:pic>
        <p:nvPicPr>
          <p:cNvPr id="5" name="Picture 4">
            <a:extLst>
              <a:ext uri="{FF2B5EF4-FFF2-40B4-BE49-F238E27FC236}">
                <a16:creationId xmlns:a16="http://schemas.microsoft.com/office/drawing/2014/main" id="{E90BF390-F47C-40BA-A6E4-CD6AE17E2C78}"/>
              </a:ext>
            </a:extLst>
          </p:cNvPr>
          <p:cNvPicPr>
            <a:picLocks noChangeAspect="1"/>
          </p:cNvPicPr>
          <p:nvPr/>
        </p:nvPicPr>
        <p:blipFill>
          <a:blip r:embed="rId2"/>
          <a:stretch>
            <a:fillRect/>
          </a:stretch>
        </p:blipFill>
        <p:spPr>
          <a:xfrm>
            <a:off x="5469022" y="297548"/>
            <a:ext cx="1507797" cy="1254907"/>
          </a:xfrm>
          <a:prstGeom prst="rect">
            <a:avLst/>
          </a:prstGeom>
        </p:spPr>
      </p:pic>
      <p:pic>
        <p:nvPicPr>
          <p:cNvPr id="6" name="Picture 5">
            <a:extLst>
              <a:ext uri="{FF2B5EF4-FFF2-40B4-BE49-F238E27FC236}">
                <a16:creationId xmlns:a16="http://schemas.microsoft.com/office/drawing/2014/main" id="{B18420EB-D70C-4A5D-A538-175E69177B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661" y="729352"/>
            <a:ext cx="2471651" cy="555517"/>
          </a:xfrm>
          <a:prstGeom prst="rect">
            <a:avLst/>
          </a:prstGeom>
        </p:spPr>
      </p:pic>
      <p:pic>
        <p:nvPicPr>
          <p:cNvPr id="7" name="Picture 6">
            <a:extLst>
              <a:ext uri="{FF2B5EF4-FFF2-40B4-BE49-F238E27FC236}">
                <a16:creationId xmlns:a16="http://schemas.microsoft.com/office/drawing/2014/main" id="{20FD9781-A1D4-4A6D-B720-FA0FD0333E37}"/>
              </a:ext>
            </a:extLst>
          </p:cNvPr>
          <p:cNvPicPr>
            <a:picLocks noChangeAspect="1"/>
          </p:cNvPicPr>
          <p:nvPr/>
        </p:nvPicPr>
        <p:blipFill>
          <a:blip r:embed="rId4"/>
          <a:stretch>
            <a:fillRect/>
          </a:stretch>
        </p:blipFill>
        <p:spPr>
          <a:xfrm>
            <a:off x="7273068" y="624358"/>
            <a:ext cx="1975513" cy="715932"/>
          </a:xfrm>
          <a:prstGeom prst="rect">
            <a:avLst/>
          </a:prstGeom>
        </p:spPr>
      </p:pic>
      <p:pic>
        <p:nvPicPr>
          <p:cNvPr id="8" name="Picture 7">
            <a:extLst>
              <a:ext uri="{FF2B5EF4-FFF2-40B4-BE49-F238E27FC236}">
                <a16:creationId xmlns:a16="http://schemas.microsoft.com/office/drawing/2014/main" id="{03A2A6BE-F5CB-4863-9332-13048AEE07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3827" y="759130"/>
            <a:ext cx="2316484" cy="463296"/>
          </a:xfrm>
          <a:prstGeom prst="rect">
            <a:avLst/>
          </a:prstGeom>
        </p:spPr>
      </p:pic>
      <p:pic>
        <p:nvPicPr>
          <p:cNvPr id="9" name="Picture 8">
            <a:extLst>
              <a:ext uri="{FF2B5EF4-FFF2-40B4-BE49-F238E27FC236}">
                <a16:creationId xmlns:a16="http://schemas.microsoft.com/office/drawing/2014/main" id="{A8D13A41-A9FE-406F-AEF4-10CF0E6D00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8314" y="659831"/>
            <a:ext cx="2027444" cy="716412"/>
          </a:xfrm>
          <a:prstGeom prst="rect">
            <a:avLst/>
          </a:prstGeom>
        </p:spPr>
      </p:pic>
    </p:spTree>
    <p:extLst>
      <p:ext uri="{BB962C8B-B14F-4D97-AF65-F5344CB8AC3E}">
        <p14:creationId xmlns:p14="http://schemas.microsoft.com/office/powerpoint/2010/main" val="2943710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7DB23F-0C49-4F41-94DE-EDA88B52CBF1}"/>
              </a:ext>
            </a:extLst>
          </p:cNvPr>
          <p:cNvSpPr>
            <a:spLocks noGrp="1"/>
          </p:cNvSpPr>
          <p:nvPr>
            <p:ph type="title"/>
          </p:nvPr>
        </p:nvSpPr>
        <p:spPr/>
        <p:txBody>
          <a:bodyPr/>
          <a:lstStyle/>
          <a:p>
            <a:r>
              <a:rPr lang="en-US" dirty="0"/>
              <a:t>S1400GEN Background &amp; Objective</a:t>
            </a:r>
          </a:p>
        </p:txBody>
      </p:sp>
      <p:sp>
        <p:nvSpPr>
          <p:cNvPr id="6" name="Content Placeholder 5">
            <a:extLst>
              <a:ext uri="{FF2B5EF4-FFF2-40B4-BE49-F238E27FC236}">
                <a16:creationId xmlns:a16="http://schemas.microsoft.com/office/drawing/2014/main" id="{9C8C4227-85AE-4D14-81FA-6E977A89C454}"/>
              </a:ext>
            </a:extLst>
          </p:cNvPr>
          <p:cNvSpPr>
            <a:spLocks noGrp="1"/>
          </p:cNvSpPr>
          <p:nvPr>
            <p:ph idx="1"/>
          </p:nvPr>
        </p:nvSpPr>
        <p:spPr>
          <a:xfrm>
            <a:off x="609600" y="1693333"/>
            <a:ext cx="10546080" cy="4351867"/>
          </a:xfrm>
        </p:spPr>
        <p:txBody>
          <a:bodyPr>
            <a:normAutofit/>
          </a:bodyPr>
          <a:lstStyle/>
          <a:p>
            <a:pPr marL="285750" indent="-285750"/>
            <a:r>
              <a:rPr lang="en-US" dirty="0">
                <a:latin typeface="Arial" panose="020B0604020202020204" pitchFamily="34" charset="0"/>
                <a:cs typeface="Arial" panose="020B0604020202020204" pitchFamily="34" charset="0"/>
              </a:rPr>
              <a:t>‘Biomarker-driven’ clinical trials that are guided by genomic results are rapidly increasing in number and represent a new paradigm in clinical trial research in oncology</a:t>
            </a:r>
          </a:p>
          <a:p>
            <a:pPr marL="285750" indent="-285750"/>
            <a:r>
              <a:rPr lang="en-US" dirty="0">
                <a:latin typeface="Arial" panose="020B0604020202020204" pitchFamily="34" charset="0"/>
                <a:cs typeface="Arial" panose="020B0604020202020204" pitchFamily="34" charset="0"/>
              </a:rPr>
              <a:t>Are patients &amp; physicians informed about the nuances of return of genomic results? </a:t>
            </a:r>
          </a:p>
          <a:p>
            <a:pPr marL="285750" indent="-285750"/>
            <a:r>
              <a:rPr lang="en-US" dirty="0">
                <a:latin typeface="Arial" panose="020B0604020202020204" pitchFamily="34" charset="0"/>
                <a:cs typeface="Arial" panose="020B0604020202020204" pitchFamily="34" charset="0"/>
              </a:rPr>
              <a:t>What types of genomic results do patients prefer to have returned? </a:t>
            </a:r>
          </a:p>
          <a:p>
            <a:pPr marL="285750" indent="-285750"/>
            <a:r>
              <a:rPr lang="en-US" dirty="0">
                <a:latin typeface="Arial" panose="020B0604020202020204" pitchFamily="34" charset="0"/>
                <a:cs typeface="Arial" panose="020B0604020202020204" pitchFamily="34" charset="0"/>
              </a:rPr>
              <a:t>No studies have evaluated knowledge, attitudes, and preferences about genomic profiling in biomarker-driven clinical trials. </a:t>
            </a:r>
          </a:p>
          <a:p>
            <a:endParaRPr lang="en-US" sz="500" dirty="0">
              <a:latin typeface="+mj-lt"/>
              <a:cs typeface="Arial" panose="020B0604020202020204" pitchFamily="34" charset="0"/>
            </a:endParaRPr>
          </a:p>
          <a:p>
            <a:pPr marL="0" indent="0">
              <a:buNone/>
            </a:pPr>
            <a:r>
              <a:rPr lang="en-US" b="1" u="sng" dirty="0">
                <a:solidFill>
                  <a:srgbClr val="0070C0"/>
                </a:solidFill>
                <a:latin typeface="+mj-lt"/>
                <a:ea typeface="Arial" charset="0"/>
                <a:cs typeface="Arial" panose="020B0604020202020204" pitchFamily="34" charset="0"/>
              </a:rPr>
              <a:t>Overall Objective</a:t>
            </a:r>
            <a:r>
              <a:rPr lang="en-US" b="1" dirty="0">
                <a:solidFill>
                  <a:srgbClr val="0070C0"/>
                </a:solidFill>
                <a:latin typeface="+mj-lt"/>
                <a:ea typeface="Arial" charset="0"/>
                <a:cs typeface="Arial" panose="020B0604020202020204" pitchFamily="34" charset="0"/>
              </a:rPr>
              <a:t>: Evaluate </a:t>
            </a:r>
            <a:r>
              <a:rPr lang="en-US" b="1" u="sng" dirty="0">
                <a:solidFill>
                  <a:srgbClr val="0070C0"/>
                </a:solidFill>
                <a:latin typeface="+mj-lt"/>
                <a:ea typeface="Arial" charset="0"/>
                <a:cs typeface="Arial" panose="020B0604020202020204" pitchFamily="34" charset="0"/>
              </a:rPr>
              <a:t>patient</a:t>
            </a:r>
            <a:r>
              <a:rPr lang="en-US" b="1" dirty="0">
                <a:solidFill>
                  <a:srgbClr val="0070C0"/>
                </a:solidFill>
                <a:latin typeface="+mj-lt"/>
                <a:ea typeface="Arial" charset="0"/>
                <a:cs typeface="Arial" panose="020B0604020202020204" pitchFamily="34" charset="0"/>
              </a:rPr>
              <a:t> &amp; physician knowledge, attitudes, and </a:t>
            </a:r>
            <a:r>
              <a:rPr lang="en-US" b="1" u="sng" dirty="0">
                <a:solidFill>
                  <a:srgbClr val="0070C0"/>
                </a:solidFill>
                <a:latin typeface="+mj-lt"/>
                <a:ea typeface="Arial" charset="0"/>
                <a:cs typeface="Arial" panose="020B0604020202020204" pitchFamily="34" charset="0"/>
              </a:rPr>
              <a:t>preferences</a:t>
            </a:r>
            <a:r>
              <a:rPr lang="en-US" b="1" dirty="0">
                <a:solidFill>
                  <a:srgbClr val="0070C0"/>
                </a:solidFill>
                <a:latin typeface="+mj-lt"/>
                <a:ea typeface="Arial" charset="0"/>
                <a:cs typeface="Arial" panose="020B0604020202020204" pitchFamily="34" charset="0"/>
              </a:rPr>
              <a:t> about return of genomic results in Lung-MAP (S1400).</a:t>
            </a:r>
            <a:endParaRPr lang="en-US" dirty="0">
              <a:solidFill>
                <a:srgbClr val="0070C0"/>
              </a:solidFill>
              <a:latin typeface="+mj-lt"/>
            </a:endParaRPr>
          </a:p>
        </p:txBody>
      </p:sp>
      <p:sp>
        <p:nvSpPr>
          <p:cNvPr id="4" name="Slide Number Placeholder 3">
            <a:extLst>
              <a:ext uri="{FF2B5EF4-FFF2-40B4-BE49-F238E27FC236}">
                <a16:creationId xmlns:a16="http://schemas.microsoft.com/office/drawing/2014/main" id="{FBD7806F-4F78-4522-B04A-3BCB210C2371}"/>
              </a:ext>
            </a:extLst>
          </p:cNvPr>
          <p:cNvSpPr>
            <a:spLocks noGrp="1"/>
          </p:cNvSpPr>
          <p:nvPr>
            <p:ph type="sldNum" sz="quarter" idx="12"/>
          </p:nvPr>
        </p:nvSpPr>
        <p:spPr/>
        <p:txBody>
          <a:bodyPr/>
          <a:lstStyle/>
          <a:p>
            <a:r>
              <a:rPr lang="en-US"/>
              <a:t>Slide </a:t>
            </a:r>
            <a:fld id="{4FAB73BC-B049-4115-A692-8D63A059BFB8}" type="slidenum">
              <a:rPr lang="en-US" smtClean="0"/>
              <a:pPr/>
              <a:t>35</a:t>
            </a:fld>
            <a:endParaRPr lang="en-US" dirty="0"/>
          </a:p>
        </p:txBody>
      </p:sp>
    </p:spTree>
    <p:extLst>
      <p:ext uri="{BB962C8B-B14F-4D97-AF65-F5344CB8AC3E}">
        <p14:creationId xmlns:p14="http://schemas.microsoft.com/office/powerpoint/2010/main" val="415209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6F494-EDA0-44DA-9A5F-7D32088E325B}"/>
              </a:ext>
            </a:extLst>
          </p:cNvPr>
          <p:cNvSpPr>
            <a:spLocks noGrp="1"/>
          </p:cNvSpPr>
          <p:nvPr>
            <p:ph type="title"/>
          </p:nvPr>
        </p:nvSpPr>
        <p:spPr/>
        <p:txBody>
          <a:bodyPr/>
          <a:lstStyle/>
          <a:p>
            <a:r>
              <a:rPr lang="en-US" dirty="0"/>
              <a:t>S1400GEN Methods</a:t>
            </a:r>
          </a:p>
        </p:txBody>
      </p:sp>
      <p:sp>
        <p:nvSpPr>
          <p:cNvPr id="3" name="Content Placeholder 2">
            <a:extLst>
              <a:ext uri="{FF2B5EF4-FFF2-40B4-BE49-F238E27FC236}">
                <a16:creationId xmlns:a16="http://schemas.microsoft.com/office/drawing/2014/main" id="{35E5052E-1590-469B-8B11-546F69140012}"/>
              </a:ext>
            </a:extLst>
          </p:cNvPr>
          <p:cNvSpPr>
            <a:spLocks noGrp="1"/>
          </p:cNvSpPr>
          <p:nvPr>
            <p:ph idx="1"/>
          </p:nvPr>
        </p:nvSpPr>
        <p:spPr>
          <a:xfrm>
            <a:off x="609600" y="1676400"/>
            <a:ext cx="10546080" cy="4368800"/>
          </a:xfrm>
        </p:spPr>
        <p:txBody>
          <a:bodyPr>
            <a:normAutofit/>
          </a:bodyPr>
          <a:lstStyle/>
          <a:p>
            <a:pPr marL="342900" lvl="2" indent="-342900">
              <a:buFont typeface="Arial" panose="020B0604020202020204" pitchFamily="34" charset="0"/>
              <a:buChar char="•"/>
            </a:pPr>
            <a:r>
              <a:rPr lang="en-US" sz="2400" dirty="0">
                <a:ea typeface="Arial" charset="0"/>
                <a:cs typeface="Arial" panose="020B0604020202020204" pitchFamily="34" charset="0"/>
              </a:rPr>
              <a:t>Inclusion Criteria:</a:t>
            </a:r>
            <a:r>
              <a:rPr lang="en-US" sz="2400" b="1" dirty="0">
                <a:ea typeface="Arial" charset="0"/>
                <a:cs typeface="Arial" panose="020B0604020202020204" pitchFamily="34" charset="0"/>
              </a:rPr>
              <a:t> 1)</a:t>
            </a:r>
            <a:r>
              <a:rPr lang="en-US" sz="2400" dirty="0">
                <a:ea typeface="Arial" charset="0"/>
                <a:cs typeface="Arial" panose="020B0604020202020204" pitchFamily="34" charset="0"/>
              </a:rPr>
              <a:t> Enrolled in Lung-MAP, </a:t>
            </a:r>
            <a:r>
              <a:rPr lang="en-US" sz="2400" b="1" dirty="0">
                <a:ea typeface="Arial" charset="0"/>
                <a:cs typeface="Arial" panose="020B0604020202020204" pitchFamily="34" charset="0"/>
              </a:rPr>
              <a:t> 2)</a:t>
            </a:r>
            <a:r>
              <a:rPr lang="en-US" sz="2400" dirty="0">
                <a:ea typeface="Arial" charset="0"/>
                <a:cs typeface="Arial" panose="020B0604020202020204" pitchFamily="34" charset="0"/>
              </a:rPr>
              <a:t> Age 18 or older, </a:t>
            </a:r>
            <a:r>
              <a:rPr lang="en-US" sz="2400" b="1" dirty="0">
                <a:ea typeface="Arial" charset="0"/>
                <a:cs typeface="Arial" panose="020B0604020202020204" pitchFamily="34" charset="0"/>
              </a:rPr>
              <a:t>3)</a:t>
            </a:r>
            <a:r>
              <a:rPr lang="en-US" sz="2400" dirty="0">
                <a:ea typeface="Arial" charset="0"/>
                <a:cs typeface="Arial" panose="020B0604020202020204" pitchFamily="34" charset="0"/>
              </a:rPr>
              <a:t> Able to complete telephone survey in English</a:t>
            </a:r>
          </a:p>
          <a:p>
            <a:pPr marL="342900" lvl="2" indent="-342900">
              <a:buFont typeface="Arial" panose="020B0604020202020204" pitchFamily="34" charset="0"/>
              <a:buChar char="•"/>
            </a:pPr>
            <a:r>
              <a:rPr lang="en-US" sz="2400" u="sng" dirty="0">
                <a:ea typeface="Arial" charset="0"/>
                <a:cs typeface="Arial" panose="020B0604020202020204" pitchFamily="34" charset="0"/>
              </a:rPr>
              <a:t>38-Question telephone survey</a:t>
            </a:r>
            <a:r>
              <a:rPr lang="en-US" sz="2400" dirty="0">
                <a:ea typeface="Arial" charset="0"/>
                <a:cs typeface="Arial" panose="020B0604020202020204" pitchFamily="34" charset="0"/>
              </a:rPr>
              <a:t>: Items adapted from prior return of results studies</a:t>
            </a:r>
          </a:p>
          <a:p>
            <a:pPr marL="342900" lvl="2" indent="-342900">
              <a:buFont typeface="Arial" panose="020B0604020202020204" pitchFamily="34" charset="0"/>
              <a:buChar char="•"/>
            </a:pPr>
            <a:r>
              <a:rPr lang="en-US" sz="2400" dirty="0">
                <a:ea typeface="Arial" charset="0"/>
                <a:cs typeface="Arial" panose="020B0604020202020204" pitchFamily="34" charset="0"/>
              </a:rPr>
              <a:t>Questions adapted from prior return of genomic results studies, structured as:</a:t>
            </a:r>
          </a:p>
          <a:p>
            <a:pPr lvl="1"/>
            <a:r>
              <a:rPr lang="en-US" sz="2200" dirty="0"/>
              <a:t>5-level scale: Strongly Agree [5] to Strongly Disagree [1]</a:t>
            </a:r>
          </a:p>
          <a:p>
            <a:pPr lvl="1"/>
            <a:r>
              <a:rPr lang="en-US" sz="2200" dirty="0"/>
              <a:t>True/False/Don’t Know </a:t>
            </a:r>
          </a:p>
          <a:p>
            <a:pPr marL="342900" indent="-342900"/>
            <a:r>
              <a:rPr lang="en-US" sz="2400" dirty="0">
                <a:ea typeface="Arial" charset="0"/>
                <a:cs typeface="Arial" panose="020B0604020202020204" pitchFamily="34" charset="0"/>
              </a:rPr>
              <a:t>Includes questions about hypothetical uses of test results, including germline results</a:t>
            </a:r>
          </a:p>
          <a:p>
            <a:pPr marL="342900" indent="-342900"/>
            <a:r>
              <a:rPr lang="en-US" sz="2400" u="sng" dirty="0">
                <a:ea typeface="Arial" charset="0"/>
                <a:cs typeface="Arial" panose="020B0604020202020204" pitchFamily="34" charset="0"/>
              </a:rPr>
              <a:t>Statistics</a:t>
            </a:r>
            <a:r>
              <a:rPr lang="en-US" sz="2400" dirty="0">
                <a:ea typeface="Arial" charset="0"/>
                <a:cs typeface="Arial" panose="020B0604020202020204" pitchFamily="34" charset="0"/>
              </a:rPr>
              <a:t>: Mean, Proportions, Chi-Square, Odds Ratios from Logistic Regression</a:t>
            </a:r>
            <a:endParaRPr lang="en-US" sz="2400" dirty="0"/>
          </a:p>
          <a:p>
            <a:endParaRPr lang="en-US" dirty="0"/>
          </a:p>
        </p:txBody>
      </p:sp>
      <p:sp>
        <p:nvSpPr>
          <p:cNvPr id="4" name="Slide Number Placeholder 3">
            <a:extLst>
              <a:ext uri="{FF2B5EF4-FFF2-40B4-BE49-F238E27FC236}">
                <a16:creationId xmlns:a16="http://schemas.microsoft.com/office/drawing/2014/main" id="{0A9E55B6-A441-4CC9-94E0-3454B26C6950}"/>
              </a:ext>
            </a:extLst>
          </p:cNvPr>
          <p:cNvSpPr>
            <a:spLocks noGrp="1"/>
          </p:cNvSpPr>
          <p:nvPr>
            <p:ph type="sldNum" sz="quarter" idx="12"/>
          </p:nvPr>
        </p:nvSpPr>
        <p:spPr/>
        <p:txBody>
          <a:bodyPr/>
          <a:lstStyle/>
          <a:p>
            <a:r>
              <a:rPr lang="en-US" dirty="0"/>
              <a:t>Slide </a:t>
            </a:r>
            <a:fld id="{629637A9-119A-49DA-BD12-AAC58B377D80}" type="slidenum">
              <a:rPr lang="en-US" smtClean="0"/>
              <a:pPr/>
              <a:t>36</a:t>
            </a:fld>
            <a:endParaRPr lang="en-US" dirty="0"/>
          </a:p>
        </p:txBody>
      </p:sp>
    </p:spTree>
    <p:extLst>
      <p:ext uri="{BB962C8B-B14F-4D97-AF65-F5344CB8AC3E}">
        <p14:creationId xmlns:p14="http://schemas.microsoft.com/office/powerpoint/2010/main" val="34313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3A6B1-8623-4C17-9DCA-915562DE004E}"/>
              </a:ext>
            </a:extLst>
          </p:cNvPr>
          <p:cNvSpPr>
            <a:spLocks noGrp="1"/>
          </p:cNvSpPr>
          <p:nvPr>
            <p:ph type="title"/>
          </p:nvPr>
        </p:nvSpPr>
        <p:spPr/>
        <p:txBody>
          <a:bodyPr/>
          <a:lstStyle/>
          <a:p>
            <a:r>
              <a:rPr lang="en-US" dirty="0"/>
              <a:t>S1400GEN Background: Knowledge Results Reported at Spring Meeting</a:t>
            </a:r>
          </a:p>
        </p:txBody>
      </p:sp>
      <p:sp>
        <p:nvSpPr>
          <p:cNvPr id="3" name="Content Placeholder 2">
            <a:extLst>
              <a:ext uri="{FF2B5EF4-FFF2-40B4-BE49-F238E27FC236}">
                <a16:creationId xmlns:a16="http://schemas.microsoft.com/office/drawing/2014/main" id="{BAA82CE1-42FB-4B5C-97D0-F0487889996E}"/>
              </a:ext>
            </a:extLst>
          </p:cNvPr>
          <p:cNvSpPr>
            <a:spLocks noGrp="1"/>
          </p:cNvSpPr>
          <p:nvPr>
            <p:ph idx="1"/>
          </p:nvPr>
        </p:nvSpPr>
        <p:spPr/>
        <p:txBody>
          <a:bodyPr>
            <a:normAutofit fontScale="92500" lnSpcReduction="20000"/>
          </a:bodyPr>
          <a:lstStyle/>
          <a:p>
            <a:pPr marL="285750" indent="-285750"/>
            <a:r>
              <a:rPr lang="en-US" sz="2200" dirty="0">
                <a:ea typeface="Arial" charset="0"/>
                <a:cs typeface="Arial" panose="020B0604020202020204" pitchFamily="34" charset="0"/>
              </a:rPr>
              <a:t>In S1400GEN sample enrolled through April 1, 2019 (n=123)</a:t>
            </a:r>
          </a:p>
          <a:p>
            <a:pPr marL="285750" indent="-285750"/>
            <a:r>
              <a:rPr lang="en-US" sz="2200" dirty="0">
                <a:ea typeface="Arial" charset="0"/>
                <a:cs typeface="Arial" panose="020B0604020202020204" pitchFamily="34" charset="0"/>
              </a:rPr>
              <a:t>Majority of the sample reported ‘strongly/somewhat’ agreeing with ‘enough info to understand study </a:t>
            </a:r>
            <a:r>
              <a:rPr lang="en-US" sz="2200" i="1" dirty="0">
                <a:ea typeface="Arial" charset="0"/>
                <a:cs typeface="Arial" panose="020B0604020202020204" pitchFamily="34" charset="0"/>
              </a:rPr>
              <a:t>benefits (82.9%)</a:t>
            </a:r>
            <a:r>
              <a:rPr lang="en-US" sz="2200" dirty="0">
                <a:ea typeface="Arial" charset="0"/>
                <a:cs typeface="Arial" panose="020B0604020202020204" pitchFamily="34" charset="0"/>
              </a:rPr>
              <a:t> and </a:t>
            </a:r>
            <a:r>
              <a:rPr lang="en-US" sz="2200" i="1" dirty="0">
                <a:ea typeface="Arial" charset="0"/>
                <a:cs typeface="Arial" panose="020B0604020202020204" pitchFamily="34" charset="0"/>
              </a:rPr>
              <a:t>risks (73.2%)</a:t>
            </a:r>
            <a:r>
              <a:rPr lang="en-US" sz="2200" dirty="0">
                <a:ea typeface="Arial" charset="0"/>
                <a:cs typeface="Arial" panose="020B0604020202020204" pitchFamily="34" charset="0"/>
              </a:rPr>
              <a:t>’</a:t>
            </a:r>
          </a:p>
          <a:p>
            <a:pPr marL="285750" indent="-285750"/>
            <a:r>
              <a:rPr lang="en-US" sz="2200" dirty="0">
                <a:ea typeface="Arial" charset="0"/>
                <a:cs typeface="Arial" panose="020B0604020202020204" pitchFamily="34" charset="0"/>
              </a:rPr>
              <a:t>Deficits in knowledge about key aspects of return of genomic results in S1400:</a:t>
            </a:r>
          </a:p>
          <a:p>
            <a:pPr lvl="1">
              <a:lnSpc>
                <a:spcPct val="100000"/>
              </a:lnSpc>
            </a:pPr>
            <a:r>
              <a:rPr lang="en-US" sz="2400" dirty="0"/>
              <a:t>89.2% correctly reported that test results are used to select cancer treatments</a:t>
            </a:r>
          </a:p>
          <a:p>
            <a:pPr lvl="1">
              <a:lnSpc>
                <a:spcPct val="100000"/>
              </a:lnSpc>
            </a:pPr>
            <a:r>
              <a:rPr lang="en-US" sz="2400" dirty="0"/>
              <a:t>8.8% correctly reported that results will not tell them if family members have increased risk of developing cancer</a:t>
            </a:r>
          </a:p>
          <a:p>
            <a:pPr lvl="1">
              <a:lnSpc>
                <a:spcPct val="100000"/>
              </a:lnSpc>
            </a:pPr>
            <a:r>
              <a:rPr lang="en-US" sz="2400" dirty="0"/>
              <a:t>11.8% correctly reported that results will not tell them if they have increased risk of diseases other than cancer. </a:t>
            </a:r>
          </a:p>
          <a:p>
            <a:pPr marL="285750" indent="-285750"/>
            <a:r>
              <a:rPr lang="en-US" sz="2200" dirty="0">
                <a:ea typeface="Arial" charset="0"/>
                <a:cs typeface="Arial" panose="020B0604020202020204" pitchFamily="34" charset="0"/>
              </a:rPr>
              <a:t>Findings demonstrate need for new ways to discuss biomarker-driven trial benefits &amp; risks to enhance patient knowledge</a:t>
            </a:r>
          </a:p>
          <a:p>
            <a:pPr marL="285750" indent="-285750"/>
            <a:r>
              <a:rPr lang="en-US" sz="2200" dirty="0">
                <a:ea typeface="Arial" charset="0"/>
                <a:cs typeface="Arial" panose="020B0604020202020204" pitchFamily="34" charset="0"/>
              </a:rPr>
              <a:t>Similar proportions in the final sample evaluated here (n=207)</a:t>
            </a:r>
          </a:p>
          <a:p>
            <a:endParaRPr lang="en-US" dirty="0"/>
          </a:p>
        </p:txBody>
      </p:sp>
      <p:sp>
        <p:nvSpPr>
          <p:cNvPr id="4" name="Slide Number Placeholder 3">
            <a:extLst>
              <a:ext uri="{FF2B5EF4-FFF2-40B4-BE49-F238E27FC236}">
                <a16:creationId xmlns:a16="http://schemas.microsoft.com/office/drawing/2014/main" id="{1018B4E9-EF28-4D79-9514-C6AAD86B4416}"/>
              </a:ext>
            </a:extLst>
          </p:cNvPr>
          <p:cNvSpPr>
            <a:spLocks noGrp="1"/>
          </p:cNvSpPr>
          <p:nvPr>
            <p:ph type="sldNum" sz="quarter" idx="12"/>
          </p:nvPr>
        </p:nvSpPr>
        <p:spPr/>
        <p:txBody>
          <a:bodyPr/>
          <a:lstStyle/>
          <a:p>
            <a:r>
              <a:rPr lang="en-US" dirty="0"/>
              <a:t>Slide </a:t>
            </a:r>
            <a:fld id="{629637A9-119A-49DA-BD12-AAC58B377D80}" type="slidenum">
              <a:rPr lang="en-US" smtClean="0"/>
              <a:pPr/>
              <a:t>37</a:t>
            </a:fld>
            <a:endParaRPr lang="en-US" dirty="0"/>
          </a:p>
        </p:txBody>
      </p:sp>
    </p:spTree>
    <p:extLst>
      <p:ext uri="{BB962C8B-B14F-4D97-AF65-F5344CB8AC3E}">
        <p14:creationId xmlns:p14="http://schemas.microsoft.com/office/powerpoint/2010/main" val="216456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ED173-E3AA-4C28-91AF-8597AA3A9EA6}"/>
              </a:ext>
            </a:extLst>
          </p:cNvPr>
          <p:cNvSpPr>
            <a:spLocks noGrp="1"/>
          </p:cNvSpPr>
          <p:nvPr>
            <p:ph type="title"/>
          </p:nvPr>
        </p:nvSpPr>
        <p:spPr/>
        <p:txBody>
          <a:bodyPr/>
          <a:lstStyle/>
          <a:p>
            <a:r>
              <a:rPr lang="en-US" dirty="0"/>
              <a:t>S1400GEN Sample vs Master Protocol Sample 2/22/2018 – 6/30/2019</a:t>
            </a:r>
          </a:p>
        </p:txBody>
      </p:sp>
      <p:pic>
        <p:nvPicPr>
          <p:cNvPr id="5" name="Content Placeholder 4">
            <a:extLst>
              <a:ext uri="{FF2B5EF4-FFF2-40B4-BE49-F238E27FC236}">
                <a16:creationId xmlns:a16="http://schemas.microsoft.com/office/drawing/2014/main" id="{27B82815-553F-4A90-9099-8BCD7ADBB098}"/>
              </a:ext>
            </a:extLst>
          </p:cNvPr>
          <p:cNvPicPr>
            <a:picLocks noGrp="1" noChangeAspect="1"/>
          </p:cNvPicPr>
          <p:nvPr>
            <p:ph idx="1"/>
          </p:nvPr>
        </p:nvPicPr>
        <p:blipFill>
          <a:blip r:embed="rId2"/>
          <a:stretch>
            <a:fillRect/>
          </a:stretch>
        </p:blipFill>
        <p:spPr>
          <a:xfrm>
            <a:off x="874305" y="1846263"/>
            <a:ext cx="10016353" cy="4022725"/>
          </a:xfrm>
          <a:prstGeom prst="rect">
            <a:avLst/>
          </a:prstGeom>
        </p:spPr>
      </p:pic>
      <p:sp>
        <p:nvSpPr>
          <p:cNvPr id="4" name="Slide Number Placeholder 3">
            <a:extLst>
              <a:ext uri="{FF2B5EF4-FFF2-40B4-BE49-F238E27FC236}">
                <a16:creationId xmlns:a16="http://schemas.microsoft.com/office/drawing/2014/main" id="{1FF6CDDB-AEA5-4E5A-A8C9-406D9BFC3A89}"/>
              </a:ext>
            </a:extLst>
          </p:cNvPr>
          <p:cNvSpPr>
            <a:spLocks noGrp="1"/>
          </p:cNvSpPr>
          <p:nvPr>
            <p:ph type="sldNum" sz="quarter" idx="12"/>
          </p:nvPr>
        </p:nvSpPr>
        <p:spPr/>
        <p:txBody>
          <a:bodyPr/>
          <a:lstStyle/>
          <a:p>
            <a:r>
              <a:rPr lang="en-US" dirty="0"/>
              <a:t>Slide </a:t>
            </a:r>
            <a:fld id="{629637A9-119A-49DA-BD12-AAC58B377D80}" type="slidenum">
              <a:rPr lang="en-US" smtClean="0"/>
              <a:pPr/>
              <a:t>38</a:t>
            </a:fld>
            <a:endParaRPr lang="en-US" dirty="0"/>
          </a:p>
        </p:txBody>
      </p:sp>
    </p:spTree>
    <p:extLst>
      <p:ext uri="{BB962C8B-B14F-4D97-AF65-F5344CB8AC3E}">
        <p14:creationId xmlns:p14="http://schemas.microsoft.com/office/powerpoint/2010/main" val="1932110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78B86-ADB4-4488-AC92-C682714F6F83}"/>
              </a:ext>
            </a:extLst>
          </p:cNvPr>
          <p:cNvSpPr>
            <a:spLocks noGrp="1"/>
          </p:cNvSpPr>
          <p:nvPr>
            <p:ph type="title"/>
          </p:nvPr>
        </p:nvSpPr>
        <p:spPr/>
        <p:txBody>
          <a:bodyPr>
            <a:normAutofit/>
          </a:bodyPr>
          <a:lstStyle/>
          <a:p>
            <a:r>
              <a:rPr lang="en-US" sz="4400" dirty="0"/>
              <a:t>S1400GEN Results: Match Cancer Treatments</a:t>
            </a:r>
          </a:p>
        </p:txBody>
      </p:sp>
      <p:sp>
        <p:nvSpPr>
          <p:cNvPr id="4" name="Slide Number Placeholder 3">
            <a:extLst>
              <a:ext uri="{FF2B5EF4-FFF2-40B4-BE49-F238E27FC236}">
                <a16:creationId xmlns:a16="http://schemas.microsoft.com/office/drawing/2014/main" id="{C82F391C-8EF4-4F12-915B-6D7C8423BAA4}"/>
              </a:ext>
            </a:extLst>
          </p:cNvPr>
          <p:cNvSpPr>
            <a:spLocks noGrp="1"/>
          </p:cNvSpPr>
          <p:nvPr>
            <p:ph type="sldNum" sz="quarter" idx="12"/>
          </p:nvPr>
        </p:nvSpPr>
        <p:spPr/>
        <p:txBody>
          <a:bodyPr/>
          <a:lstStyle/>
          <a:p>
            <a:r>
              <a:rPr lang="en-US" dirty="0"/>
              <a:t>Slide </a:t>
            </a:r>
            <a:fld id="{629637A9-119A-49DA-BD12-AAC58B377D80}" type="slidenum">
              <a:rPr lang="en-US" smtClean="0"/>
              <a:pPr/>
              <a:t>39</a:t>
            </a:fld>
            <a:endParaRPr lang="en-US" dirty="0"/>
          </a:p>
        </p:txBody>
      </p:sp>
      <p:pic>
        <p:nvPicPr>
          <p:cNvPr id="5" name="Content Placeholder 4">
            <a:extLst>
              <a:ext uri="{FF2B5EF4-FFF2-40B4-BE49-F238E27FC236}">
                <a16:creationId xmlns:a16="http://schemas.microsoft.com/office/drawing/2014/main" id="{6C18DD89-F1F2-499E-ABB2-13CF09EBA1A3}"/>
              </a:ext>
            </a:extLst>
          </p:cNvPr>
          <p:cNvPicPr>
            <a:picLocks noGrp="1" noChangeAspect="1"/>
          </p:cNvPicPr>
          <p:nvPr>
            <p:ph idx="1"/>
          </p:nvPr>
        </p:nvPicPr>
        <p:blipFill>
          <a:blip r:embed="rId2"/>
          <a:stretch>
            <a:fillRect/>
          </a:stretch>
        </p:blipFill>
        <p:spPr>
          <a:xfrm>
            <a:off x="2019694" y="1584833"/>
            <a:ext cx="8019401" cy="4376519"/>
          </a:xfrm>
          <a:prstGeom prst="rect">
            <a:avLst/>
          </a:prstGeom>
        </p:spPr>
      </p:pic>
    </p:spTree>
    <p:extLst>
      <p:ext uri="{BB962C8B-B14F-4D97-AF65-F5344CB8AC3E}">
        <p14:creationId xmlns:p14="http://schemas.microsoft.com/office/powerpoint/2010/main" val="3608174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DD0CF9-B3D9-4491-9A40-3F87F1F1C439}"/>
              </a:ext>
            </a:extLst>
          </p:cNvPr>
          <p:cNvSpPr>
            <a:spLocks noGrp="1"/>
          </p:cNvSpPr>
          <p:nvPr>
            <p:ph type="title"/>
          </p:nvPr>
        </p:nvSpPr>
        <p:spPr>
          <a:xfrm>
            <a:off x="609600" y="36083"/>
            <a:ext cx="10546080" cy="1462852"/>
          </a:xfrm>
        </p:spPr>
        <p:txBody>
          <a:bodyPr>
            <a:normAutofit/>
          </a:bodyPr>
          <a:lstStyle/>
          <a:p>
            <a:pPr algn="ctr"/>
            <a:r>
              <a:rPr lang="en-US" dirty="0"/>
              <a:t>Thank You! </a:t>
            </a:r>
            <a:br>
              <a:rPr lang="en-US" dirty="0"/>
            </a:br>
            <a:r>
              <a:rPr lang="en-US" dirty="0"/>
              <a:t>Vassiliki A. Papadimitrakopoulou, M.D.</a:t>
            </a:r>
          </a:p>
        </p:txBody>
      </p:sp>
      <p:sp>
        <p:nvSpPr>
          <p:cNvPr id="4" name="Slide Number Placeholder 3">
            <a:extLst>
              <a:ext uri="{FF2B5EF4-FFF2-40B4-BE49-F238E27FC236}">
                <a16:creationId xmlns:a16="http://schemas.microsoft.com/office/drawing/2014/main" id="{A8518604-93AD-4DD9-9E83-3E382913095A}"/>
              </a:ext>
            </a:extLst>
          </p:cNvPr>
          <p:cNvSpPr>
            <a:spLocks noGrp="1"/>
          </p:cNvSpPr>
          <p:nvPr>
            <p:ph type="sldNum" sz="quarter" idx="12"/>
          </p:nvPr>
        </p:nvSpPr>
        <p:spPr/>
        <p:txBody>
          <a:bodyPr/>
          <a:lstStyle/>
          <a:p>
            <a:r>
              <a:rPr lang="en-US"/>
              <a:t>Slide: </a:t>
            </a:r>
            <a:fld id="{629637A9-119A-49DA-BD12-AAC58B377D80}" type="slidenum">
              <a:rPr lang="en-US" smtClean="0"/>
              <a:pPr/>
              <a:t>4</a:t>
            </a:fld>
            <a:endParaRPr lang="en-US" dirty="0"/>
          </a:p>
        </p:txBody>
      </p:sp>
      <p:pic>
        <p:nvPicPr>
          <p:cNvPr id="9" name="Picture 8">
            <a:extLst>
              <a:ext uri="{FF2B5EF4-FFF2-40B4-BE49-F238E27FC236}">
                <a16:creationId xmlns:a16="http://schemas.microsoft.com/office/drawing/2014/main" id="{A115E244-4DB3-4CEA-B21C-5F87A347D13F}"/>
              </a:ext>
            </a:extLst>
          </p:cNvPr>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l="21298" r="19752" b="23826"/>
          <a:stretch/>
        </p:blipFill>
        <p:spPr>
          <a:xfrm>
            <a:off x="256309" y="1498935"/>
            <a:ext cx="4838700" cy="1988430"/>
          </a:xfrm>
          <a:prstGeom prst="rect">
            <a:avLst/>
          </a:prstGeom>
        </p:spPr>
      </p:pic>
      <p:sp>
        <p:nvSpPr>
          <p:cNvPr id="10" name="TextBox 9">
            <a:extLst>
              <a:ext uri="{FF2B5EF4-FFF2-40B4-BE49-F238E27FC236}">
                <a16:creationId xmlns:a16="http://schemas.microsoft.com/office/drawing/2014/main" id="{FA9628C3-67CB-4E4C-91B7-45739ECC4B3F}"/>
              </a:ext>
            </a:extLst>
          </p:cNvPr>
          <p:cNvSpPr txBox="1"/>
          <p:nvPr/>
        </p:nvSpPr>
        <p:spPr>
          <a:xfrm>
            <a:off x="256309" y="3453641"/>
            <a:ext cx="5040932" cy="646331"/>
          </a:xfrm>
          <a:prstGeom prst="rect">
            <a:avLst/>
          </a:prstGeom>
          <a:noFill/>
        </p:spPr>
        <p:txBody>
          <a:bodyPr wrap="none" rtlCol="0">
            <a:spAutoFit/>
          </a:bodyPr>
          <a:lstStyle/>
          <a:p>
            <a:r>
              <a:rPr lang="en-US" sz="1200" dirty="0">
                <a:solidFill>
                  <a:schemeClr val="accent5"/>
                </a:solidFill>
              </a:rPr>
              <a:t>L-R: M. Redman, J. Abrams, V. Miller, A. Ashby,</a:t>
            </a:r>
          </a:p>
          <a:p>
            <a:r>
              <a:rPr lang="en-US" sz="1200" dirty="0">
                <a:solidFill>
                  <a:schemeClr val="accent5"/>
                </a:solidFill>
              </a:rPr>
              <a:t>V. Papadimitrakopoulou, D. Gandara, J. Woodcock, R. Herbst, J. Allen</a:t>
            </a:r>
            <a:endParaRPr lang="en-US" sz="1100" dirty="0">
              <a:solidFill>
                <a:schemeClr val="accent5"/>
              </a:solidFill>
            </a:endParaRPr>
          </a:p>
          <a:p>
            <a:r>
              <a:rPr lang="en-US" sz="1200" b="1" dirty="0">
                <a:solidFill>
                  <a:prstClr val="black">
                    <a:lumMod val="75000"/>
                    <a:lumOff val="25000"/>
                  </a:prstClr>
                </a:solidFill>
              </a:rPr>
              <a:t>November 2012 </a:t>
            </a:r>
            <a:r>
              <a:rPr lang="en-US" sz="1200" dirty="0">
                <a:solidFill>
                  <a:prstClr val="black">
                    <a:lumMod val="75000"/>
                    <a:lumOff val="25000"/>
                  </a:prstClr>
                </a:solidFill>
              </a:rPr>
              <a:t>Lung Master Protocol Trial Design Proposal hosted by FOCR</a:t>
            </a:r>
          </a:p>
        </p:txBody>
      </p:sp>
      <p:pic>
        <p:nvPicPr>
          <p:cNvPr id="11" name="Picture 10" descr="A group of people standing in front of a curtain&#10;&#10;Description generated with very high confidence">
            <a:extLst>
              <a:ext uri="{FF2B5EF4-FFF2-40B4-BE49-F238E27FC236}">
                <a16:creationId xmlns:a16="http://schemas.microsoft.com/office/drawing/2014/main" id="{486E0F8F-C462-4064-941A-55FAD765D99C}"/>
              </a:ext>
            </a:extLst>
          </p:cNvPr>
          <p:cNvPicPr>
            <a:picLocks noChangeAspect="1"/>
          </p:cNvPicPr>
          <p:nvPr/>
        </p:nvPicPr>
        <p:blipFill>
          <a:blip r:embed="rId3"/>
          <a:stretch>
            <a:fillRect/>
          </a:stretch>
        </p:blipFill>
        <p:spPr>
          <a:xfrm>
            <a:off x="5095009" y="1526719"/>
            <a:ext cx="3409950" cy="2266950"/>
          </a:xfrm>
          <a:prstGeom prst="rect">
            <a:avLst/>
          </a:prstGeom>
          <a:ln>
            <a:noFill/>
          </a:ln>
          <a:effectLst>
            <a:outerShdw blurRad="292100" dist="139700" dir="2700000" algn="tl" rotWithShape="0">
              <a:srgbClr val="333333">
                <a:alpha val="65000"/>
              </a:srgbClr>
            </a:outerShdw>
          </a:effectLst>
        </p:spPr>
      </p:pic>
      <p:sp>
        <p:nvSpPr>
          <p:cNvPr id="12" name="Content Placeholder 2">
            <a:extLst>
              <a:ext uri="{FF2B5EF4-FFF2-40B4-BE49-F238E27FC236}">
                <a16:creationId xmlns:a16="http://schemas.microsoft.com/office/drawing/2014/main" id="{D2B4EB63-BB30-42F0-8FD2-897149B0D008}"/>
              </a:ext>
            </a:extLst>
          </p:cNvPr>
          <p:cNvSpPr>
            <a:spLocks noGrp="1"/>
          </p:cNvSpPr>
          <p:nvPr>
            <p:ph idx="1"/>
          </p:nvPr>
        </p:nvSpPr>
        <p:spPr>
          <a:xfrm>
            <a:off x="8549410" y="1526719"/>
            <a:ext cx="3386282" cy="856263"/>
          </a:xfrm>
        </p:spPr>
        <p:txBody>
          <a:bodyPr>
            <a:normAutofit/>
          </a:bodyPr>
          <a:lstStyle/>
          <a:p>
            <a:pPr marL="0" indent="0">
              <a:buNone/>
            </a:pPr>
            <a:r>
              <a:rPr lang="en-US" sz="1200" b="1" dirty="0"/>
              <a:t>November 2014 </a:t>
            </a:r>
            <a:r>
              <a:rPr lang="en-US" sz="1200" dirty="0"/>
              <a:t>Drs. Papadimitrakopoulou, Herbst, and Gandara received the Bonnie J. Addario Lung Cancer Foundation “Excellence in Collaboration &amp; Innovation Award” for Lung-MAP</a:t>
            </a:r>
          </a:p>
        </p:txBody>
      </p:sp>
      <p:pic>
        <p:nvPicPr>
          <p:cNvPr id="13" name="Picture 12">
            <a:extLst>
              <a:ext uri="{FF2B5EF4-FFF2-40B4-BE49-F238E27FC236}">
                <a16:creationId xmlns:a16="http://schemas.microsoft.com/office/drawing/2014/main" id="{56F39CFE-2A7E-4F71-B45B-F544313D0467}"/>
              </a:ext>
            </a:extLst>
          </p:cNvPr>
          <p:cNvPicPr>
            <a:picLocks noChangeAspect="1"/>
          </p:cNvPicPr>
          <p:nvPr/>
        </p:nvPicPr>
        <p:blipFill rotWithShape="1">
          <a:blip r:embed="rId4"/>
          <a:srcRect l="7913" t="12916" r="12054" b="11111"/>
          <a:stretch/>
        </p:blipFill>
        <p:spPr>
          <a:xfrm>
            <a:off x="321104" y="4099972"/>
            <a:ext cx="3207187" cy="2039922"/>
          </a:xfrm>
          <a:prstGeom prst="rect">
            <a:avLst/>
          </a:prstGeom>
          <a:ln>
            <a:noFill/>
          </a:ln>
          <a:effectLst>
            <a:outerShdw blurRad="292100" dist="139700" dir="2700000" algn="tl" rotWithShape="0">
              <a:srgbClr val="333333">
                <a:alpha val="65000"/>
              </a:srgbClr>
            </a:outerShdw>
          </a:effectLst>
        </p:spPr>
      </p:pic>
      <p:sp>
        <p:nvSpPr>
          <p:cNvPr id="14" name="Content Placeholder 2">
            <a:extLst>
              <a:ext uri="{FF2B5EF4-FFF2-40B4-BE49-F238E27FC236}">
                <a16:creationId xmlns:a16="http://schemas.microsoft.com/office/drawing/2014/main" id="{5C430537-4645-420C-9C2B-E1ECDF031BEC}"/>
              </a:ext>
            </a:extLst>
          </p:cNvPr>
          <p:cNvSpPr txBox="1">
            <a:spLocks/>
          </p:cNvSpPr>
          <p:nvPr/>
        </p:nvSpPr>
        <p:spPr>
          <a:xfrm>
            <a:off x="3613438" y="5529582"/>
            <a:ext cx="3186546" cy="930203"/>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1200" b="1" dirty="0"/>
              <a:t>July 2018 </a:t>
            </a:r>
            <a:r>
              <a:rPr lang="en-US" sz="1200" dirty="0"/>
              <a:t>Dr. Vali Papadimitrakopoulou received the Addario Lectureship at International Lung Cancer Congress</a:t>
            </a:r>
          </a:p>
        </p:txBody>
      </p:sp>
      <p:pic>
        <p:nvPicPr>
          <p:cNvPr id="15" name="Picture 14">
            <a:extLst>
              <a:ext uri="{FF2B5EF4-FFF2-40B4-BE49-F238E27FC236}">
                <a16:creationId xmlns:a16="http://schemas.microsoft.com/office/drawing/2014/main" id="{0192A94B-8E16-4CFB-8CD7-C49C31311CAA}"/>
              </a:ext>
            </a:extLst>
          </p:cNvPr>
          <p:cNvPicPr>
            <a:picLocks noChangeAspect="1"/>
          </p:cNvPicPr>
          <p:nvPr/>
        </p:nvPicPr>
        <p:blipFill rotWithShape="1">
          <a:blip r:embed="rId5"/>
          <a:srcRect l="12069" t="14269" r="14108" b="13216"/>
          <a:stretch/>
        </p:blipFill>
        <p:spPr>
          <a:xfrm>
            <a:off x="6844435" y="3895554"/>
            <a:ext cx="3409949" cy="2244340"/>
          </a:xfrm>
          <a:prstGeom prst="rect">
            <a:avLst/>
          </a:prstGeom>
        </p:spPr>
      </p:pic>
      <p:sp>
        <p:nvSpPr>
          <p:cNvPr id="16" name="Content Placeholder 2">
            <a:extLst>
              <a:ext uri="{FF2B5EF4-FFF2-40B4-BE49-F238E27FC236}">
                <a16:creationId xmlns:a16="http://schemas.microsoft.com/office/drawing/2014/main" id="{C2726434-D4F7-4B00-B44D-08C1D4ED3585}"/>
              </a:ext>
            </a:extLst>
          </p:cNvPr>
          <p:cNvSpPr txBox="1">
            <a:spLocks/>
          </p:cNvSpPr>
          <p:nvPr/>
        </p:nvSpPr>
        <p:spPr>
          <a:xfrm>
            <a:off x="10298835" y="5750921"/>
            <a:ext cx="1120374" cy="487524"/>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1200" dirty="0"/>
              <a:t>Times Square New York</a:t>
            </a:r>
          </a:p>
        </p:txBody>
      </p:sp>
    </p:spTree>
    <p:extLst>
      <p:ext uri="{BB962C8B-B14F-4D97-AF65-F5344CB8AC3E}">
        <p14:creationId xmlns:p14="http://schemas.microsoft.com/office/powerpoint/2010/main" val="2598272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7129E-D8E3-4279-92DC-5ED7FBC0DFD9}"/>
              </a:ext>
            </a:extLst>
          </p:cNvPr>
          <p:cNvSpPr>
            <a:spLocks noGrp="1"/>
          </p:cNvSpPr>
          <p:nvPr>
            <p:ph type="title"/>
          </p:nvPr>
        </p:nvSpPr>
        <p:spPr/>
        <p:txBody>
          <a:bodyPr/>
          <a:lstStyle/>
          <a:p>
            <a:r>
              <a:rPr lang="en-US" dirty="0"/>
              <a:t>S1400GEN Results: Predict Cancer Spread</a:t>
            </a:r>
          </a:p>
        </p:txBody>
      </p:sp>
      <p:sp>
        <p:nvSpPr>
          <p:cNvPr id="4" name="Slide Number Placeholder 3">
            <a:extLst>
              <a:ext uri="{FF2B5EF4-FFF2-40B4-BE49-F238E27FC236}">
                <a16:creationId xmlns:a16="http://schemas.microsoft.com/office/drawing/2014/main" id="{5218276F-4A7D-40A4-8836-B8B5FEBF02DC}"/>
              </a:ext>
            </a:extLst>
          </p:cNvPr>
          <p:cNvSpPr>
            <a:spLocks noGrp="1"/>
          </p:cNvSpPr>
          <p:nvPr>
            <p:ph type="sldNum" sz="quarter" idx="12"/>
          </p:nvPr>
        </p:nvSpPr>
        <p:spPr/>
        <p:txBody>
          <a:bodyPr/>
          <a:lstStyle/>
          <a:p>
            <a:r>
              <a:rPr lang="en-US" dirty="0"/>
              <a:t>Slide </a:t>
            </a:r>
            <a:fld id="{629637A9-119A-49DA-BD12-AAC58B377D80}" type="slidenum">
              <a:rPr lang="en-US" smtClean="0"/>
              <a:pPr/>
              <a:t>40</a:t>
            </a:fld>
            <a:endParaRPr lang="en-US" dirty="0"/>
          </a:p>
        </p:txBody>
      </p:sp>
      <p:pic>
        <p:nvPicPr>
          <p:cNvPr id="9" name="Picture 8">
            <a:extLst>
              <a:ext uri="{FF2B5EF4-FFF2-40B4-BE49-F238E27FC236}">
                <a16:creationId xmlns:a16="http://schemas.microsoft.com/office/drawing/2014/main" id="{00493DD4-7BCA-4BEA-977C-CE7394EBDF4E}"/>
              </a:ext>
            </a:extLst>
          </p:cNvPr>
          <p:cNvPicPr>
            <a:picLocks noChangeAspect="1"/>
          </p:cNvPicPr>
          <p:nvPr/>
        </p:nvPicPr>
        <p:blipFill>
          <a:blip r:embed="rId2"/>
          <a:stretch>
            <a:fillRect/>
          </a:stretch>
        </p:blipFill>
        <p:spPr>
          <a:xfrm>
            <a:off x="1792705" y="1523177"/>
            <a:ext cx="8440966" cy="4606583"/>
          </a:xfrm>
          <a:prstGeom prst="rect">
            <a:avLst/>
          </a:prstGeom>
        </p:spPr>
      </p:pic>
    </p:spTree>
    <p:extLst>
      <p:ext uri="{BB962C8B-B14F-4D97-AF65-F5344CB8AC3E}">
        <p14:creationId xmlns:p14="http://schemas.microsoft.com/office/powerpoint/2010/main" val="14228633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65939-B5D7-40BC-9374-362FDD24BCF9}"/>
              </a:ext>
            </a:extLst>
          </p:cNvPr>
          <p:cNvSpPr>
            <a:spLocks noGrp="1"/>
          </p:cNvSpPr>
          <p:nvPr>
            <p:ph type="title"/>
          </p:nvPr>
        </p:nvSpPr>
        <p:spPr/>
        <p:txBody>
          <a:bodyPr/>
          <a:lstStyle/>
          <a:p>
            <a:r>
              <a:rPr lang="en-US" dirty="0"/>
              <a:t>S1400GEN Results: Risk of Other Cancers</a:t>
            </a:r>
          </a:p>
        </p:txBody>
      </p:sp>
      <p:sp>
        <p:nvSpPr>
          <p:cNvPr id="4" name="Slide Number Placeholder 3">
            <a:extLst>
              <a:ext uri="{FF2B5EF4-FFF2-40B4-BE49-F238E27FC236}">
                <a16:creationId xmlns:a16="http://schemas.microsoft.com/office/drawing/2014/main" id="{540761D8-40A8-40BC-8497-058A06C73CAA}"/>
              </a:ext>
            </a:extLst>
          </p:cNvPr>
          <p:cNvSpPr>
            <a:spLocks noGrp="1"/>
          </p:cNvSpPr>
          <p:nvPr>
            <p:ph type="sldNum" sz="quarter" idx="12"/>
          </p:nvPr>
        </p:nvSpPr>
        <p:spPr/>
        <p:txBody>
          <a:bodyPr/>
          <a:lstStyle/>
          <a:p>
            <a:r>
              <a:rPr lang="en-US" dirty="0"/>
              <a:t>Slide </a:t>
            </a:r>
            <a:fld id="{629637A9-119A-49DA-BD12-AAC58B377D80}" type="slidenum">
              <a:rPr lang="en-US" smtClean="0"/>
              <a:pPr/>
              <a:t>41</a:t>
            </a:fld>
            <a:endParaRPr lang="en-US" dirty="0"/>
          </a:p>
        </p:txBody>
      </p:sp>
      <p:pic>
        <p:nvPicPr>
          <p:cNvPr id="7" name="Picture 6">
            <a:extLst>
              <a:ext uri="{FF2B5EF4-FFF2-40B4-BE49-F238E27FC236}">
                <a16:creationId xmlns:a16="http://schemas.microsoft.com/office/drawing/2014/main" id="{4379252C-1A52-4A21-AFBA-31DA6EE99F89}"/>
              </a:ext>
            </a:extLst>
          </p:cNvPr>
          <p:cNvPicPr>
            <a:picLocks noChangeAspect="1"/>
          </p:cNvPicPr>
          <p:nvPr/>
        </p:nvPicPr>
        <p:blipFill>
          <a:blip r:embed="rId2"/>
          <a:stretch>
            <a:fillRect/>
          </a:stretch>
        </p:blipFill>
        <p:spPr>
          <a:xfrm>
            <a:off x="1997242" y="1583248"/>
            <a:ext cx="8363856" cy="4564502"/>
          </a:xfrm>
          <a:prstGeom prst="rect">
            <a:avLst/>
          </a:prstGeom>
        </p:spPr>
      </p:pic>
    </p:spTree>
    <p:extLst>
      <p:ext uri="{BB962C8B-B14F-4D97-AF65-F5344CB8AC3E}">
        <p14:creationId xmlns:p14="http://schemas.microsoft.com/office/powerpoint/2010/main" val="27972184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2D963-A503-4E9B-B0D5-AA18BEC5E58F}"/>
              </a:ext>
            </a:extLst>
          </p:cNvPr>
          <p:cNvSpPr>
            <a:spLocks noGrp="1"/>
          </p:cNvSpPr>
          <p:nvPr>
            <p:ph type="title"/>
          </p:nvPr>
        </p:nvSpPr>
        <p:spPr/>
        <p:txBody>
          <a:bodyPr>
            <a:normAutofit/>
          </a:bodyPr>
          <a:lstStyle/>
          <a:p>
            <a:r>
              <a:rPr lang="en-US" dirty="0"/>
              <a:t>S1400GEN Results: Risk of Serious Side Effects</a:t>
            </a:r>
          </a:p>
        </p:txBody>
      </p:sp>
      <p:sp>
        <p:nvSpPr>
          <p:cNvPr id="4" name="Slide Number Placeholder 3">
            <a:extLst>
              <a:ext uri="{FF2B5EF4-FFF2-40B4-BE49-F238E27FC236}">
                <a16:creationId xmlns:a16="http://schemas.microsoft.com/office/drawing/2014/main" id="{CEB7D453-1C3D-4058-B6E2-2A5B781DE36C}"/>
              </a:ext>
            </a:extLst>
          </p:cNvPr>
          <p:cNvSpPr>
            <a:spLocks noGrp="1"/>
          </p:cNvSpPr>
          <p:nvPr>
            <p:ph type="sldNum" sz="quarter" idx="12"/>
          </p:nvPr>
        </p:nvSpPr>
        <p:spPr/>
        <p:txBody>
          <a:bodyPr/>
          <a:lstStyle/>
          <a:p>
            <a:r>
              <a:rPr lang="en-US" dirty="0"/>
              <a:t>Slide </a:t>
            </a:r>
            <a:fld id="{629637A9-119A-49DA-BD12-AAC58B377D80}" type="slidenum">
              <a:rPr lang="en-US" smtClean="0"/>
              <a:pPr/>
              <a:t>42</a:t>
            </a:fld>
            <a:endParaRPr lang="en-US" dirty="0"/>
          </a:p>
        </p:txBody>
      </p:sp>
      <p:pic>
        <p:nvPicPr>
          <p:cNvPr id="7" name="Picture 6">
            <a:extLst>
              <a:ext uri="{FF2B5EF4-FFF2-40B4-BE49-F238E27FC236}">
                <a16:creationId xmlns:a16="http://schemas.microsoft.com/office/drawing/2014/main" id="{6EB2C0EF-7123-4907-9B26-A8FE6B2FB7D4}"/>
              </a:ext>
            </a:extLst>
          </p:cNvPr>
          <p:cNvPicPr>
            <a:picLocks noChangeAspect="1"/>
          </p:cNvPicPr>
          <p:nvPr/>
        </p:nvPicPr>
        <p:blipFill>
          <a:blip r:embed="rId2"/>
          <a:stretch>
            <a:fillRect/>
          </a:stretch>
        </p:blipFill>
        <p:spPr>
          <a:xfrm>
            <a:off x="2045368" y="1568343"/>
            <a:ext cx="8240255" cy="4498240"/>
          </a:xfrm>
          <a:prstGeom prst="rect">
            <a:avLst/>
          </a:prstGeom>
        </p:spPr>
      </p:pic>
    </p:spTree>
    <p:extLst>
      <p:ext uri="{BB962C8B-B14F-4D97-AF65-F5344CB8AC3E}">
        <p14:creationId xmlns:p14="http://schemas.microsoft.com/office/powerpoint/2010/main" val="9136919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CF894-2AC0-44C3-A379-FFF62AC88E80}"/>
              </a:ext>
            </a:extLst>
          </p:cNvPr>
          <p:cNvSpPr>
            <a:spLocks noGrp="1"/>
          </p:cNvSpPr>
          <p:nvPr>
            <p:ph type="title"/>
          </p:nvPr>
        </p:nvSpPr>
        <p:spPr/>
        <p:txBody>
          <a:bodyPr>
            <a:normAutofit/>
          </a:bodyPr>
          <a:lstStyle/>
          <a:p>
            <a:r>
              <a:rPr lang="en-US" dirty="0"/>
              <a:t>S1400GEN Results: Risk of Other Medical Conditions</a:t>
            </a:r>
          </a:p>
        </p:txBody>
      </p:sp>
      <p:sp>
        <p:nvSpPr>
          <p:cNvPr id="4" name="Slide Number Placeholder 3">
            <a:extLst>
              <a:ext uri="{FF2B5EF4-FFF2-40B4-BE49-F238E27FC236}">
                <a16:creationId xmlns:a16="http://schemas.microsoft.com/office/drawing/2014/main" id="{A1418048-E4E9-46EE-8535-63540990DCCE}"/>
              </a:ext>
            </a:extLst>
          </p:cNvPr>
          <p:cNvSpPr>
            <a:spLocks noGrp="1"/>
          </p:cNvSpPr>
          <p:nvPr>
            <p:ph type="sldNum" sz="quarter" idx="12"/>
          </p:nvPr>
        </p:nvSpPr>
        <p:spPr/>
        <p:txBody>
          <a:bodyPr/>
          <a:lstStyle/>
          <a:p>
            <a:r>
              <a:rPr lang="en-US" dirty="0"/>
              <a:t>Slide </a:t>
            </a:r>
            <a:fld id="{629637A9-119A-49DA-BD12-AAC58B377D80}" type="slidenum">
              <a:rPr lang="en-US" smtClean="0"/>
              <a:pPr/>
              <a:t>43</a:t>
            </a:fld>
            <a:endParaRPr lang="en-US" dirty="0"/>
          </a:p>
        </p:txBody>
      </p:sp>
      <p:pic>
        <p:nvPicPr>
          <p:cNvPr id="9" name="Picture 8">
            <a:extLst>
              <a:ext uri="{FF2B5EF4-FFF2-40B4-BE49-F238E27FC236}">
                <a16:creationId xmlns:a16="http://schemas.microsoft.com/office/drawing/2014/main" id="{A3EA324C-51DB-4B6A-8966-1D6E8522BDCE}"/>
              </a:ext>
            </a:extLst>
          </p:cNvPr>
          <p:cNvPicPr>
            <a:picLocks noChangeAspect="1"/>
          </p:cNvPicPr>
          <p:nvPr/>
        </p:nvPicPr>
        <p:blipFill>
          <a:blip r:embed="rId2"/>
          <a:stretch>
            <a:fillRect/>
          </a:stretch>
        </p:blipFill>
        <p:spPr>
          <a:xfrm>
            <a:off x="2093494" y="1593177"/>
            <a:ext cx="8189739" cy="4464771"/>
          </a:xfrm>
          <a:prstGeom prst="rect">
            <a:avLst/>
          </a:prstGeom>
        </p:spPr>
      </p:pic>
    </p:spTree>
    <p:extLst>
      <p:ext uri="{BB962C8B-B14F-4D97-AF65-F5344CB8AC3E}">
        <p14:creationId xmlns:p14="http://schemas.microsoft.com/office/powerpoint/2010/main" val="10630865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9301F-4FB5-40F2-A6F3-D9E659194F88}"/>
              </a:ext>
            </a:extLst>
          </p:cNvPr>
          <p:cNvSpPr>
            <a:spLocks noGrp="1"/>
          </p:cNvSpPr>
          <p:nvPr>
            <p:ph type="title"/>
          </p:nvPr>
        </p:nvSpPr>
        <p:spPr/>
        <p:txBody>
          <a:bodyPr>
            <a:normAutofit/>
          </a:bodyPr>
          <a:lstStyle/>
          <a:p>
            <a:r>
              <a:rPr lang="en-US" dirty="0"/>
              <a:t>S1400GEN Results: Know About Blood Relative Impacts</a:t>
            </a:r>
          </a:p>
        </p:txBody>
      </p:sp>
      <p:sp>
        <p:nvSpPr>
          <p:cNvPr id="4" name="Slide Number Placeholder 3">
            <a:extLst>
              <a:ext uri="{FF2B5EF4-FFF2-40B4-BE49-F238E27FC236}">
                <a16:creationId xmlns:a16="http://schemas.microsoft.com/office/drawing/2014/main" id="{D612F427-247B-4044-B9E2-3ECE48C4A344}"/>
              </a:ext>
            </a:extLst>
          </p:cNvPr>
          <p:cNvSpPr>
            <a:spLocks noGrp="1"/>
          </p:cNvSpPr>
          <p:nvPr>
            <p:ph type="sldNum" sz="quarter" idx="12"/>
          </p:nvPr>
        </p:nvSpPr>
        <p:spPr/>
        <p:txBody>
          <a:bodyPr/>
          <a:lstStyle/>
          <a:p>
            <a:r>
              <a:rPr lang="en-US" dirty="0"/>
              <a:t>Slide </a:t>
            </a:r>
            <a:fld id="{629637A9-119A-49DA-BD12-AAC58B377D80}" type="slidenum">
              <a:rPr lang="en-US" smtClean="0"/>
              <a:pPr/>
              <a:t>44</a:t>
            </a:fld>
            <a:endParaRPr lang="en-US" dirty="0"/>
          </a:p>
        </p:txBody>
      </p:sp>
      <p:pic>
        <p:nvPicPr>
          <p:cNvPr id="7" name="Picture 6">
            <a:extLst>
              <a:ext uri="{FF2B5EF4-FFF2-40B4-BE49-F238E27FC236}">
                <a16:creationId xmlns:a16="http://schemas.microsoft.com/office/drawing/2014/main" id="{292E0D24-AE30-4592-8A35-348936D114BC}"/>
              </a:ext>
            </a:extLst>
          </p:cNvPr>
          <p:cNvPicPr>
            <a:picLocks noChangeAspect="1"/>
          </p:cNvPicPr>
          <p:nvPr/>
        </p:nvPicPr>
        <p:blipFill>
          <a:blip r:embed="rId2"/>
          <a:stretch>
            <a:fillRect/>
          </a:stretch>
        </p:blipFill>
        <p:spPr>
          <a:xfrm>
            <a:off x="1863829" y="1561765"/>
            <a:ext cx="8464341" cy="4592639"/>
          </a:xfrm>
          <a:prstGeom prst="rect">
            <a:avLst/>
          </a:prstGeom>
        </p:spPr>
      </p:pic>
    </p:spTree>
    <p:extLst>
      <p:ext uri="{BB962C8B-B14F-4D97-AF65-F5344CB8AC3E}">
        <p14:creationId xmlns:p14="http://schemas.microsoft.com/office/powerpoint/2010/main" val="3208786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8AA2A-F4D5-4D10-A9CC-229A4EEF3D0F}"/>
              </a:ext>
            </a:extLst>
          </p:cNvPr>
          <p:cNvSpPr>
            <a:spLocks noGrp="1"/>
          </p:cNvSpPr>
          <p:nvPr>
            <p:ph type="title"/>
          </p:nvPr>
        </p:nvSpPr>
        <p:spPr/>
        <p:txBody>
          <a:bodyPr/>
          <a:lstStyle/>
          <a:p>
            <a:r>
              <a:rPr lang="en-US" dirty="0"/>
              <a:t>S1400GEN Results: Want to Tell Blood Relatives About Impacts</a:t>
            </a:r>
          </a:p>
        </p:txBody>
      </p:sp>
      <p:sp>
        <p:nvSpPr>
          <p:cNvPr id="4" name="Slide Number Placeholder 3">
            <a:extLst>
              <a:ext uri="{FF2B5EF4-FFF2-40B4-BE49-F238E27FC236}">
                <a16:creationId xmlns:a16="http://schemas.microsoft.com/office/drawing/2014/main" id="{B12C2CA7-FE53-466F-868C-D18EF4B96406}"/>
              </a:ext>
            </a:extLst>
          </p:cNvPr>
          <p:cNvSpPr>
            <a:spLocks noGrp="1"/>
          </p:cNvSpPr>
          <p:nvPr>
            <p:ph type="sldNum" sz="quarter" idx="12"/>
          </p:nvPr>
        </p:nvSpPr>
        <p:spPr/>
        <p:txBody>
          <a:bodyPr/>
          <a:lstStyle/>
          <a:p>
            <a:r>
              <a:rPr lang="en-US" dirty="0"/>
              <a:t>Slide </a:t>
            </a:r>
            <a:fld id="{629637A9-119A-49DA-BD12-AAC58B377D80}" type="slidenum">
              <a:rPr lang="en-US" smtClean="0"/>
              <a:pPr/>
              <a:t>45</a:t>
            </a:fld>
            <a:endParaRPr lang="en-US" dirty="0"/>
          </a:p>
        </p:txBody>
      </p:sp>
      <p:pic>
        <p:nvPicPr>
          <p:cNvPr id="7" name="Picture 6">
            <a:extLst>
              <a:ext uri="{FF2B5EF4-FFF2-40B4-BE49-F238E27FC236}">
                <a16:creationId xmlns:a16="http://schemas.microsoft.com/office/drawing/2014/main" id="{FC736F02-1E01-49E5-8E24-C8E6572D9610}"/>
              </a:ext>
            </a:extLst>
          </p:cNvPr>
          <p:cNvPicPr>
            <a:picLocks noChangeAspect="1"/>
          </p:cNvPicPr>
          <p:nvPr/>
        </p:nvPicPr>
        <p:blipFill>
          <a:blip r:embed="rId2"/>
          <a:stretch>
            <a:fillRect/>
          </a:stretch>
        </p:blipFill>
        <p:spPr>
          <a:xfrm>
            <a:off x="1980305" y="1570181"/>
            <a:ext cx="8231390" cy="4481534"/>
          </a:xfrm>
          <a:prstGeom prst="rect">
            <a:avLst/>
          </a:prstGeom>
        </p:spPr>
      </p:pic>
    </p:spTree>
    <p:extLst>
      <p:ext uri="{BB962C8B-B14F-4D97-AF65-F5344CB8AC3E}">
        <p14:creationId xmlns:p14="http://schemas.microsoft.com/office/powerpoint/2010/main" val="17549223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78D1D-2966-4F15-9BA5-C97BD2A2439C}"/>
              </a:ext>
            </a:extLst>
          </p:cNvPr>
          <p:cNvSpPr>
            <a:spLocks noGrp="1"/>
          </p:cNvSpPr>
          <p:nvPr>
            <p:ph type="title"/>
          </p:nvPr>
        </p:nvSpPr>
        <p:spPr/>
        <p:txBody>
          <a:bodyPr/>
          <a:lstStyle/>
          <a:p>
            <a:r>
              <a:rPr lang="en-US" dirty="0"/>
              <a:t>S1400GEN Results: Discuss with Experts</a:t>
            </a:r>
          </a:p>
        </p:txBody>
      </p:sp>
      <p:sp>
        <p:nvSpPr>
          <p:cNvPr id="4" name="Slide Number Placeholder 3">
            <a:extLst>
              <a:ext uri="{FF2B5EF4-FFF2-40B4-BE49-F238E27FC236}">
                <a16:creationId xmlns:a16="http://schemas.microsoft.com/office/drawing/2014/main" id="{9E4E7408-0484-46FA-A3FB-9E15CBD4F285}"/>
              </a:ext>
            </a:extLst>
          </p:cNvPr>
          <p:cNvSpPr>
            <a:spLocks noGrp="1"/>
          </p:cNvSpPr>
          <p:nvPr>
            <p:ph type="sldNum" sz="quarter" idx="12"/>
          </p:nvPr>
        </p:nvSpPr>
        <p:spPr/>
        <p:txBody>
          <a:bodyPr/>
          <a:lstStyle/>
          <a:p>
            <a:r>
              <a:rPr lang="en-US" dirty="0"/>
              <a:t>Slide </a:t>
            </a:r>
            <a:fld id="{629637A9-119A-49DA-BD12-AAC58B377D80}" type="slidenum">
              <a:rPr lang="en-US" smtClean="0"/>
              <a:pPr/>
              <a:t>46</a:t>
            </a:fld>
            <a:endParaRPr lang="en-US" dirty="0"/>
          </a:p>
        </p:txBody>
      </p:sp>
      <p:pic>
        <p:nvPicPr>
          <p:cNvPr id="11" name="Picture 10">
            <a:extLst>
              <a:ext uri="{FF2B5EF4-FFF2-40B4-BE49-F238E27FC236}">
                <a16:creationId xmlns:a16="http://schemas.microsoft.com/office/drawing/2014/main" id="{DE16FF45-63FB-4B6E-81F5-911D241668C4}"/>
              </a:ext>
            </a:extLst>
          </p:cNvPr>
          <p:cNvPicPr>
            <a:picLocks noChangeAspect="1"/>
          </p:cNvPicPr>
          <p:nvPr/>
        </p:nvPicPr>
        <p:blipFill>
          <a:blip r:embed="rId2"/>
          <a:stretch>
            <a:fillRect/>
          </a:stretch>
        </p:blipFill>
        <p:spPr>
          <a:xfrm>
            <a:off x="1840539" y="1551495"/>
            <a:ext cx="8510921" cy="4610640"/>
          </a:xfrm>
          <a:prstGeom prst="rect">
            <a:avLst/>
          </a:prstGeom>
        </p:spPr>
      </p:pic>
    </p:spTree>
    <p:extLst>
      <p:ext uri="{BB962C8B-B14F-4D97-AF65-F5344CB8AC3E}">
        <p14:creationId xmlns:p14="http://schemas.microsoft.com/office/powerpoint/2010/main" val="306972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294F6-AE8E-4479-A0B8-EF8BCBC667F3}"/>
              </a:ext>
            </a:extLst>
          </p:cNvPr>
          <p:cNvSpPr>
            <a:spLocks noGrp="1"/>
          </p:cNvSpPr>
          <p:nvPr>
            <p:ph type="title"/>
          </p:nvPr>
        </p:nvSpPr>
        <p:spPr/>
        <p:txBody>
          <a:bodyPr/>
          <a:lstStyle/>
          <a:p>
            <a:r>
              <a:rPr lang="en-US" dirty="0"/>
              <a:t>S1400GEN Conclusions</a:t>
            </a:r>
          </a:p>
        </p:txBody>
      </p:sp>
      <p:sp>
        <p:nvSpPr>
          <p:cNvPr id="6" name="Content Placeholder 5">
            <a:extLst>
              <a:ext uri="{FF2B5EF4-FFF2-40B4-BE49-F238E27FC236}">
                <a16:creationId xmlns:a16="http://schemas.microsoft.com/office/drawing/2014/main" id="{873585F7-84D6-482C-B1BF-367B64CEF51F}"/>
              </a:ext>
            </a:extLst>
          </p:cNvPr>
          <p:cNvSpPr>
            <a:spLocks noGrp="1"/>
          </p:cNvSpPr>
          <p:nvPr>
            <p:ph idx="1"/>
          </p:nvPr>
        </p:nvSpPr>
        <p:spPr>
          <a:xfrm>
            <a:off x="609600" y="1597891"/>
            <a:ext cx="10546080" cy="4470400"/>
          </a:xfrm>
        </p:spPr>
        <p:txBody>
          <a:bodyPr>
            <a:normAutofit fontScale="77500" lnSpcReduction="20000"/>
          </a:bodyPr>
          <a:lstStyle/>
          <a:p>
            <a:pPr marL="342900" indent="-342900"/>
            <a:r>
              <a:rPr lang="en-US" sz="2200" dirty="0">
                <a:ea typeface="Arial" charset="0"/>
                <a:cs typeface="Arial" panose="020B0604020202020204" pitchFamily="34" charset="0"/>
              </a:rPr>
              <a:t>&gt;91% of participants ‘strongly/somewhat’ agreed with statements about wanting genomic test results that give information about:</a:t>
            </a:r>
          </a:p>
          <a:p>
            <a:pPr lvl="1">
              <a:lnSpc>
                <a:spcPct val="100000"/>
              </a:lnSpc>
            </a:pPr>
            <a:r>
              <a:rPr lang="en-US" sz="2400" dirty="0"/>
              <a:t>Matching the most effective cancer treatments</a:t>
            </a:r>
          </a:p>
          <a:p>
            <a:pPr lvl="1">
              <a:lnSpc>
                <a:spcPct val="100000"/>
              </a:lnSpc>
            </a:pPr>
            <a:r>
              <a:rPr lang="en-US" sz="2400" dirty="0"/>
              <a:t>Risk of cancer spread</a:t>
            </a:r>
          </a:p>
          <a:p>
            <a:pPr lvl="1">
              <a:lnSpc>
                <a:spcPct val="100000"/>
              </a:lnSpc>
            </a:pPr>
            <a:r>
              <a:rPr lang="en-US" sz="2400" dirty="0"/>
              <a:t>Risk of developing other cancers</a:t>
            </a:r>
          </a:p>
          <a:p>
            <a:pPr lvl="1">
              <a:lnSpc>
                <a:spcPct val="100000"/>
              </a:lnSpc>
            </a:pPr>
            <a:r>
              <a:rPr lang="en-US" sz="2400" dirty="0"/>
              <a:t>Risk of serious side effects with certain cancer treatments</a:t>
            </a:r>
          </a:p>
          <a:p>
            <a:pPr lvl="1">
              <a:lnSpc>
                <a:spcPct val="100000"/>
              </a:lnSpc>
            </a:pPr>
            <a:r>
              <a:rPr lang="en-US" sz="2400" dirty="0"/>
              <a:t>Risk of medical conditions other than cancer</a:t>
            </a:r>
          </a:p>
          <a:p>
            <a:pPr marL="342900" indent="-342900"/>
            <a:r>
              <a:rPr lang="en-US" sz="2200" dirty="0">
                <a:ea typeface="Arial" charset="0"/>
                <a:cs typeface="Arial" panose="020B0604020202020204" pitchFamily="34" charset="0"/>
              </a:rPr>
              <a:t>If genomic findings had medical implications for blood relatives:</a:t>
            </a:r>
          </a:p>
          <a:p>
            <a:pPr lvl="1">
              <a:lnSpc>
                <a:spcPct val="110000"/>
              </a:lnSpc>
            </a:pPr>
            <a:r>
              <a:rPr lang="en-US" sz="2400" dirty="0"/>
              <a:t>&gt;97% of participants ‘strongly/somewhat’ agreed with wanting that information</a:t>
            </a:r>
          </a:p>
          <a:p>
            <a:pPr lvl="1">
              <a:lnSpc>
                <a:spcPct val="110000"/>
              </a:lnSpc>
            </a:pPr>
            <a:r>
              <a:rPr lang="en-US" sz="2400" dirty="0"/>
              <a:t>&gt;92% of participants ‘strongly/somewhat’ agreed with wanting to share the info with ≧1 family member</a:t>
            </a:r>
          </a:p>
          <a:p>
            <a:pPr marL="342900" indent="-342900"/>
            <a:r>
              <a:rPr lang="en-US" sz="2200" dirty="0">
                <a:ea typeface="Arial" charset="0"/>
                <a:cs typeface="Arial" panose="020B0604020202020204" pitchFamily="34" charset="0"/>
              </a:rPr>
              <a:t>Ongoing analyses examine associations between clinical and socio-demographic factors and preferences for return of genomic results</a:t>
            </a:r>
          </a:p>
          <a:p>
            <a:pPr marL="342900" indent="-342900"/>
            <a:r>
              <a:rPr lang="en-US" sz="2200" dirty="0">
                <a:ea typeface="Arial" charset="0"/>
                <a:cs typeface="Arial" panose="020B0604020202020204" pitchFamily="34" charset="0"/>
              </a:rPr>
              <a:t>Clear patient preference to receive a range of genomic results in a biomarker-driven clinical trial when posed as hypothetical questions </a:t>
            </a:r>
          </a:p>
        </p:txBody>
      </p:sp>
      <p:sp>
        <p:nvSpPr>
          <p:cNvPr id="5" name="Slide Number Placeholder 4">
            <a:extLst>
              <a:ext uri="{FF2B5EF4-FFF2-40B4-BE49-F238E27FC236}">
                <a16:creationId xmlns:a16="http://schemas.microsoft.com/office/drawing/2014/main" id="{45B8AC42-4605-4E00-A9D7-F362A5EC454B}"/>
              </a:ext>
            </a:extLst>
          </p:cNvPr>
          <p:cNvSpPr>
            <a:spLocks noGrp="1"/>
          </p:cNvSpPr>
          <p:nvPr>
            <p:ph type="sldNum" sz="quarter" idx="12"/>
          </p:nvPr>
        </p:nvSpPr>
        <p:spPr/>
        <p:txBody>
          <a:bodyPr/>
          <a:lstStyle/>
          <a:p>
            <a:r>
              <a:rPr lang="en-US"/>
              <a:t>Slide </a:t>
            </a:r>
            <a:fld id="{4FAB73BC-B049-4115-A692-8D63A059BFB8}" type="slidenum">
              <a:rPr lang="en-US" smtClean="0"/>
              <a:pPr/>
              <a:t>47</a:t>
            </a:fld>
            <a:endParaRPr lang="en-US" dirty="0"/>
          </a:p>
        </p:txBody>
      </p:sp>
    </p:spTree>
    <p:extLst>
      <p:ext uri="{BB962C8B-B14F-4D97-AF65-F5344CB8AC3E}">
        <p14:creationId xmlns:p14="http://schemas.microsoft.com/office/powerpoint/2010/main" val="2939915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C8E10-7980-4675-B2E2-3F3D25A45E5A}"/>
              </a:ext>
            </a:extLst>
          </p:cNvPr>
          <p:cNvSpPr>
            <a:spLocks noGrp="1"/>
          </p:cNvSpPr>
          <p:nvPr>
            <p:ph type="title"/>
          </p:nvPr>
        </p:nvSpPr>
        <p:spPr/>
        <p:txBody>
          <a:bodyPr/>
          <a:lstStyle/>
          <a:p>
            <a:r>
              <a:rPr lang="en-US" dirty="0"/>
              <a:t>S1400GEN: Thanks to Participants, Co-Authors, &amp; Study Sponsors</a:t>
            </a:r>
          </a:p>
        </p:txBody>
      </p:sp>
      <p:sp>
        <p:nvSpPr>
          <p:cNvPr id="4" name="Slide Number Placeholder 3">
            <a:extLst>
              <a:ext uri="{FF2B5EF4-FFF2-40B4-BE49-F238E27FC236}">
                <a16:creationId xmlns:a16="http://schemas.microsoft.com/office/drawing/2014/main" id="{2DBCE456-B622-475D-8795-3670C7B7CAA6}"/>
              </a:ext>
            </a:extLst>
          </p:cNvPr>
          <p:cNvSpPr>
            <a:spLocks noGrp="1"/>
          </p:cNvSpPr>
          <p:nvPr>
            <p:ph type="sldNum" sz="quarter" idx="12"/>
          </p:nvPr>
        </p:nvSpPr>
        <p:spPr/>
        <p:txBody>
          <a:bodyPr/>
          <a:lstStyle/>
          <a:p>
            <a:r>
              <a:rPr lang="en-US" dirty="0"/>
              <a:t>Slide </a:t>
            </a:r>
            <a:fld id="{629637A9-119A-49DA-BD12-AAC58B377D80}" type="slidenum">
              <a:rPr lang="en-US" smtClean="0"/>
              <a:pPr/>
              <a:t>48</a:t>
            </a:fld>
            <a:endParaRPr lang="en-US" dirty="0"/>
          </a:p>
        </p:txBody>
      </p:sp>
      <p:sp>
        <p:nvSpPr>
          <p:cNvPr id="5" name="TextBox 4">
            <a:extLst>
              <a:ext uri="{FF2B5EF4-FFF2-40B4-BE49-F238E27FC236}">
                <a16:creationId xmlns:a16="http://schemas.microsoft.com/office/drawing/2014/main" id="{D29C5188-F490-46B5-A602-D90C17BF2B4E}"/>
              </a:ext>
            </a:extLst>
          </p:cNvPr>
          <p:cNvSpPr txBox="1"/>
          <p:nvPr/>
        </p:nvSpPr>
        <p:spPr>
          <a:xfrm>
            <a:off x="3990963" y="1596212"/>
            <a:ext cx="3502432" cy="2061718"/>
          </a:xfrm>
          <a:prstGeom prst="rect">
            <a:avLst/>
          </a:prstGeom>
          <a:noFill/>
        </p:spPr>
        <p:txBody>
          <a:bodyPr wrap="square" rtlCol="0">
            <a:spAutoFit/>
          </a:bodyPr>
          <a:lstStyle/>
          <a:p>
            <a:r>
              <a:rPr lang="en-US" sz="2133" dirty="0">
                <a:solidFill>
                  <a:schemeClr val="tx1">
                    <a:lumMod val="75000"/>
                    <a:lumOff val="25000"/>
                  </a:schemeClr>
                </a:solidFill>
                <a:cs typeface="Arial" panose="020B0604020202020204" pitchFamily="34" charset="0"/>
              </a:rPr>
              <a:t>Kate Watabayashi</a:t>
            </a:r>
          </a:p>
          <a:p>
            <a:r>
              <a:rPr lang="en-US" sz="2133" dirty="0">
                <a:solidFill>
                  <a:schemeClr val="tx1">
                    <a:lumMod val="75000"/>
                    <a:lumOff val="25000"/>
                  </a:schemeClr>
                </a:solidFill>
                <a:cs typeface="Arial" panose="020B0604020202020204" pitchFamily="34" charset="0"/>
              </a:rPr>
              <a:t>Paul Litwin, MS</a:t>
            </a:r>
          </a:p>
          <a:p>
            <a:r>
              <a:rPr lang="en-US" sz="2133" dirty="0">
                <a:solidFill>
                  <a:schemeClr val="tx1">
                    <a:lumMod val="75000"/>
                    <a:lumOff val="25000"/>
                  </a:schemeClr>
                </a:solidFill>
                <a:cs typeface="Arial" panose="020B0604020202020204" pitchFamily="34" charset="0"/>
              </a:rPr>
              <a:t>Parth Shah, PharmD, PhD </a:t>
            </a:r>
          </a:p>
          <a:p>
            <a:r>
              <a:rPr lang="en-US" sz="2133" dirty="0">
                <a:solidFill>
                  <a:schemeClr val="tx1">
                    <a:lumMod val="75000"/>
                    <a:lumOff val="25000"/>
                  </a:schemeClr>
                </a:solidFill>
                <a:cs typeface="Arial" panose="020B0604020202020204" pitchFamily="34" charset="0"/>
              </a:rPr>
              <a:t>Katherine D. Crew, MD</a:t>
            </a:r>
          </a:p>
          <a:p>
            <a:r>
              <a:rPr lang="en-US" sz="2133" dirty="0">
                <a:solidFill>
                  <a:schemeClr val="tx1">
                    <a:lumMod val="75000"/>
                    <a:lumOff val="25000"/>
                  </a:schemeClr>
                </a:solidFill>
                <a:cs typeface="Arial" panose="020B0604020202020204" pitchFamily="34" charset="0"/>
              </a:rPr>
              <a:t>Monica Yee</a:t>
            </a:r>
          </a:p>
          <a:p>
            <a:r>
              <a:rPr lang="en-US" sz="2133" dirty="0">
                <a:solidFill>
                  <a:schemeClr val="tx1">
                    <a:lumMod val="75000"/>
                    <a:lumOff val="25000"/>
                  </a:schemeClr>
                </a:solidFill>
                <a:cs typeface="Arial" panose="020B0604020202020204" pitchFamily="34" charset="0"/>
              </a:rPr>
              <a:t>Mary Redman, PhD</a:t>
            </a:r>
          </a:p>
        </p:txBody>
      </p:sp>
      <p:sp>
        <p:nvSpPr>
          <p:cNvPr id="6" name="TextBox 5">
            <a:extLst>
              <a:ext uri="{FF2B5EF4-FFF2-40B4-BE49-F238E27FC236}">
                <a16:creationId xmlns:a16="http://schemas.microsoft.com/office/drawing/2014/main" id="{07D057A4-E00B-4C5E-A568-DBA22DB8EA2C}"/>
              </a:ext>
            </a:extLst>
          </p:cNvPr>
          <p:cNvSpPr txBox="1"/>
          <p:nvPr/>
        </p:nvSpPr>
        <p:spPr>
          <a:xfrm>
            <a:off x="296525" y="1611299"/>
            <a:ext cx="3051587" cy="1733488"/>
          </a:xfrm>
          <a:prstGeom prst="rect">
            <a:avLst/>
          </a:prstGeom>
          <a:noFill/>
        </p:spPr>
        <p:txBody>
          <a:bodyPr wrap="square" rtlCol="0">
            <a:spAutoFit/>
          </a:bodyPr>
          <a:lstStyle/>
          <a:p>
            <a:r>
              <a:rPr lang="en-US" sz="2133" dirty="0">
                <a:solidFill>
                  <a:schemeClr val="tx1">
                    <a:lumMod val="75000"/>
                    <a:lumOff val="25000"/>
                  </a:schemeClr>
                </a:solidFill>
                <a:cs typeface="Arial" panose="020B0604020202020204" pitchFamily="34" charset="0"/>
              </a:rPr>
              <a:t>Meghna S. Trivedi, MD</a:t>
            </a:r>
          </a:p>
          <a:p>
            <a:r>
              <a:rPr lang="en-US" sz="2133" dirty="0">
                <a:solidFill>
                  <a:schemeClr val="tx1">
                    <a:lumMod val="75000"/>
                    <a:lumOff val="25000"/>
                  </a:schemeClr>
                </a:solidFill>
                <a:cs typeface="Arial" panose="020B0604020202020204" pitchFamily="34" charset="0"/>
              </a:rPr>
              <a:t>Stacy Gray, MD</a:t>
            </a:r>
          </a:p>
          <a:p>
            <a:r>
              <a:rPr lang="en-US" sz="2133" dirty="0">
                <a:solidFill>
                  <a:schemeClr val="tx1">
                    <a:lumMod val="75000"/>
                    <a:lumOff val="25000"/>
                  </a:schemeClr>
                </a:solidFill>
                <a:cs typeface="Arial" panose="020B0604020202020204" pitchFamily="34" charset="0"/>
              </a:rPr>
              <a:t>Donald Patrick, PhD</a:t>
            </a:r>
          </a:p>
          <a:p>
            <a:r>
              <a:rPr lang="en-US" sz="2133" dirty="0">
                <a:solidFill>
                  <a:schemeClr val="tx1">
                    <a:lumMod val="75000"/>
                    <a:lumOff val="25000"/>
                  </a:schemeClr>
                </a:solidFill>
                <a:cs typeface="Arial" panose="020B0604020202020204" pitchFamily="34" charset="0"/>
              </a:rPr>
              <a:t>Wylie Burke, MD, PhD</a:t>
            </a:r>
          </a:p>
          <a:p>
            <a:r>
              <a:rPr lang="en-US" sz="2133" dirty="0">
                <a:solidFill>
                  <a:schemeClr val="tx1">
                    <a:lumMod val="75000"/>
                    <a:lumOff val="25000"/>
                  </a:schemeClr>
                </a:solidFill>
                <a:cs typeface="Arial" panose="020B0604020202020204" pitchFamily="34" charset="0"/>
              </a:rPr>
              <a:t>Debbie Delaney</a:t>
            </a:r>
          </a:p>
        </p:txBody>
      </p:sp>
      <p:sp>
        <p:nvSpPr>
          <p:cNvPr id="7" name="TextBox 6">
            <a:extLst>
              <a:ext uri="{FF2B5EF4-FFF2-40B4-BE49-F238E27FC236}">
                <a16:creationId xmlns:a16="http://schemas.microsoft.com/office/drawing/2014/main" id="{CAD4530A-766F-49B8-83FE-E7882F8DD377}"/>
              </a:ext>
            </a:extLst>
          </p:cNvPr>
          <p:cNvSpPr txBox="1"/>
          <p:nvPr/>
        </p:nvSpPr>
        <p:spPr>
          <a:xfrm>
            <a:off x="363028" y="3842178"/>
            <a:ext cx="11663568" cy="20924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r>
              <a:rPr lang="en-US" sz="2133" dirty="0">
                <a:solidFill>
                  <a:schemeClr val="tx1">
                    <a:lumMod val="75000"/>
                    <a:lumOff val="25000"/>
                  </a:schemeClr>
                </a:solidFill>
                <a:cs typeface="Arial" panose="020B0604020202020204" pitchFamily="34" charset="0"/>
              </a:rPr>
              <a:t>This study is supported by NIH/NCI grant UG1CA189974; and Lung-MAP master protocol supported by NIH/NCI grants CA180888, CA180819, CA180820, CA180821, CA180868, and in part by AbbieVie, Amgen, AstraZeneca, Bristol-Myers Squibb Company, Genentech and Pfizer through the Foundation for the National Institutes of Health, in partnership with Friends of Cancer Research. The content is solely the responsibility of the authors and does not necessarily represent the official views of the National Institutes of Health. </a:t>
            </a:r>
          </a:p>
        </p:txBody>
      </p:sp>
      <p:sp>
        <p:nvSpPr>
          <p:cNvPr id="8" name="TextBox 7">
            <a:extLst>
              <a:ext uri="{FF2B5EF4-FFF2-40B4-BE49-F238E27FC236}">
                <a16:creationId xmlns:a16="http://schemas.microsoft.com/office/drawing/2014/main" id="{3984193B-7D13-423A-A4DC-F1DFDF62665A}"/>
              </a:ext>
            </a:extLst>
          </p:cNvPr>
          <p:cNvSpPr txBox="1"/>
          <p:nvPr/>
        </p:nvSpPr>
        <p:spPr>
          <a:xfrm>
            <a:off x="7836986" y="1596213"/>
            <a:ext cx="4034447" cy="1692579"/>
          </a:xfrm>
          <a:prstGeom prst="rect">
            <a:avLst/>
          </a:prstGeom>
          <a:noFill/>
        </p:spPr>
        <p:txBody>
          <a:bodyPr wrap="square" rtlCol="0">
            <a:spAutoFit/>
          </a:bodyPr>
          <a:lstStyle/>
          <a:p>
            <a:r>
              <a:rPr lang="en-US" sz="1867" dirty="0">
                <a:solidFill>
                  <a:schemeClr val="tx1">
                    <a:lumMod val="75000"/>
                    <a:lumOff val="25000"/>
                  </a:schemeClr>
                </a:solidFill>
                <a:cs typeface="Arial" panose="020B0604020202020204" pitchFamily="34" charset="0"/>
              </a:rPr>
              <a:t>Vassiliki Papadimitrakopoulou, MD </a:t>
            </a:r>
          </a:p>
          <a:p>
            <a:r>
              <a:rPr lang="en-US" sz="2133" dirty="0">
                <a:solidFill>
                  <a:schemeClr val="tx1">
                    <a:lumMod val="75000"/>
                    <a:lumOff val="25000"/>
                  </a:schemeClr>
                </a:solidFill>
                <a:cs typeface="Arial" panose="020B0604020202020204" pitchFamily="34" charset="0"/>
              </a:rPr>
              <a:t>Karen Kelly, MD</a:t>
            </a:r>
          </a:p>
          <a:p>
            <a:r>
              <a:rPr lang="en-US" sz="2133" dirty="0">
                <a:solidFill>
                  <a:schemeClr val="tx1">
                    <a:lumMod val="75000"/>
                    <a:lumOff val="25000"/>
                  </a:schemeClr>
                </a:solidFill>
                <a:cs typeface="Arial" panose="020B0604020202020204" pitchFamily="34" charset="0"/>
              </a:rPr>
              <a:t>David Gandara, MD</a:t>
            </a:r>
          </a:p>
          <a:p>
            <a:r>
              <a:rPr lang="en-US" sz="2133" dirty="0">
                <a:solidFill>
                  <a:schemeClr val="tx1">
                    <a:lumMod val="75000"/>
                    <a:lumOff val="25000"/>
                  </a:schemeClr>
                </a:solidFill>
                <a:cs typeface="Arial" panose="020B0604020202020204" pitchFamily="34" charset="0"/>
              </a:rPr>
              <a:t>Dawn L. Hershman, MD, MS </a:t>
            </a:r>
          </a:p>
          <a:p>
            <a:r>
              <a:rPr lang="en-US" sz="2133" dirty="0">
                <a:solidFill>
                  <a:schemeClr val="tx1">
                    <a:lumMod val="75000"/>
                    <a:lumOff val="25000"/>
                  </a:schemeClr>
                </a:solidFill>
                <a:cs typeface="Arial" panose="020B0604020202020204" pitchFamily="34" charset="0"/>
              </a:rPr>
              <a:t>Scott D. Ramsey, MD, PhD</a:t>
            </a:r>
          </a:p>
        </p:txBody>
      </p:sp>
    </p:spTree>
    <p:extLst>
      <p:ext uri="{BB962C8B-B14F-4D97-AF65-F5344CB8AC3E}">
        <p14:creationId xmlns:p14="http://schemas.microsoft.com/office/powerpoint/2010/main" val="42136089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FF6476-DE39-4A28-AFF9-2C93EFE0FFC1}"/>
              </a:ext>
            </a:extLst>
          </p:cNvPr>
          <p:cNvSpPr>
            <a:spLocks noGrp="1"/>
          </p:cNvSpPr>
          <p:nvPr>
            <p:ph type="ctrTitle"/>
          </p:nvPr>
        </p:nvSpPr>
        <p:spPr/>
        <p:txBody>
          <a:bodyPr>
            <a:noAutofit/>
          </a:bodyPr>
          <a:lstStyle/>
          <a:p>
            <a:r>
              <a:rPr lang="en-US" dirty="0"/>
              <a:t>S1400G</a:t>
            </a:r>
            <a:br>
              <a:rPr lang="en-US" sz="5400" dirty="0"/>
            </a:br>
            <a:r>
              <a:rPr lang="en-US" sz="2400" dirty="0"/>
              <a:t>A Phase II Study of </a:t>
            </a:r>
            <a:r>
              <a:rPr lang="en-US" sz="2400" dirty="0" err="1"/>
              <a:t>Talazoparib</a:t>
            </a:r>
            <a:r>
              <a:rPr lang="en-US" sz="2400" dirty="0"/>
              <a:t> (BMN 673) in Patients with Homologous Recombination Repair Deficiency (HRRD) Positive Stage IV Squamous Cell Lung Cancer</a:t>
            </a:r>
          </a:p>
        </p:txBody>
      </p:sp>
      <p:sp>
        <p:nvSpPr>
          <p:cNvPr id="6" name="Subtitle 5">
            <a:extLst>
              <a:ext uri="{FF2B5EF4-FFF2-40B4-BE49-F238E27FC236}">
                <a16:creationId xmlns:a16="http://schemas.microsoft.com/office/drawing/2014/main" id="{B8EDFEC7-8D40-4D88-BE73-8BF823675CAE}"/>
              </a:ext>
            </a:extLst>
          </p:cNvPr>
          <p:cNvSpPr>
            <a:spLocks noGrp="1"/>
          </p:cNvSpPr>
          <p:nvPr>
            <p:ph type="subTitle" idx="1"/>
          </p:nvPr>
        </p:nvSpPr>
        <p:spPr/>
        <p:txBody>
          <a:bodyPr>
            <a:normAutofit fontScale="92500" lnSpcReduction="10000"/>
          </a:bodyPr>
          <a:lstStyle/>
          <a:p>
            <a:r>
              <a:rPr lang="en-US" dirty="0">
                <a:solidFill>
                  <a:schemeClr val="tx1">
                    <a:lumMod val="85000"/>
                    <a:lumOff val="15000"/>
                  </a:schemeClr>
                </a:solidFill>
              </a:rPr>
              <a:t>David Gandara, MD, Lung-MAP Co-</a:t>
            </a:r>
            <a:r>
              <a:rPr lang="en-US" dirty="0" err="1">
                <a:solidFill>
                  <a:schemeClr val="tx1">
                    <a:lumMod val="85000"/>
                    <a:lumOff val="15000"/>
                  </a:schemeClr>
                </a:solidFill>
              </a:rPr>
              <a:t>CHair</a:t>
            </a:r>
            <a:endParaRPr lang="en-US" dirty="0">
              <a:solidFill>
                <a:schemeClr val="tx1">
                  <a:lumMod val="85000"/>
                  <a:lumOff val="15000"/>
                </a:schemeClr>
              </a:solidFill>
            </a:endParaRPr>
          </a:p>
          <a:p>
            <a:r>
              <a:rPr lang="en-US" dirty="0">
                <a:solidFill>
                  <a:schemeClr val="tx1">
                    <a:lumMod val="85000"/>
                    <a:lumOff val="15000"/>
                  </a:schemeClr>
                </a:solidFill>
              </a:rPr>
              <a:t>On behalf of S1400G Study Chairs Taofeek Owonikoko (ECOG-ACRIN), MD, PHD &amp; Lauren Byers, MD (SWOG)</a:t>
            </a:r>
          </a:p>
        </p:txBody>
      </p:sp>
      <p:sp>
        <p:nvSpPr>
          <p:cNvPr id="4" name="Slide Number Placeholder 3">
            <a:extLst>
              <a:ext uri="{FF2B5EF4-FFF2-40B4-BE49-F238E27FC236}">
                <a16:creationId xmlns:a16="http://schemas.microsoft.com/office/drawing/2014/main" id="{7A989261-7DA4-46C6-A4C7-8FF4EB34F7D0}"/>
              </a:ext>
            </a:extLst>
          </p:cNvPr>
          <p:cNvSpPr>
            <a:spLocks noGrp="1"/>
          </p:cNvSpPr>
          <p:nvPr>
            <p:ph type="sldNum" sz="quarter" idx="12"/>
          </p:nvPr>
        </p:nvSpPr>
        <p:spPr/>
        <p:txBody>
          <a:bodyPr/>
          <a:lstStyle/>
          <a:p>
            <a:r>
              <a:rPr lang="en-US" dirty="0"/>
              <a:t>Slide </a:t>
            </a:r>
            <a:fld id="{629637A9-119A-49DA-BD12-AAC58B377D80}" type="slidenum">
              <a:rPr lang="en-US" smtClean="0"/>
              <a:pPr/>
              <a:t>49</a:t>
            </a:fld>
            <a:endParaRPr lang="en-US" dirty="0"/>
          </a:p>
        </p:txBody>
      </p:sp>
    </p:spTree>
    <p:extLst>
      <p:ext uri="{BB962C8B-B14F-4D97-AF65-F5344CB8AC3E}">
        <p14:creationId xmlns:p14="http://schemas.microsoft.com/office/powerpoint/2010/main" val="3920499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C5405-0E9A-4FF0-8652-47F4E7C081F5}"/>
              </a:ext>
            </a:extLst>
          </p:cNvPr>
          <p:cNvSpPr>
            <a:spLocks noGrp="1"/>
          </p:cNvSpPr>
          <p:nvPr>
            <p:ph type="title"/>
          </p:nvPr>
        </p:nvSpPr>
        <p:spPr/>
        <p:txBody>
          <a:bodyPr/>
          <a:lstStyle/>
          <a:p>
            <a:pPr algn="ctr"/>
            <a:r>
              <a:rPr lang="en-US" dirty="0"/>
              <a:t>Thank You! </a:t>
            </a:r>
            <a:br>
              <a:rPr lang="en-US" dirty="0"/>
            </a:br>
            <a:r>
              <a:rPr lang="en-US" dirty="0"/>
              <a:t>Vassiliki A. Papadimitrakopoulou, M.D.</a:t>
            </a:r>
          </a:p>
        </p:txBody>
      </p:sp>
      <p:pic>
        <p:nvPicPr>
          <p:cNvPr id="6" name="Content Placeholder 5">
            <a:extLst>
              <a:ext uri="{FF2B5EF4-FFF2-40B4-BE49-F238E27FC236}">
                <a16:creationId xmlns:a16="http://schemas.microsoft.com/office/drawing/2014/main" id="{D97F0E68-793B-4A22-993A-D64CD8F29C9C}"/>
              </a:ext>
            </a:extLst>
          </p:cNvPr>
          <p:cNvPicPr>
            <a:picLocks noGrp="1" noChangeAspect="1"/>
          </p:cNvPicPr>
          <p:nvPr>
            <p:ph idx="1"/>
          </p:nvPr>
        </p:nvPicPr>
        <p:blipFill>
          <a:blip r:embed="rId2"/>
          <a:stretch>
            <a:fillRect/>
          </a:stretch>
        </p:blipFill>
        <p:spPr>
          <a:xfrm>
            <a:off x="2414016" y="1601463"/>
            <a:ext cx="6766077" cy="4510718"/>
          </a:xfrm>
        </p:spPr>
      </p:pic>
      <p:sp>
        <p:nvSpPr>
          <p:cNvPr id="4" name="Slide Number Placeholder 3">
            <a:extLst>
              <a:ext uri="{FF2B5EF4-FFF2-40B4-BE49-F238E27FC236}">
                <a16:creationId xmlns:a16="http://schemas.microsoft.com/office/drawing/2014/main" id="{C8C26807-9873-43C6-A707-325C5821D7F2}"/>
              </a:ext>
            </a:extLst>
          </p:cNvPr>
          <p:cNvSpPr>
            <a:spLocks noGrp="1"/>
          </p:cNvSpPr>
          <p:nvPr>
            <p:ph type="sldNum" sz="quarter" idx="12"/>
          </p:nvPr>
        </p:nvSpPr>
        <p:spPr/>
        <p:txBody>
          <a:bodyPr/>
          <a:lstStyle/>
          <a:p>
            <a:r>
              <a:rPr lang="en-US"/>
              <a:t>Slide: </a:t>
            </a:r>
            <a:fld id="{629637A9-119A-49DA-BD12-AAC58B377D80}" type="slidenum">
              <a:rPr lang="en-US" smtClean="0"/>
              <a:pPr/>
              <a:t>5</a:t>
            </a:fld>
            <a:endParaRPr lang="en-US" dirty="0"/>
          </a:p>
        </p:txBody>
      </p:sp>
    </p:spTree>
    <p:extLst>
      <p:ext uri="{BB962C8B-B14F-4D97-AF65-F5344CB8AC3E}">
        <p14:creationId xmlns:p14="http://schemas.microsoft.com/office/powerpoint/2010/main" val="13344062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BA7F9A-1DB8-4290-85FF-BCC6F8A3BAAE}"/>
              </a:ext>
            </a:extLst>
          </p:cNvPr>
          <p:cNvSpPr>
            <a:spLocks noGrp="1"/>
          </p:cNvSpPr>
          <p:nvPr>
            <p:ph type="title"/>
          </p:nvPr>
        </p:nvSpPr>
        <p:spPr/>
        <p:txBody>
          <a:bodyPr/>
          <a:lstStyle/>
          <a:p>
            <a:r>
              <a:rPr lang="en-US" dirty="0"/>
              <a:t>S1400G Background</a:t>
            </a:r>
          </a:p>
        </p:txBody>
      </p:sp>
      <p:sp>
        <p:nvSpPr>
          <p:cNvPr id="6" name="Content Placeholder 5">
            <a:extLst>
              <a:ext uri="{FF2B5EF4-FFF2-40B4-BE49-F238E27FC236}">
                <a16:creationId xmlns:a16="http://schemas.microsoft.com/office/drawing/2014/main" id="{84A196C0-82C0-4301-96D3-C85E2BCCEF8A}"/>
              </a:ext>
            </a:extLst>
          </p:cNvPr>
          <p:cNvSpPr>
            <a:spLocks noGrp="1"/>
          </p:cNvSpPr>
          <p:nvPr>
            <p:ph idx="1"/>
          </p:nvPr>
        </p:nvSpPr>
        <p:spPr/>
        <p:txBody>
          <a:bodyPr/>
          <a:lstStyle/>
          <a:p>
            <a:pPr marL="171450" indent="-171450"/>
            <a:r>
              <a:rPr lang="en-US" sz="2400" dirty="0"/>
              <a:t>HRRD sensitizes tumor to PARP inhibitor therapy. </a:t>
            </a:r>
          </a:p>
          <a:p>
            <a:pPr marL="171450" indent="-171450"/>
            <a:r>
              <a:rPr lang="en-US" sz="2400" dirty="0"/>
              <a:t>S1400G sub-study [NCT03377556] evaluated the clinical efficacy of a PARP inhibitor, </a:t>
            </a:r>
            <a:r>
              <a:rPr lang="en-US" sz="2400" dirty="0" err="1"/>
              <a:t>talazoparib</a:t>
            </a:r>
            <a:r>
              <a:rPr lang="en-US" sz="2400" dirty="0"/>
              <a:t>, as monotherapy (1mg p.o. daily; cycle=28days), in advanced stage squamous cell lung cancer harboring HRRD.</a:t>
            </a:r>
          </a:p>
          <a:p>
            <a:endParaRPr lang="en-US" dirty="0"/>
          </a:p>
        </p:txBody>
      </p:sp>
      <p:sp>
        <p:nvSpPr>
          <p:cNvPr id="4" name="Slide Number Placeholder 3">
            <a:extLst>
              <a:ext uri="{FF2B5EF4-FFF2-40B4-BE49-F238E27FC236}">
                <a16:creationId xmlns:a16="http://schemas.microsoft.com/office/drawing/2014/main" id="{F4228531-E7B9-410D-8F3C-A182B8A2D582}"/>
              </a:ext>
            </a:extLst>
          </p:cNvPr>
          <p:cNvSpPr>
            <a:spLocks noGrp="1"/>
          </p:cNvSpPr>
          <p:nvPr>
            <p:ph type="sldNum" sz="quarter" idx="12"/>
          </p:nvPr>
        </p:nvSpPr>
        <p:spPr/>
        <p:txBody>
          <a:bodyPr/>
          <a:lstStyle/>
          <a:p>
            <a:r>
              <a:rPr lang="en-US"/>
              <a:t>Slide </a:t>
            </a:r>
            <a:fld id="{4FAB73BC-B049-4115-A692-8D63A059BFB8}" type="slidenum">
              <a:rPr lang="en-US" smtClean="0"/>
              <a:pPr/>
              <a:t>50</a:t>
            </a:fld>
            <a:endParaRPr lang="en-US" dirty="0"/>
          </a:p>
        </p:txBody>
      </p:sp>
    </p:spTree>
    <p:extLst>
      <p:ext uri="{BB962C8B-B14F-4D97-AF65-F5344CB8AC3E}">
        <p14:creationId xmlns:p14="http://schemas.microsoft.com/office/powerpoint/2010/main" val="36434051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9D1A3-ACE4-43A3-A616-7F034E348EDB}"/>
              </a:ext>
            </a:extLst>
          </p:cNvPr>
          <p:cNvSpPr>
            <a:spLocks noGrp="1"/>
          </p:cNvSpPr>
          <p:nvPr>
            <p:ph type="title"/>
          </p:nvPr>
        </p:nvSpPr>
        <p:spPr/>
        <p:txBody>
          <a:bodyPr/>
          <a:lstStyle/>
          <a:p>
            <a:r>
              <a:rPr lang="en-US" dirty="0"/>
              <a:t>S1400G Methods</a:t>
            </a:r>
          </a:p>
        </p:txBody>
      </p:sp>
      <p:sp>
        <p:nvSpPr>
          <p:cNvPr id="3" name="Content Placeholder 2">
            <a:extLst>
              <a:ext uri="{FF2B5EF4-FFF2-40B4-BE49-F238E27FC236}">
                <a16:creationId xmlns:a16="http://schemas.microsoft.com/office/drawing/2014/main" id="{9CC20346-3094-4275-A1A6-C55D1F4917FD}"/>
              </a:ext>
            </a:extLst>
          </p:cNvPr>
          <p:cNvSpPr>
            <a:spLocks noGrp="1"/>
          </p:cNvSpPr>
          <p:nvPr>
            <p:ph idx="1"/>
          </p:nvPr>
        </p:nvSpPr>
        <p:spPr/>
        <p:txBody>
          <a:bodyPr>
            <a:normAutofit lnSpcReduction="10000"/>
          </a:bodyPr>
          <a:lstStyle/>
          <a:p>
            <a:pPr marL="171450" indent="-171450"/>
            <a:r>
              <a:rPr lang="en-US" sz="2800" b="1" dirty="0">
                <a:solidFill>
                  <a:srgbClr val="0070C0"/>
                </a:solidFill>
              </a:rPr>
              <a:t>Full eligible subset defined by deleterious </a:t>
            </a:r>
            <a:r>
              <a:rPr lang="en-US" sz="2800" b="1" dirty="0" err="1">
                <a:solidFill>
                  <a:srgbClr val="0070C0"/>
                </a:solidFill>
              </a:rPr>
              <a:t>mut</a:t>
            </a:r>
            <a:r>
              <a:rPr lang="en-US" sz="2800" b="1" dirty="0">
                <a:solidFill>
                  <a:srgbClr val="0070C0"/>
                </a:solidFill>
              </a:rPr>
              <a:t> population (FEP) </a:t>
            </a:r>
            <a:r>
              <a:rPr lang="en-US" sz="2800" dirty="0"/>
              <a:t>defined by any deleterious mutation in study-defined HRR genes [</a:t>
            </a:r>
            <a:r>
              <a:rPr lang="en-US" sz="2400" i="1" dirty="0"/>
              <a:t>ATM, ATR, BARD1, BRCA1, BRCA2, BRIP1, CHEK1, CHEK2, FANCA, FANCC, FANCD2, FANCF, FANCM, NBN (NBS1), PALB2, RAD51, RAD51B (RAD51L1), RAD54L, RPA1</a:t>
            </a:r>
            <a:r>
              <a:rPr lang="en-US" sz="2400" dirty="0"/>
              <a:t> </a:t>
            </a:r>
            <a:r>
              <a:rPr lang="en-US" sz="2800" dirty="0"/>
              <a:t>genes] using Foundation One NGS panel. </a:t>
            </a:r>
          </a:p>
          <a:p>
            <a:pPr marL="171450" indent="-171450"/>
            <a:r>
              <a:rPr lang="en-US" sz="2800" b="1" dirty="0">
                <a:solidFill>
                  <a:srgbClr val="0070C0"/>
                </a:solidFill>
              </a:rPr>
              <a:t>Primary analysis population (PAP) </a:t>
            </a:r>
            <a:r>
              <a:rPr lang="en-US" sz="2800" dirty="0"/>
              <a:t>is patient </a:t>
            </a:r>
            <a:r>
              <a:rPr lang="en-US" sz="2800" dirty="0" err="1"/>
              <a:t>ation</a:t>
            </a:r>
            <a:r>
              <a:rPr lang="en-US" sz="2800" dirty="0"/>
              <a:t>(s) in any of </a:t>
            </a:r>
            <a:r>
              <a:rPr lang="en-US" sz="2400" i="1" dirty="0"/>
              <a:t>ATM, ATR, BRCA1, BRCA2 or PALB2 </a:t>
            </a:r>
            <a:r>
              <a:rPr lang="en-US" sz="2800" dirty="0"/>
              <a:t>genes. </a:t>
            </a:r>
          </a:p>
          <a:p>
            <a:pPr marL="171450" indent="-171450"/>
            <a:r>
              <a:rPr lang="en-US" sz="2800" dirty="0"/>
              <a:t>A 2-stage design with exact 93% power and 1-sided 0.07 level type I error required enrollment of 40 patients in the PAP in order to rule out an overall response rate (ORR) ≤15% if the true ORR is 35% or greater. </a:t>
            </a:r>
          </a:p>
          <a:p>
            <a:endParaRPr lang="en-US" dirty="0"/>
          </a:p>
        </p:txBody>
      </p:sp>
      <p:sp>
        <p:nvSpPr>
          <p:cNvPr id="4" name="Slide Number Placeholder 3">
            <a:extLst>
              <a:ext uri="{FF2B5EF4-FFF2-40B4-BE49-F238E27FC236}">
                <a16:creationId xmlns:a16="http://schemas.microsoft.com/office/drawing/2014/main" id="{463881C4-14CD-413D-901A-3772143C477A}"/>
              </a:ext>
            </a:extLst>
          </p:cNvPr>
          <p:cNvSpPr>
            <a:spLocks noGrp="1"/>
          </p:cNvSpPr>
          <p:nvPr>
            <p:ph type="sldNum" sz="quarter" idx="12"/>
          </p:nvPr>
        </p:nvSpPr>
        <p:spPr/>
        <p:txBody>
          <a:bodyPr/>
          <a:lstStyle/>
          <a:p>
            <a:r>
              <a:rPr lang="en-US" dirty="0"/>
              <a:t>Slide </a:t>
            </a:r>
            <a:fld id="{629637A9-119A-49DA-BD12-AAC58B377D80}" type="slidenum">
              <a:rPr lang="en-US" smtClean="0"/>
              <a:pPr/>
              <a:t>51</a:t>
            </a:fld>
            <a:endParaRPr lang="en-US" dirty="0"/>
          </a:p>
        </p:txBody>
      </p:sp>
    </p:spTree>
    <p:extLst>
      <p:ext uri="{BB962C8B-B14F-4D97-AF65-F5344CB8AC3E}">
        <p14:creationId xmlns:p14="http://schemas.microsoft.com/office/powerpoint/2010/main" val="3355118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6CDA-7DFD-4636-A2DE-5FF9A2E533B5}"/>
              </a:ext>
            </a:extLst>
          </p:cNvPr>
          <p:cNvSpPr>
            <a:spLocks noGrp="1"/>
          </p:cNvSpPr>
          <p:nvPr>
            <p:ph type="title"/>
          </p:nvPr>
        </p:nvSpPr>
        <p:spPr/>
        <p:txBody>
          <a:bodyPr/>
          <a:lstStyle/>
          <a:p>
            <a:r>
              <a:rPr lang="en-US" dirty="0"/>
              <a:t>S1400G Patient Characteristics</a:t>
            </a:r>
          </a:p>
        </p:txBody>
      </p:sp>
      <p:sp>
        <p:nvSpPr>
          <p:cNvPr id="4" name="Slide Number Placeholder 3">
            <a:extLst>
              <a:ext uri="{FF2B5EF4-FFF2-40B4-BE49-F238E27FC236}">
                <a16:creationId xmlns:a16="http://schemas.microsoft.com/office/drawing/2014/main" id="{1E3E9674-6792-43F5-8B3A-DD5AAD89835C}"/>
              </a:ext>
            </a:extLst>
          </p:cNvPr>
          <p:cNvSpPr>
            <a:spLocks noGrp="1"/>
          </p:cNvSpPr>
          <p:nvPr>
            <p:ph type="sldNum" sz="quarter" idx="12"/>
          </p:nvPr>
        </p:nvSpPr>
        <p:spPr/>
        <p:txBody>
          <a:bodyPr/>
          <a:lstStyle/>
          <a:p>
            <a:r>
              <a:rPr lang="en-US" dirty="0"/>
              <a:t>Slide </a:t>
            </a:r>
            <a:fld id="{629637A9-119A-49DA-BD12-AAC58B377D80}" type="slidenum">
              <a:rPr lang="en-US" smtClean="0"/>
              <a:pPr/>
              <a:t>52</a:t>
            </a:fld>
            <a:endParaRPr lang="en-US" dirty="0"/>
          </a:p>
        </p:txBody>
      </p:sp>
      <p:graphicFrame>
        <p:nvGraphicFramePr>
          <p:cNvPr id="6" name="Table 5">
            <a:extLst>
              <a:ext uri="{FF2B5EF4-FFF2-40B4-BE49-F238E27FC236}">
                <a16:creationId xmlns:a16="http://schemas.microsoft.com/office/drawing/2014/main" id="{B5531E65-C183-4BDC-9D79-CA7836AACC2E}"/>
              </a:ext>
            </a:extLst>
          </p:cNvPr>
          <p:cNvGraphicFramePr>
            <a:graphicFrameLocks noGrp="1"/>
          </p:cNvGraphicFramePr>
          <p:nvPr>
            <p:extLst>
              <p:ext uri="{D42A27DB-BD31-4B8C-83A1-F6EECF244321}">
                <p14:modId xmlns:p14="http://schemas.microsoft.com/office/powerpoint/2010/main" val="3414629970"/>
              </p:ext>
            </p:extLst>
          </p:nvPr>
        </p:nvGraphicFramePr>
        <p:xfrm>
          <a:off x="6845968" y="1379515"/>
          <a:ext cx="3654558" cy="4737965"/>
        </p:xfrm>
        <a:graphic>
          <a:graphicData uri="http://schemas.openxmlformats.org/drawingml/2006/table">
            <a:tbl>
              <a:tblPr firstRow="1" bandRow="1">
                <a:tableStyleId>{5C22544A-7EE6-4342-B048-85BDC9FD1C3A}</a:tableStyleId>
              </a:tblPr>
              <a:tblGrid>
                <a:gridCol w="1647998">
                  <a:extLst>
                    <a:ext uri="{9D8B030D-6E8A-4147-A177-3AD203B41FA5}">
                      <a16:colId xmlns:a16="http://schemas.microsoft.com/office/drawing/2014/main" val="20000"/>
                    </a:ext>
                  </a:extLst>
                </a:gridCol>
                <a:gridCol w="758040">
                  <a:extLst>
                    <a:ext uri="{9D8B030D-6E8A-4147-A177-3AD203B41FA5}">
                      <a16:colId xmlns:a16="http://schemas.microsoft.com/office/drawing/2014/main" val="20001"/>
                    </a:ext>
                  </a:extLst>
                </a:gridCol>
                <a:gridCol w="1248520">
                  <a:extLst>
                    <a:ext uri="{9D8B030D-6E8A-4147-A177-3AD203B41FA5}">
                      <a16:colId xmlns:a16="http://schemas.microsoft.com/office/drawing/2014/main" val="20002"/>
                    </a:ext>
                  </a:extLst>
                </a:gridCol>
              </a:tblGrid>
              <a:tr h="326945">
                <a:tc gridSpan="3">
                  <a:txBody>
                    <a:bodyPr/>
                    <a:lstStyle/>
                    <a:p>
                      <a:pPr marL="0" marR="0" indent="228600" algn="l">
                        <a:spcBef>
                          <a:spcPts val="720"/>
                        </a:spcBef>
                        <a:spcAft>
                          <a:spcPts val="50"/>
                        </a:spcAft>
                      </a:pPr>
                      <a:r>
                        <a:rPr lang="en-US" sz="1800" dirty="0">
                          <a:solidFill>
                            <a:schemeClr val="tx1">
                              <a:lumMod val="75000"/>
                              <a:lumOff val="25000"/>
                            </a:schemeClr>
                          </a:solidFill>
                          <a:effectLst/>
                          <a:latin typeface="+mn-lt"/>
                          <a:ea typeface="SimSun" panose="02010600030101010101" pitchFamily="2" charset="-122"/>
                          <a:cs typeface="Times New Roman" panose="02020603050405020304" pitchFamily="18" charset="0"/>
                        </a:rPr>
                        <a:t>Frequency</a:t>
                      </a:r>
                      <a:r>
                        <a:rPr lang="en-US" sz="1800" baseline="0" dirty="0">
                          <a:solidFill>
                            <a:schemeClr val="tx1">
                              <a:lumMod val="75000"/>
                              <a:lumOff val="25000"/>
                            </a:schemeClr>
                          </a:solidFill>
                          <a:effectLst/>
                          <a:latin typeface="+mn-lt"/>
                          <a:ea typeface="SimSun" panose="02010600030101010101" pitchFamily="2" charset="-122"/>
                          <a:cs typeface="Times New Roman" panose="02020603050405020304" pitchFamily="18" charset="0"/>
                        </a:rPr>
                        <a:t> of HRRD gene mutations</a:t>
                      </a:r>
                      <a:endParaRPr lang="en-US" sz="18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6350" marR="6350" marT="0" marB="0" anchor="b"/>
                </a:tc>
                <a:tc hMerge="1">
                  <a:txBody>
                    <a:bodyPr/>
                    <a:lstStyle/>
                    <a:p>
                      <a:pPr marL="0" marR="0" indent="228600" algn="r">
                        <a:spcBef>
                          <a:spcPts val="720"/>
                        </a:spcBef>
                        <a:spcAft>
                          <a:spcPts val="50"/>
                        </a:spcAft>
                      </a:pPr>
                      <a:endParaRPr lang="en-US" sz="1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350" marR="274320" marT="0" marB="0"/>
                </a:tc>
                <a:tc hMerge="1">
                  <a:txBody>
                    <a:bodyPr/>
                    <a:lstStyle/>
                    <a:p>
                      <a:pPr marL="0" marR="0" indent="228600" algn="r">
                        <a:spcBef>
                          <a:spcPts val="720"/>
                        </a:spcBef>
                        <a:spcAft>
                          <a:spcPts val="50"/>
                        </a:spcAft>
                      </a:pPr>
                      <a:endParaRPr lang="en-US" sz="1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0" marR="0" marT="0" marB="0"/>
                </a:tc>
                <a:extLst>
                  <a:ext uri="{0D108BD9-81ED-4DB2-BD59-A6C34878D82A}">
                    <a16:rowId xmlns:a16="http://schemas.microsoft.com/office/drawing/2014/main" val="10000"/>
                  </a:ext>
                </a:extLst>
              </a:tr>
              <a:tr h="261556">
                <a:tc>
                  <a:txBody>
                    <a:bodyPr/>
                    <a:lstStyle/>
                    <a:p>
                      <a:pPr marL="0" marR="0" indent="228600">
                        <a:spcBef>
                          <a:spcPts val="50"/>
                        </a:spcBef>
                        <a:spcAft>
                          <a:spcPts val="50"/>
                        </a:spcAft>
                      </a:pPr>
                      <a:r>
                        <a:rPr lang="en-US" sz="1600" i="1" dirty="0">
                          <a:effectLst/>
                          <a:latin typeface="+mn-lt"/>
                          <a:ea typeface="SimSun" panose="02010600030101010101" pitchFamily="2" charset="-122"/>
                          <a:cs typeface="Times New Roman" panose="02020603050405020304" pitchFamily="18" charset="0"/>
                        </a:rPr>
                        <a:t>FANCM***</a:t>
                      </a:r>
                    </a:p>
                  </a:txBody>
                  <a:tcPr marL="6350" marR="6350" marT="0" marB="0" anchor="b"/>
                </a:tc>
                <a:tc>
                  <a:txBody>
                    <a:bodyPr/>
                    <a:lstStyle/>
                    <a:p>
                      <a:pPr marL="0" marR="0" indent="228600" algn="r">
                        <a:spcBef>
                          <a:spcPts val="50"/>
                        </a:spcBef>
                        <a:spcAft>
                          <a:spcPts val="50"/>
                        </a:spcAft>
                      </a:pPr>
                      <a:r>
                        <a:rPr lang="en-US" sz="1600" dirty="0">
                          <a:effectLst/>
                          <a:latin typeface="+mn-lt"/>
                          <a:ea typeface="SimSun" panose="02010600030101010101" pitchFamily="2" charset="-122"/>
                          <a:cs typeface="Times New Roman" panose="02020603050405020304" pitchFamily="18" charset="0"/>
                        </a:rPr>
                        <a:t>7</a:t>
                      </a:r>
                    </a:p>
                  </a:txBody>
                  <a:tcPr marL="6350" marR="274320" marT="0" marB="0"/>
                </a:tc>
                <a:tc>
                  <a:txBody>
                    <a:bodyPr/>
                    <a:lstStyle/>
                    <a:p>
                      <a:pPr marL="0" marR="0" indent="228600" algn="r">
                        <a:spcBef>
                          <a:spcPts val="50"/>
                        </a:spcBef>
                        <a:spcAft>
                          <a:spcPts val="50"/>
                        </a:spcAft>
                      </a:pPr>
                      <a:r>
                        <a:rPr lang="en-US" sz="1600" dirty="0">
                          <a:effectLst/>
                          <a:latin typeface="+mn-lt"/>
                          <a:ea typeface="SimSun" panose="02010600030101010101" pitchFamily="2" charset="-122"/>
                          <a:cs typeface="Times New Roman" panose="02020603050405020304" pitchFamily="18" charset="0"/>
                        </a:rPr>
                        <a:t>15%</a:t>
                      </a:r>
                    </a:p>
                  </a:txBody>
                  <a:tcPr marL="0" marR="0" marT="0" marB="0"/>
                </a:tc>
                <a:extLst>
                  <a:ext uri="{0D108BD9-81ED-4DB2-BD59-A6C34878D82A}">
                    <a16:rowId xmlns:a16="http://schemas.microsoft.com/office/drawing/2014/main" val="10001"/>
                  </a:ext>
                </a:extLst>
              </a:tr>
              <a:tr h="261556">
                <a:tc>
                  <a:txBody>
                    <a:bodyPr/>
                    <a:lstStyle/>
                    <a:p>
                      <a:pPr marL="0" marR="0" indent="228600">
                        <a:spcBef>
                          <a:spcPts val="50"/>
                        </a:spcBef>
                        <a:spcAft>
                          <a:spcPts val="50"/>
                        </a:spcAft>
                      </a:pPr>
                      <a:r>
                        <a:rPr lang="en-US" sz="1600" i="1" dirty="0">
                          <a:effectLst/>
                          <a:latin typeface="+mn-lt"/>
                        </a:rPr>
                        <a:t>FANCD2</a:t>
                      </a:r>
                      <a:endParaRPr lang="en-US" sz="1600" i="1" dirty="0">
                        <a:effectLst/>
                        <a:latin typeface="+mn-lt"/>
                        <a:ea typeface="SimSun" panose="02010600030101010101" pitchFamily="2" charset="-122"/>
                        <a:cs typeface="Times New Roman" panose="02020603050405020304" pitchFamily="18" charset="0"/>
                      </a:endParaRPr>
                    </a:p>
                  </a:txBody>
                  <a:tcPr marL="6350" marR="6350" marT="0" marB="0" anchor="b"/>
                </a:tc>
                <a:tc>
                  <a:txBody>
                    <a:bodyPr/>
                    <a:lstStyle/>
                    <a:p>
                      <a:pPr marL="0" marR="0" indent="228600" algn="r">
                        <a:spcBef>
                          <a:spcPts val="50"/>
                        </a:spcBef>
                        <a:spcAft>
                          <a:spcPts val="50"/>
                        </a:spcAft>
                      </a:pPr>
                      <a:r>
                        <a:rPr lang="en-US" sz="1600" dirty="0">
                          <a:effectLst/>
                          <a:latin typeface="+mn-lt"/>
                        </a:rPr>
                        <a:t>1</a:t>
                      </a:r>
                      <a:endParaRPr lang="en-US" sz="1600" dirty="0">
                        <a:effectLst/>
                        <a:latin typeface="+mn-lt"/>
                        <a:ea typeface="SimSun" panose="02010600030101010101" pitchFamily="2" charset="-122"/>
                        <a:cs typeface="Times New Roman" panose="02020603050405020304" pitchFamily="18" charset="0"/>
                      </a:endParaRPr>
                    </a:p>
                  </a:txBody>
                  <a:tcPr marL="6350" marR="274320" marT="0" marB="0"/>
                </a:tc>
                <a:tc>
                  <a:txBody>
                    <a:bodyPr/>
                    <a:lstStyle/>
                    <a:p>
                      <a:pPr marL="0" marR="0" indent="228600" algn="r">
                        <a:spcBef>
                          <a:spcPts val="50"/>
                        </a:spcBef>
                        <a:spcAft>
                          <a:spcPts val="50"/>
                        </a:spcAft>
                      </a:pPr>
                      <a:r>
                        <a:rPr lang="en-US" sz="1600" dirty="0">
                          <a:effectLst/>
                          <a:latin typeface="+mn-lt"/>
                        </a:rPr>
                        <a:t>2%</a:t>
                      </a:r>
                      <a:endParaRPr lang="en-US" sz="1600" dirty="0">
                        <a:effectLst/>
                        <a:latin typeface="+mn-lt"/>
                        <a:ea typeface="SimSun" panose="02010600030101010101" pitchFamily="2" charset="-122"/>
                        <a:cs typeface="Times New Roman" panose="02020603050405020304" pitchFamily="18" charset="0"/>
                      </a:endParaRPr>
                    </a:p>
                  </a:txBody>
                  <a:tcPr marL="0" marR="0" marT="0" marB="0"/>
                </a:tc>
                <a:extLst>
                  <a:ext uri="{0D108BD9-81ED-4DB2-BD59-A6C34878D82A}">
                    <a16:rowId xmlns:a16="http://schemas.microsoft.com/office/drawing/2014/main" val="10002"/>
                  </a:ext>
                </a:extLst>
              </a:tr>
              <a:tr h="261556">
                <a:tc>
                  <a:txBody>
                    <a:bodyPr/>
                    <a:lstStyle/>
                    <a:p>
                      <a:pPr marL="0" marR="0" indent="228600">
                        <a:spcBef>
                          <a:spcPts val="50"/>
                        </a:spcBef>
                        <a:spcAft>
                          <a:spcPts val="50"/>
                        </a:spcAft>
                      </a:pPr>
                      <a:r>
                        <a:rPr lang="en-US" sz="1600" i="1" dirty="0">
                          <a:effectLst/>
                          <a:latin typeface="+mn-lt"/>
                        </a:rPr>
                        <a:t>FANCF</a:t>
                      </a:r>
                      <a:endParaRPr lang="en-US" sz="1600" i="1" dirty="0">
                        <a:effectLst/>
                        <a:latin typeface="+mn-lt"/>
                        <a:ea typeface="SimSun" panose="02010600030101010101" pitchFamily="2" charset="-122"/>
                        <a:cs typeface="Times New Roman" panose="02020603050405020304" pitchFamily="18" charset="0"/>
                      </a:endParaRPr>
                    </a:p>
                  </a:txBody>
                  <a:tcPr marL="6350" marR="6350" marT="0" marB="0" anchor="b"/>
                </a:tc>
                <a:tc>
                  <a:txBody>
                    <a:bodyPr/>
                    <a:lstStyle/>
                    <a:p>
                      <a:pPr marL="0" marR="0" indent="228600" algn="r">
                        <a:spcBef>
                          <a:spcPts val="50"/>
                        </a:spcBef>
                        <a:spcAft>
                          <a:spcPts val="50"/>
                        </a:spcAft>
                      </a:pPr>
                      <a:r>
                        <a:rPr lang="en-US" sz="1600" dirty="0">
                          <a:effectLst/>
                          <a:latin typeface="+mn-lt"/>
                        </a:rPr>
                        <a:t>2</a:t>
                      </a:r>
                      <a:endParaRPr lang="en-US" sz="1600" dirty="0">
                        <a:effectLst/>
                        <a:latin typeface="+mn-lt"/>
                        <a:ea typeface="SimSun" panose="02010600030101010101" pitchFamily="2" charset="-122"/>
                        <a:cs typeface="Times New Roman" panose="02020603050405020304" pitchFamily="18" charset="0"/>
                      </a:endParaRPr>
                    </a:p>
                  </a:txBody>
                  <a:tcPr marL="6350" marR="274320" marT="0" marB="0"/>
                </a:tc>
                <a:tc>
                  <a:txBody>
                    <a:bodyPr/>
                    <a:lstStyle/>
                    <a:p>
                      <a:pPr marL="0" marR="0" indent="228600" algn="r">
                        <a:spcBef>
                          <a:spcPts val="50"/>
                        </a:spcBef>
                        <a:spcAft>
                          <a:spcPts val="50"/>
                        </a:spcAft>
                      </a:pPr>
                      <a:r>
                        <a:rPr lang="en-US" sz="1600" dirty="0">
                          <a:effectLst/>
                          <a:latin typeface="+mn-lt"/>
                        </a:rPr>
                        <a:t>4%</a:t>
                      </a:r>
                      <a:endParaRPr lang="en-US" sz="1600" dirty="0">
                        <a:effectLst/>
                        <a:latin typeface="+mn-lt"/>
                        <a:ea typeface="SimSun" panose="02010600030101010101" pitchFamily="2" charset="-122"/>
                        <a:cs typeface="Times New Roman" panose="02020603050405020304" pitchFamily="18" charset="0"/>
                      </a:endParaRPr>
                    </a:p>
                  </a:txBody>
                  <a:tcPr marL="0" marR="0" marT="0" marB="0"/>
                </a:tc>
                <a:extLst>
                  <a:ext uri="{0D108BD9-81ED-4DB2-BD59-A6C34878D82A}">
                    <a16:rowId xmlns:a16="http://schemas.microsoft.com/office/drawing/2014/main" val="10003"/>
                  </a:ext>
                </a:extLst>
              </a:tr>
              <a:tr h="261556">
                <a:tc>
                  <a:txBody>
                    <a:bodyPr/>
                    <a:lstStyle/>
                    <a:p>
                      <a:pPr marL="0" marR="0" indent="228600">
                        <a:spcBef>
                          <a:spcPts val="50"/>
                        </a:spcBef>
                        <a:spcAft>
                          <a:spcPts val="50"/>
                        </a:spcAft>
                      </a:pPr>
                      <a:r>
                        <a:rPr lang="en-US" sz="1600" i="1" dirty="0">
                          <a:effectLst/>
                          <a:latin typeface="+mn-lt"/>
                        </a:rPr>
                        <a:t>FANCA</a:t>
                      </a:r>
                      <a:endParaRPr lang="en-US" sz="1600" i="1" dirty="0">
                        <a:effectLst/>
                        <a:latin typeface="+mn-lt"/>
                        <a:ea typeface="SimSun" panose="02010600030101010101" pitchFamily="2" charset="-122"/>
                        <a:cs typeface="Times New Roman" panose="02020603050405020304" pitchFamily="18" charset="0"/>
                      </a:endParaRPr>
                    </a:p>
                  </a:txBody>
                  <a:tcPr marL="6350" marR="6350" marT="0" marB="0" anchor="b"/>
                </a:tc>
                <a:tc>
                  <a:txBody>
                    <a:bodyPr/>
                    <a:lstStyle/>
                    <a:p>
                      <a:pPr marL="0" marR="0" indent="228600" algn="r">
                        <a:spcBef>
                          <a:spcPts val="50"/>
                        </a:spcBef>
                        <a:spcAft>
                          <a:spcPts val="50"/>
                        </a:spcAft>
                      </a:pPr>
                      <a:r>
                        <a:rPr lang="en-US" sz="1600" dirty="0">
                          <a:effectLst/>
                          <a:latin typeface="+mn-lt"/>
                        </a:rPr>
                        <a:t>4</a:t>
                      </a:r>
                      <a:endParaRPr lang="en-US" sz="1600" dirty="0">
                        <a:effectLst/>
                        <a:latin typeface="+mn-lt"/>
                        <a:ea typeface="SimSun" panose="02010600030101010101" pitchFamily="2" charset="-122"/>
                        <a:cs typeface="Times New Roman" panose="02020603050405020304" pitchFamily="18" charset="0"/>
                      </a:endParaRPr>
                    </a:p>
                  </a:txBody>
                  <a:tcPr marL="6350" marR="274320" marT="0" marB="0"/>
                </a:tc>
                <a:tc>
                  <a:txBody>
                    <a:bodyPr/>
                    <a:lstStyle/>
                    <a:p>
                      <a:pPr marL="0" marR="0" indent="228600" algn="r">
                        <a:spcBef>
                          <a:spcPts val="50"/>
                        </a:spcBef>
                        <a:spcAft>
                          <a:spcPts val="50"/>
                        </a:spcAft>
                      </a:pPr>
                      <a:r>
                        <a:rPr lang="en-US" sz="1600" dirty="0">
                          <a:effectLst/>
                          <a:latin typeface="+mn-lt"/>
                        </a:rPr>
                        <a:t>9%</a:t>
                      </a:r>
                      <a:endParaRPr lang="en-US" sz="1600" dirty="0">
                        <a:effectLst/>
                        <a:latin typeface="+mn-lt"/>
                        <a:ea typeface="SimSun" panose="02010600030101010101" pitchFamily="2" charset="-122"/>
                        <a:cs typeface="Times New Roman" panose="02020603050405020304" pitchFamily="18" charset="0"/>
                      </a:endParaRPr>
                    </a:p>
                  </a:txBody>
                  <a:tcPr marL="0" marR="0" marT="0" marB="0"/>
                </a:tc>
                <a:extLst>
                  <a:ext uri="{0D108BD9-81ED-4DB2-BD59-A6C34878D82A}">
                    <a16:rowId xmlns:a16="http://schemas.microsoft.com/office/drawing/2014/main" val="10004"/>
                  </a:ext>
                </a:extLst>
              </a:tr>
              <a:tr h="261556">
                <a:tc>
                  <a:txBody>
                    <a:bodyPr/>
                    <a:lstStyle/>
                    <a:p>
                      <a:pPr marL="0" marR="0" indent="228600">
                        <a:spcBef>
                          <a:spcPts val="50"/>
                        </a:spcBef>
                        <a:spcAft>
                          <a:spcPts val="50"/>
                        </a:spcAft>
                      </a:pPr>
                      <a:r>
                        <a:rPr lang="en-US" sz="1600" i="1" dirty="0">
                          <a:effectLst/>
                          <a:latin typeface="+mn-lt"/>
                        </a:rPr>
                        <a:t>BRCA1</a:t>
                      </a:r>
                      <a:endParaRPr lang="en-US" sz="1600" i="1" dirty="0">
                        <a:effectLst/>
                        <a:latin typeface="+mn-lt"/>
                        <a:ea typeface="SimSun" panose="02010600030101010101" pitchFamily="2" charset="-122"/>
                        <a:cs typeface="Times New Roman" panose="02020603050405020304" pitchFamily="18" charset="0"/>
                      </a:endParaRPr>
                    </a:p>
                  </a:txBody>
                  <a:tcPr marL="6350" marR="6350" marT="0" marB="0" anchor="b"/>
                </a:tc>
                <a:tc>
                  <a:txBody>
                    <a:bodyPr/>
                    <a:lstStyle/>
                    <a:p>
                      <a:pPr marL="0" marR="0" indent="228600" algn="r">
                        <a:spcBef>
                          <a:spcPts val="50"/>
                        </a:spcBef>
                        <a:spcAft>
                          <a:spcPts val="50"/>
                        </a:spcAft>
                      </a:pPr>
                      <a:r>
                        <a:rPr lang="en-US" sz="1600" dirty="0">
                          <a:effectLst/>
                          <a:latin typeface="+mn-lt"/>
                        </a:rPr>
                        <a:t>6</a:t>
                      </a:r>
                      <a:endParaRPr lang="en-US" sz="1600" dirty="0">
                        <a:effectLst/>
                        <a:latin typeface="+mn-lt"/>
                        <a:ea typeface="SimSun" panose="02010600030101010101" pitchFamily="2" charset="-122"/>
                        <a:cs typeface="Times New Roman" panose="02020603050405020304" pitchFamily="18" charset="0"/>
                      </a:endParaRPr>
                    </a:p>
                  </a:txBody>
                  <a:tcPr marL="6350" marR="274320" marT="0" marB="0"/>
                </a:tc>
                <a:tc>
                  <a:txBody>
                    <a:bodyPr/>
                    <a:lstStyle/>
                    <a:p>
                      <a:pPr marL="0" marR="0" indent="228600" algn="r">
                        <a:spcBef>
                          <a:spcPts val="50"/>
                        </a:spcBef>
                        <a:spcAft>
                          <a:spcPts val="50"/>
                        </a:spcAft>
                      </a:pPr>
                      <a:r>
                        <a:rPr lang="en-US" sz="1600" dirty="0">
                          <a:effectLst/>
                          <a:latin typeface="+mn-lt"/>
                        </a:rPr>
                        <a:t>13%</a:t>
                      </a:r>
                      <a:endParaRPr lang="en-US" sz="1600" dirty="0">
                        <a:effectLst/>
                        <a:latin typeface="+mn-lt"/>
                        <a:ea typeface="SimSun" panose="02010600030101010101" pitchFamily="2" charset="-122"/>
                        <a:cs typeface="Times New Roman" panose="02020603050405020304" pitchFamily="18" charset="0"/>
                      </a:endParaRPr>
                    </a:p>
                  </a:txBody>
                  <a:tcPr marL="0" marR="0" marT="0" marB="0"/>
                </a:tc>
                <a:extLst>
                  <a:ext uri="{0D108BD9-81ED-4DB2-BD59-A6C34878D82A}">
                    <a16:rowId xmlns:a16="http://schemas.microsoft.com/office/drawing/2014/main" val="10005"/>
                  </a:ext>
                </a:extLst>
              </a:tr>
              <a:tr h="261556">
                <a:tc>
                  <a:txBody>
                    <a:bodyPr/>
                    <a:lstStyle/>
                    <a:p>
                      <a:pPr marL="0" marR="0" indent="228600">
                        <a:spcBef>
                          <a:spcPts val="50"/>
                        </a:spcBef>
                        <a:spcAft>
                          <a:spcPts val="50"/>
                        </a:spcAft>
                      </a:pPr>
                      <a:r>
                        <a:rPr lang="en-US" sz="1600" i="1" dirty="0">
                          <a:effectLst/>
                          <a:latin typeface="+mn-lt"/>
                        </a:rPr>
                        <a:t>BRCA2*</a:t>
                      </a:r>
                      <a:endParaRPr lang="en-US" sz="1600" i="1" dirty="0">
                        <a:effectLst/>
                        <a:latin typeface="+mn-lt"/>
                        <a:ea typeface="SimSun" panose="02010600030101010101" pitchFamily="2" charset="-122"/>
                        <a:cs typeface="Times New Roman" panose="02020603050405020304" pitchFamily="18" charset="0"/>
                      </a:endParaRPr>
                    </a:p>
                  </a:txBody>
                  <a:tcPr marL="6350" marR="6350" marT="0" marB="0" anchor="b"/>
                </a:tc>
                <a:tc>
                  <a:txBody>
                    <a:bodyPr/>
                    <a:lstStyle/>
                    <a:p>
                      <a:pPr marL="0" marR="0" indent="228600" algn="r">
                        <a:spcBef>
                          <a:spcPts val="50"/>
                        </a:spcBef>
                        <a:spcAft>
                          <a:spcPts val="50"/>
                        </a:spcAft>
                      </a:pPr>
                      <a:r>
                        <a:rPr lang="en-US" sz="1600" dirty="0">
                          <a:effectLst/>
                          <a:latin typeface="+mn-lt"/>
                        </a:rPr>
                        <a:t>9</a:t>
                      </a:r>
                      <a:endParaRPr lang="en-US" sz="1600" dirty="0">
                        <a:effectLst/>
                        <a:latin typeface="+mn-lt"/>
                        <a:ea typeface="SimSun" panose="02010600030101010101" pitchFamily="2" charset="-122"/>
                        <a:cs typeface="Times New Roman" panose="02020603050405020304" pitchFamily="18" charset="0"/>
                      </a:endParaRPr>
                    </a:p>
                  </a:txBody>
                  <a:tcPr marL="6350" marR="274320" marT="0" marB="0"/>
                </a:tc>
                <a:tc>
                  <a:txBody>
                    <a:bodyPr/>
                    <a:lstStyle/>
                    <a:p>
                      <a:pPr marL="0" marR="0" indent="228600" algn="r">
                        <a:spcBef>
                          <a:spcPts val="50"/>
                        </a:spcBef>
                        <a:spcAft>
                          <a:spcPts val="50"/>
                        </a:spcAft>
                      </a:pPr>
                      <a:r>
                        <a:rPr lang="en-US" sz="1600" dirty="0">
                          <a:effectLst/>
                          <a:latin typeface="+mn-lt"/>
                        </a:rPr>
                        <a:t>19%</a:t>
                      </a:r>
                      <a:endParaRPr lang="en-US" sz="1600" dirty="0">
                        <a:effectLst/>
                        <a:latin typeface="+mn-lt"/>
                        <a:ea typeface="SimSun" panose="02010600030101010101" pitchFamily="2" charset="-122"/>
                        <a:cs typeface="Times New Roman" panose="02020603050405020304" pitchFamily="18" charset="0"/>
                      </a:endParaRPr>
                    </a:p>
                  </a:txBody>
                  <a:tcPr marL="0" marR="0" marT="0" marB="0"/>
                </a:tc>
                <a:extLst>
                  <a:ext uri="{0D108BD9-81ED-4DB2-BD59-A6C34878D82A}">
                    <a16:rowId xmlns:a16="http://schemas.microsoft.com/office/drawing/2014/main" val="10006"/>
                  </a:ext>
                </a:extLst>
              </a:tr>
              <a:tr h="261556">
                <a:tc>
                  <a:txBody>
                    <a:bodyPr/>
                    <a:lstStyle/>
                    <a:p>
                      <a:pPr marL="0" marR="0" indent="228600">
                        <a:spcBef>
                          <a:spcPts val="50"/>
                        </a:spcBef>
                        <a:spcAft>
                          <a:spcPts val="50"/>
                        </a:spcAft>
                      </a:pPr>
                      <a:r>
                        <a:rPr lang="en-US" sz="1600" i="1" dirty="0">
                          <a:effectLst/>
                          <a:latin typeface="+mn-lt"/>
                        </a:rPr>
                        <a:t>BRIP1</a:t>
                      </a:r>
                      <a:endParaRPr lang="en-US" sz="1600" i="1" dirty="0">
                        <a:effectLst/>
                        <a:latin typeface="+mn-lt"/>
                        <a:ea typeface="SimSun" panose="02010600030101010101" pitchFamily="2" charset="-122"/>
                        <a:cs typeface="Times New Roman" panose="02020603050405020304" pitchFamily="18" charset="0"/>
                      </a:endParaRPr>
                    </a:p>
                  </a:txBody>
                  <a:tcPr marL="6350" marR="6350" marT="0" marB="0" anchor="b"/>
                </a:tc>
                <a:tc>
                  <a:txBody>
                    <a:bodyPr/>
                    <a:lstStyle/>
                    <a:p>
                      <a:pPr marL="0" marR="0" indent="228600" algn="r">
                        <a:spcBef>
                          <a:spcPts val="50"/>
                        </a:spcBef>
                        <a:spcAft>
                          <a:spcPts val="50"/>
                        </a:spcAft>
                      </a:pPr>
                      <a:r>
                        <a:rPr lang="en-US" sz="1600" dirty="0">
                          <a:effectLst/>
                          <a:latin typeface="+mn-lt"/>
                        </a:rPr>
                        <a:t>2</a:t>
                      </a:r>
                      <a:endParaRPr lang="en-US" sz="1600" dirty="0">
                        <a:effectLst/>
                        <a:latin typeface="+mn-lt"/>
                        <a:ea typeface="SimSun" panose="02010600030101010101" pitchFamily="2" charset="-122"/>
                        <a:cs typeface="Times New Roman" panose="02020603050405020304" pitchFamily="18" charset="0"/>
                      </a:endParaRPr>
                    </a:p>
                  </a:txBody>
                  <a:tcPr marL="6350" marR="274320" marT="0" marB="0"/>
                </a:tc>
                <a:tc>
                  <a:txBody>
                    <a:bodyPr/>
                    <a:lstStyle/>
                    <a:p>
                      <a:pPr marL="0" marR="0" indent="228600" algn="r">
                        <a:spcBef>
                          <a:spcPts val="50"/>
                        </a:spcBef>
                        <a:spcAft>
                          <a:spcPts val="50"/>
                        </a:spcAft>
                      </a:pPr>
                      <a:r>
                        <a:rPr lang="en-US" sz="1600" dirty="0">
                          <a:effectLst/>
                          <a:latin typeface="+mn-lt"/>
                        </a:rPr>
                        <a:t>4%</a:t>
                      </a:r>
                      <a:endParaRPr lang="en-US" sz="1600" dirty="0">
                        <a:effectLst/>
                        <a:latin typeface="+mn-lt"/>
                        <a:ea typeface="SimSun" panose="02010600030101010101" pitchFamily="2" charset="-122"/>
                        <a:cs typeface="Times New Roman" panose="02020603050405020304" pitchFamily="18" charset="0"/>
                      </a:endParaRPr>
                    </a:p>
                  </a:txBody>
                  <a:tcPr marL="0" marR="0" marT="0" marB="0"/>
                </a:tc>
                <a:extLst>
                  <a:ext uri="{0D108BD9-81ED-4DB2-BD59-A6C34878D82A}">
                    <a16:rowId xmlns:a16="http://schemas.microsoft.com/office/drawing/2014/main" val="10007"/>
                  </a:ext>
                </a:extLst>
              </a:tr>
              <a:tr h="261556">
                <a:tc>
                  <a:txBody>
                    <a:bodyPr/>
                    <a:lstStyle/>
                    <a:p>
                      <a:pPr marL="0" marR="0" indent="228600">
                        <a:spcBef>
                          <a:spcPts val="50"/>
                        </a:spcBef>
                        <a:spcAft>
                          <a:spcPts val="50"/>
                        </a:spcAft>
                      </a:pPr>
                      <a:r>
                        <a:rPr lang="en-US" sz="1600" i="1" dirty="0">
                          <a:effectLst/>
                          <a:latin typeface="+mn-lt"/>
                        </a:rPr>
                        <a:t>ATM</a:t>
                      </a:r>
                      <a:endParaRPr lang="en-US" sz="1600" i="1" dirty="0">
                        <a:effectLst/>
                        <a:latin typeface="+mn-lt"/>
                        <a:ea typeface="SimSun" panose="02010600030101010101" pitchFamily="2" charset="-122"/>
                        <a:cs typeface="Times New Roman" panose="02020603050405020304" pitchFamily="18" charset="0"/>
                      </a:endParaRPr>
                    </a:p>
                  </a:txBody>
                  <a:tcPr marL="6350" marR="6350" marT="0" marB="0" anchor="b"/>
                </a:tc>
                <a:tc>
                  <a:txBody>
                    <a:bodyPr/>
                    <a:lstStyle/>
                    <a:p>
                      <a:pPr marL="0" marR="0" indent="228600" algn="r">
                        <a:spcBef>
                          <a:spcPts val="50"/>
                        </a:spcBef>
                        <a:spcAft>
                          <a:spcPts val="50"/>
                        </a:spcAft>
                      </a:pPr>
                      <a:r>
                        <a:rPr lang="en-US" sz="1600" dirty="0">
                          <a:effectLst/>
                          <a:latin typeface="+mn-lt"/>
                        </a:rPr>
                        <a:t>3</a:t>
                      </a:r>
                      <a:endParaRPr lang="en-US" sz="1600" dirty="0">
                        <a:effectLst/>
                        <a:latin typeface="+mn-lt"/>
                        <a:ea typeface="SimSun" panose="02010600030101010101" pitchFamily="2" charset="-122"/>
                        <a:cs typeface="Times New Roman" panose="02020603050405020304" pitchFamily="18" charset="0"/>
                      </a:endParaRPr>
                    </a:p>
                  </a:txBody>
                  <a:tcPr marL="6350" marR="274320" marT="0" marB="0"/>
                </a:tc>
                <a:tc>
                  <a:txBody>
                    <a:bodyPr/>
                    <a:lstStyle/>
                    <a:p>
                      <a:pPr marL="0" marR="0" indent="228600" algn="r">
                        <a:spcBef>
                          <a:spcPts val="50"/>
                        </a:spcBef>
                        <a:spcAft>
                          <a:spcPts val="50"/>
                        </a:spcAft>
                      </a:pPr>
                      <a:r>
                        <a:rPr lang="en-US" sz="1600" dirty="0">
                          <a:effectLst/>
                          <a:latin typeface="+mn-lt"/>
                        </a:rPr>
                        <a:t>6%</a:t>
                      </a:r>
                      <a:endParaRPr lang="en-US" sz="1600" dirty="0">
                        <a:effectLst/>
                        <a:latin typeface="+mn-lt"/>
                        <a:ea typeface="SimSun" panose="02010600030101010101" pitchFamily="2" charset="-122"/>
                        <a:cs typeface="Times New Roman" panose="02020603050405020304" pitchFamily="18" charset="0"/>
                      </a:endParaRPr>
                    </a:p>
                  </a:txBody>
                  <a:tcPr marL="0" marR="0" marT="0" marB="0"/>
                </a:tc>
                <a:extLst>
                  <a:ext uri="{0D108BD9-81ED-4DB2-BD59-A6C34878D82A}">
                    <a16:rowId xmlns:a16="http://schemas.microsoft.com/office/drawing/2014/main" val="10008"/>
                  </a:ext>
                </a:extLst>
              </a:tr>
              <a:tr h="261556">
                <a:tc>
                  <a:txBody>
                    <a:bodyPr/>
                    <a:lstStyle/>
                    <a:p>
                      <a:pPr marL="0" marR="0" indent="228600">
                        <a:spcBef>
                          <a:spcPts val="50"/>
                        </a:spcBef>
                        <a:spcAft>
                          <a:spcPts val="50"/>
                        </a:spcAft>
                      </a:pPr>
                      <a:r>
                        <a:rPr lang="en-US" sz="1600" i="1" dirty="0">
                          <a:effectLst/>
                          <a:latin typeface="+mn-lt"/>
                        </a:rPr>
                        <a:t>ATR</a:t>
                      </a:r>
                      <a:endParaRPr lang="en-US" sz="1600" i="1" dirty="0">
                        <a:effectLst/>
                        <a:latin typeface="+mn-lt"/>
                        <a:ea typeface="SimSun" panose="02010600030101010101" pitchFamily="2" charset="-122"/>
                        <a:cs typeface="Times New Roman" panose="02020603050405020304" pitchFamily="18" charset="0"/>
                      </a:endParaRPr>
                    </a:p>
                  </a:txBody>
                  <a:tcPr marL="6350" marR="6350" marT="0" marB="0" anchor="b"/>
                </a:tc>
                <a:tc>
                  <a:txBody>
                    <a:bodyPr/>
                    <a:lstStyle/>
                    <a:p>
                      <a:pPr marL="0" marR="0" indent="228600" algn="r">
                        <a:spcBef>
                          <a:spcPts val="50"/>
                        </a:spcBef>
                        <a:spcAft>
                          <a:spcPts val="50"/>
                        </a:spcAft>
                      </a:pPr>
                      <a:r>
                        <a:rPr lang="en-US" sz="1600" dirty="0">
                          <a:effectLst/>
                          <a:latin typeface="+mn-lt"/>
                        </a:rPr>
                        <a:t>4</a:t>
                      </a:r>
                      <a:endParaRPr lang="en-US" sz="1600" dirty="0">
                        <a:effectLst/>
                        <a:latin typeface="+mn-lt"/>
                        <a:ea typeface="SimSun" panose="02010600030101010101" pitchFamily="2" charset="-122"/>
                        <a:cs typeface="Times New Roman" panose="02020603050405020304" pitchFamily="18" charset="0"/>
                      </a:endParaRPr>
                    </a:p>
                  </a:txBody>
                  <a:tcPr marL="6350" marR="274320" marT="0" marB="0"/>
                </a:tc>
                <a:tc>
                  <a:txBody>
                    <a:bodyPr/>
                    <a:lstStyle/>
                    <a:p>
                      <a:pPr marL="0" marR="0" indent="228600" algn="r">
                        <a:spcBef>
                          <a:spcPts val="50"/>
                        </a:spcBef>
                        <a:spcAft>
                          <a:spcPts val="50"/>
                        </a:spcAft>
                      </a:pPr>
                      <a:r>
                        <a:rPr lang="en-US" sz="1600" dirty="0">
                          <a:effectLst/>
                          <a:latin typeface="+mn-lt"/>
                        </a:rPr>
                        <a:t>9%</a:t>
                      </a:r>
                      <a:endParaRPr lang="en-US" sz="1600" dirty="0">
                        <a:effectLst/>
                        <a:latin typeface="+mn-lt"/>
                        <a:ea typeface="SimSun" panose="02010600030101010101" pitchFamily="2" charset="-122"/>
                        <a:cs typeface="Times New Roman" panose="02020603050405020304" pitchFamily="18" charset="0"/>
                      </a:endParaRPr>
                    </a:p>
                  </a:txBody>
                  <a:tcPr marL="0" marR="0" marT="0" marB="0"/>
                </a:tc>
                <a:extLst>
                  <a:ext uri="{0D108BD9-81ED-4DB2-BD59-A6C34878D82A}">
                    <a16:rowId xmlns:a16="http://schemas.microsoft.com/office/drawing/2014/main" val="10009"/>
                  </a:ext>
                </a:extLst>
              </a:tr>
              <a:tr h="261556">
                <a:tc>
                  <a:txBody>
                    <a:bodyPr/>
                    <a:lstStyle/>
                    <a:p>
                      <a:pPr marL="0" marR="0" indent="228600">
                        <a:spcBef>
                          <a:spcPts val="50"/>
                        </a:spcBef>
                        <a:spcAft>
                          <a:spcPts val="50"/>
                        </a:spcAft>
                      </a:pPr>
                      <a:r>
                        <a:rPr lang="en-US" sz="1600" i="1" dirty="0">
                          <a:effectLst/>
                          <a:latin typeface="+mn-lt"/>
                        </a:rPr>
                        <a:t>PALB2</a:t>
                      </a:r>
                      <a:endParaRPr lang="en-US" sz="1600" i="1" dirty="0">
                        <a:effectLst/>
                        <a:latin typeface="+mn-lt"/>
                        <a:ea typeface="SimSun" panose="02010600030101010101" pitchFamily="2" charset="-122"/>
                        <a:cs typeface="Times New Roman" panose="02020603050405020304" pitchFamily="18" charset="0"/>
                      </a:endParaRPr>
                    </a:p>
                  </a:txBody>
                  <a:tcPr marL="6350" marR="6350" marT="0" marB="0" anchor="b"/>
                </a:tc>
                <a:tc>
                  <a:txBody>
                    <a:bodyPr/>
                    <a:lstStyle/>
                    <a:p>
                      <a:pPr marL="0" marR="0" indent="228600" algn="r">
                        <a:spcBef>
                          <a:spcPts val="50"/>
                        </a:spcBef>
                        <a:spcAft>
                          <a:spcPts val="50"/>
                        </a:spcAft>
                      </a:pPr>
                      <a:r>
                        <a:rPr lang="en-US" sz="1600" dirty="0">
                          <a:effectLst/>
                          <a:latin typeface="+mn-lt"/>
                        </a:rPr>
                        <a:t>3</a:t>
                      </a:r>
                      <a:endParaRPr lang="en-US" sz="1600" dirty="0">
                        <a:effectLst/>
                        <a:latin typeface="+mn-lt"/>
                        <a:ea typeface="SimSun" panose="02010600030101010101" pitchFamily="2" charset="-122"/>
                        <a:cs typeface="Times New Roman" panose="02020603050405020304" pitchFamily="18" charset="0"/>
                      </a:endParaRPr>
                    </a:p>
                  </a:txBody>
                  <a:tcPr marL="6350" marR="274320" marT="0" marB="0"/>
                </a:tc>
                <a:tc>
                  <a:txBody>
                    <a:bodyPr/>
                    <a:lstStyle/>
                    <a:p>
                      <a:pPr marL="0" marR="0" indent="228600" algn="r">
                        <a:spcBef>
                          <a:spcPts val="50"/>
                        </a:spcBef>
                        <a:spcAft>
                          <a:spcPts val="50"/>
                        </a:spcAft>
                      </a:pPr>
                      <a:r>
                        <a:rPr lang="en-US" sz="1600" dirty="0">
                          <a:effectLst/>
                          <a:latin typeface="+mn-lt"/>
                        </a:rPr>
                        <a:t>6%</a:t>
                      </a:r>
                      <a:endParaRPr lang="en-US" sz="1600" dirty="0">
                        <a:effectLst/>
                        <a:latin typeface="+mn-lt"/>
                        <a:ea typeface="SimSun" panose="02010600030101010101" pitchFamily="2" charset="-122"/>
                        <a:cs typeface="Times New Roman" panose="02020603050405020304" pitchFamily="18" charset="0"/>
                      </a:endParaRPr>
                    </a:p>
                  </a:txBody>
                  <a:tcPr marL="0" marR="0" marT="0" marB="0"/>
                </a:tc>
                <a:extLst>
                  <a:ext uri="{0D108BD9-81ED-4DB2-BD59-A6C34878D82A}">
                    <a16:rowId xmlns:a16="http://schemas.microsoft.com/office/drawing/2014/main" val="10010"/>
                  </a:ext>
                </a:extLst>
              </a:tr>
              <a:tr h="261556">
                <a:tc>
                  <a:txBody>
                    <a:bodyPr/>
                    <a:lstStyle/>
                    <a:p>
                      <a:pPr marL="0" marR="0" indent="228600">
                        <a:spcBef>
                          <a:spcPts val="50"/>
                        </a:spcBef>
                        <a:spcAft>
                          <a:spcPts val="50"/>
                        </a:spcAft>
                      </a:pPr>
                      <a:r>
                        <a:rPr lang="en-US" sz="1600" i="1" dirty="0">
                          <a:effectLst/>
                          <a:latin typeface="+mn-lt"/>
                        </a:rPr>
                        <a:t>CHEK1*</a:t>
                      </a:r>
                      <a:endParaRPr lang="en-US" sz="1600" i="1" dirty="0">
                        <a:effectLst/>
                        <a:latin typeface="+mn-lt"/>
                        <a:ea typeface="SimSun" panose="02010600030101010101" pitchFamily="2" charset="-122"/>
                        <a:cs typeface="Times New Roman" panose="02020603050405020304" pitchFamily="18" charset="0"/>
                      </a:endParaRPr>
                    </a:p>
                  </a:txBody>
                  <a:tcPr marL="6350" marR="6350" marT="0" marB="0" anchor="b"/>
                </a:tc>
                <a:tc>
                  <a:txBody>
                    <a:bodyPr/>
                    <a:lstStyle/>
                    <a:p>
                      <a:pPr marL="0" marR="0" indent="228600" algn="r">
                        <a:spcBef>
                          <a:spcPts val="50"/>
                        </a:spcBef>
                        <a:spcAft>
                          <a:spcPts val="50"/>
                        </a:spcAft>
                      </a:pPr>
                      <a:r>
                        <a:rPr lang="en-US" sz="1600" dirty="0">
                          <a:effectLst/>
                          <a:latin typeface="+mn-lt"/>
                        </a:rPr>
                        <a:t>3</a:t>
                      </a:r>
                      <a:endParaRPr lang="en-US" sz="1600" dirty="0">
                        <a:effectLst/>
                        <a:latin typeface="+mn-lt"/>
                        <a:ea typeface="SimSun" panose="02010600030101010101" pitchFamily="2" charset="-122"/>
                        <a:cs typeface="Times New Roman" panose="02020603050405020304" pitchFamily="18" charset="0"/>
                      </a:endParaRPr>
                    </a:p>
                  </a:txBody>
                  <a:tcPr marL="6350" marR="274320" marT="0" marB="0"/>
                </a:tc>
                <a:tc>
                  <a:txBody>
                    <a:bodyPr/>
                    <a:lstStyle/>
                    <a:p>
                      <a:pPr marL="0" marR="0" indent="228600" algn="r">
                        <a:spcBef>
                          <a:spcPts val="50"/>
                        </a:spcBef>
                        <a:spcAft>
                          <a:spcPts val="50"/>
                        </a:spcAft>
                      </a:pPr>
                      <a:r>
                        <a:rPr lang="en-US" sz="1600" dirty="0">
                          <a:effectLst/>
                          <a:latin typeface="+mn-lt"/>
                        </a:rPr>
                        <a:t>6%</a:t>
                      </a:r>
                      <a:endParaRPr lang="en-US" sz="1600" dirty="0">
                        <a:effectLst/>
                        <a:latin typeface="+mn-lt"/>
                        <a:ea typeface="SimSun" panose="02010600030101010101" pitchFamily="2" charset="-122"/>
                        <a:cs typeface="Times New Roman" panose="02020603050405020304" pitchFamily="18" charset="0"/>
                      </a:endParaRPr>
                    </a:p>
                  </a:txBody>
                  <a:tcPr marL="0" marR="0" marT="0" marB="0"/>
                </a:tc>
                <a:extLst>
                  <a:ext uri="{0D108BD9-81ED-4DB2-BD59-A6C34878D82A}">
                    <a16:rowId xmlns:a16="http://schemas.microsoft.com/office/drawing/2014/main" val="10011"/>
                  </a:ext>
                </a:extLst>
              </a:tr>
              <a:tr h="261556">
                <a:tc>
                  <a:txBody>
                    <a:bodyPr/>
                    <a:lstStyle/>
                    <a:p>
                      <a:pPr marL="0" marR="0" indent="228600">
                        <a:spcBef>
                          <a:spcPts val="50"/>
                        </a:spcBef>
                        <a:spcAft>
                          <a:spcPts val="50"/>
                        </a:spcAft>
                      </a:pPr>
                      <a:r>
                        <a:rPr lang="en-US" sz="1600" i="1" dirty="0">
                          <a:effectLst/>
                          <a:latin typeface="+mn-lt"/>
                        </a:rPr>
                        <a:t>CHEK2</a:t>
                      </a:r>
                      <a:endParaRPr lang="en-US" sz="1600" i="1" dirty="0">
                        <a:effectLst/>
                        <a:latin typeface="+mn-lt"/>
                        <a:ea typeface="SimSun" panose="02010600030101010101" pitchFamily="2" charset="-122"/>
                        <a:cs typeface="Times New Roman" panose="02020603050405020304" pitchFamily="18" charset="0"/>
                      </a:endParaRPr>
                    </a:p>
                  </a:txBody>
                  <a:tcPr marL="6350" marR="6350" marT="0" marB="0" anchor="b"/>
                </a:tc>
                <a:tc>
                  <a:txBody>
                    <a:bodyPr/>
                    <a:lstStyle/>
                    <a:p>
                      <a:pPr marL="0" marR="0" indent="228600" algn="r">
                        <a:spcBef>
                          <a:spcPts val="50"/>
                        </a:spcBef>
                        <a:spcAft>
                          <a:spcPts val="50"/>
                        </a:spcAft>
                      </a:pPr>
                      <a:r>
                        <a:rPr lang="en-US" sz="1600" dirty="0">
                          <a:effectLst/>
                          <a:latin typeface="+mn-lt"/>
                        </a:rPr>
                        <a:t>2</a:t>
                      </a:r>
                      <a:endParaRPr lang="en-US" sz="1600" dirty="0">
                        <a:effectLst/>
                        <a:latin typeface="+mn-lt"/>
                        <a:ea typeface="SimSun" panose="02010600030101010101" pitchFamily="2" charset="-122"/>
                        <a:cs typeface="Times New Roman" panose="02020603050405020304" pitchFamily="18" charset="0"/>
                      </a:endParaRPr>
                    </a:p>
                  </a:txBody>
                  <a:tcPr marL="6350" marR="274320" marT="0" marB="0"/>
                </a:tc>
                <a:tc>
                  <a:txBody>
                    <a:bodyPr/>
                    <a:lstStyle/>
                    <a:p>
                      <a:pPr marL="0" marR="0" indent="228600" algn="r">
                        <a:spcBef>
                          <a:spcPts val="50"/>
                        </a:spcBef>
                        <a:spcAft>
                          <a:spcPts val="50"/>
                        </a:spcAft>
                      </a:pPr>
                      <a:r>
                        <a:rPr lang="en-US" sz="1600" dirty="0">
                          <a:effectLst/>
                          <a:latin typeface="+mn-lt"/>
                        </a:rPr>
                        <a:t>4%</a:t>
                      </a:r>
                      <a:endParaRPr lang="en-US" sz="1600" dirty="0">
                        <a:effectLst/>
                        <a:latin typeface="+mn-lt"/>
                        <a:ea typeface="SimSun" panose="02010600030101010101" pitchFamily="2" charset="-122"/>
                        <a:cs typeface="Times New Roman" panose="02020603050405020304" pitchFamily="18" charset="0"/>
                      </a:endParaRPr>
                    </a:p>
                  </a:txBody>
                  <a:tcPr marL="0" marR="0" marT="0" marB="0"/>
                </a:tc>
                <a:extLst>
                  <a:ext uri="{0D108BD9-81ED-4DB2-BD59-A6C34878D82A}">
                    <a16:rowId xmlns:a16="http://schemas.microsoft.com/office/drawing/2014/main" val="10012"/>
                  </a:ext>
                </a:extLst>
              </a:tr>
              <a:tr h="261556">
                <a:tc>
                  <a:txBody>
                    <a:bodyPr/>
                    <a:lstStyle/>
                    <a:p>
                      <a:pPr marL="0" marR="0" indent="228600">
                        <a:spcBef>
                          <a:spcPts val="50"/>
                        </a:spcBef>
                        <a:spcAft>
                          <a:spcPts val="50"/>
                        </a:spcAft>
                      </a:pPr>
                      <a:r>
                        <a:rPr lang="en-US" sz="1600" i="1" dirty="0">
                          <a:effectLst/>
                          <a:latin typeface="+mn-lt"/>
                        </a:rPr>
                        <a:t>RPA1</a:t>
                      </a:r>
                      <a:endParaRPr lang="en-US" sz="1600" i="1" dirty="0">
                        <a:effectLst/>
                        <a:latin typeface="+mn-lt"/>
                        <a:ea typeface="SimSun" panose="02010600030101010101" pitchFamily="2" charset="-122"/>
                        <a:cs typeface="Times New Roman" panose="02020603050405020304" pitchFamily="18" charset="0"/>
                      </a:endParaRPr>
                    </a:p>
                  </a:txBody>
                  <a:tcPr marL="6350" marR="6350" marT="0" marB="0" anchor="b"/>
                </a:tc>
                <a:tc>
                  <a:txBody>
                    <a:bodyPr/>
                    <a:lstStyle/>
                    <a:p>
                      <a:pPr marL="0" marR="0" indent="228600" algn="r">
                        <a:spcBef>
                          <a:spcPts val="50"/>
                        </a:spcBef>
                        <a:spcAft>
                          <a:spcPts val="50"/>
                        </a:spcAft>
                      </a:pPr>
                      <a:r>
                        <a:rPr lang="en-US" sz="1600" dirty="0">
                          <a:effectLst/>
                          <a:latin typeface="+mn-lt"/>
                        </a:rPr>
                        <a:t>1</a:t>
                      </a:r>
                      <a:endParaRPr lang="en-US" sz="1600" dirty="0">
                        <a:effectLst/>
                        <a:latin typeface="+mn-lt"/>
                        <a:ea typeface="SimSun" panose="02010600030101010101" pitchFamily="2" charset="-122"/>
                        <a:cs typeface="Times New Roman" panose="02020603050405020304" pitchFamily="18" charset="0"/>
                      </a:endParaRPr>
                    </a:p>
                  </a:txBody>
                  <a:tcPr marL="6350" marR="274320" marT="0" marB="0"/>
                </a:tc>
                <a:tc>
                  <a:txBody>
                    <a:bodyPr/>
                    <a:lstStyle/>
                    <a:p>
                      <a:pPr marL="0" marR="0" indent="228600" algn="r">
                        <a:spcBef>
                          <a:spcPts val="50"/>
                        </a:spcBef>
                        <a:spcAft>
                          <a:spcPts val="50"/>
                        </a:spcAft>
                      </a:pPr>
                      <a:r>
                        <a:rPr lang="en-US" sz="1600" dirty="0">
                          <a:effectLst/>
                          <a:latin typeface="+mn-lt"/>
                        </a:rPr>
                        <a:t>2%</a:t>
                      </a:r>
                      <a:endParaRPr lang="en-US" sz="1600" dirty="0">
                        <a:effectLst/>
                        <a:latin typeface="+mn-lt"/>
                        <a:ea typeface="SimSun" panose="02010600030101010101" pitchFamily="2" charset="-122"/>
                        <a:cs typeface="Times New Roman" panose="02020603050405020304" pitchFamily="18" charset="0"/>
                      </a:endParaRPr>
                    </a:p>
                  </a:txBody>
                  <a:tcPr marL="0" marR="0" marT="0" marB="0"/>
                </a:tc>
                <a:extLst>
                  <a:ext uri="{0D108BD9-81ED-4DB2-BD59-A6C34878D82A}">
                    <a16:rowId xmlns:a16="http://schemas.microsoft.com/office/drawing/2014/main" val="10013"/>
                  </a:ext>
                </a:extLst>
              </a:tr>
              <a:tr h="261556">
                <a:tc>
                  <a:txBody>
                    <a:bodyPr/>
                    <a:lstStyle/>
                    <a:p>
                      <a:pPr marL="0" marR="0" indent="228600">
                        <a:spcBef>
                          <a:spcPts val="50"/>
                        </a:spcBef>
                        <a:spcAft>
                          <a:spcPts val="50"/>
                        </a:spcAft>
                      </a:pPr>
                      <a:r>
                        <a:rPr lang="en-US" sz="1600" i="1" dirty="0">
                          <a:effectLst/>
                          <a:latin typeface="+mn-lt"/>
                        </a:rPr>
                        <a:t>NBN</a:t>
                      </a:r>
                      <a:endParaRPr lang="en-US" sz="1600" i="1" dirty="0">
                        <a:effectLst/>
                        <a:latin typeface="+mn-lt"/>
                        <a:ea typeface="SimSun" panose="02010600030101010101" pitchFamily="2" charset="-122"/>
                        <a:cs typeface="Times New Roman" panose="02020603050405020304" pitchFamily="18" charset="0"/>
                      </a:endParaRPr>
                    </a:p>
                  </a:txBody>
                  <a:tcPr marL="6350" marR="6350" marT="0" marB="0" anchor="b"/>
                </a:tc>
                <a:tc>
                  <a:txBody>
                    <a:bodyPr/>
                    <a:lstStyle/>
                    <a:p>
                      <a:pPr marL="0" marR="0" indent="228600" algn="r">
                        <a:spcBef>
                          <a:spcPts val="50"/>
                        </a:spcBef>
                        <a:spcAft>
                          <a:spcPts val="50"/>
                        </a:spcAft>
                      </a:pPr>
                      <a:r>
                        <a:rPr lang="en-US" sz="1600" dirty="0">
                          <a:effectLst/>
                          <a:latin typeface="+mn-lt"/>
                        </a:rPr>
                        <a:t>2</a:t>
                      </a:r>
                      <a:endParaRPr lang="en-US" sz="1600" dirty="0">
                        <a:effectLst/>
                        <a:latin typeface="+mn-lt"/>
                        <a:ea typeface="SimSun" panose="02010600030101010101" pitchFamily="2" charset="-122"/>
                        <a:cs typeface="Times New Roman" panose="02020603050405020304" pitchFamily="18" charset="0"/>
                      </a:endParaRPr>
                    </a:p>
                  </a:txBody>
                  <a:tcPr marL="6350" marR="274320" marT="0" marB="0"/>
                </a:tc>
                <a:tc>
                  <a:txBody>
                    <a:bodyPr/>
                    <a:lstStyle/>
                    <a:p>
                      <a:pPr marL="0" marR="0" indent="228600" algn="r">
                        <a:spcBef>
                          <a:spcPts val="50"/>
                        </a:spcBef>
                        <a:spcAft>
                          <a:spcPts val="50"/>
                        </a:spcAft>
                      </a:pPr>
                      <a:r>
                        <a:rPr lang="en-US" sz="1600" dirty="0">
                          <a:effectLst/>
                          <a:latin typeface="+mn-lt"/>
                        </a:rPr>
                        <a:t>4%</a:t>
                      </a:r>
                      <a:endParaRPr lang="en-US" sz="1600" dirty="0">
                        <a:effectLst/>
                        <a:latin typeface="+mn-lt"/>
                        <a:ea typeface="SimSun" panose="02010600030101010101" pitchFamily="2" charset="-122"/>
                        <a:cs typeface="Times New Roman" panose="02020603050405020304" pitchFamily="18" charset="0"/>
                      </a:endParaRPr>
                    </a:p>
                  </a:txBody>
                  <a:tcPr marL="0" marR="0" marT="0" marB="0"/>
                </a:tc>
                <a:extLst>
                  <a:ext uri="{0D108BD9-81ED-4DB2-BD59-A6C34878D82A}">
                    <a16:rowId xmlns:a16="http://schemas.microsoft.com/office/drawing/2014/main" val="10014"/>
                  </a:ext>
                </a:extLst>
              </a:tr>
              <a:tr h="261556">
                <a:tc>
                  <a:txBody>
                    <a:bodyPr/>
                    <a:lstStyle/>
                    <a:p>
                      <a:pPr marL="0" marR="0" indent="228600">
                        <a:spcBef>
                          <a:spcPts val="50"/>
                        </a:spcBef>
                        <a:spcAft>
                          <a:spcPts val="50"/>
                        </a:spcAft>
                      </a:pPr>
                      <a:r>
                        <a:rPr lang="en-US" sz="1600" dirty="0">
                          <a:effectLst/>
                          <a:latin typeface="+mn-lt"/>
                        </a:rPr>
                        <a:t>&gt;1 mutation</a:t>
                      </a:r>
                      <a:endParaRPr lang="en-US" sz="1600" dirty="0">
                        <a:effectLst/>
                        <a:latin typeface="+mn-lt"/>
                        <a:ea typeface="SimSun" panose="02010600030101010101" pitchFamily="2" charset="-122"/>
                        <a:cs typeface="Times New Roman" panose="02020603050405020304" pitchFamily="18" charset="0"/>
                      </a:endParaRPr>
                    </a:p>
                  </a:txBody>
                  <a:tcPr marL="6350" marR="6350" marT="0" marB="0" anchor="b"/>
                </a:tc>
                <a:tc>
                  <a:txBody>
                    <a:bodyPr/>
                    <a:lstStyle/>
                    <a:p>
                      <a:pPr marL="0" marR="0" indent="228600" algn="r">
                        <a:spcBef>
                          <a:spcPts val="50"/>
                        </a:spcBef>
                        <a:spcAft>
                          <a:spcPts val="50"/>
                        </a:spcAft>
                      </a:pPr>
                      <a:r>
                        <a:rPr lang="en-US" sz="1600" dirty="0">
                          <a:effectLst/>
                          <a:latin typeface="+mn-lt"/>
                        </a:rPr>
                        <a:t>2</a:t>
                      </a:r>
                      <a:endParaRPr lang="en-US" sz="1600" dirty="0">
                        <a:effectLst/>
                        <a:latin typeface="+mn-lt"/>
                        <a:ea typeface="SimSun" panose="02010600030101010101" pitchFamily="2" charset="-122"/>
                        <a:cs typeface="Times New Roman" panose="02020603050405020304" pitchFamily="18" charset="0"/>
                      </a:endParaRPr>
                    </a:p>
                  </a:txBody>
                  <a:tcPr marL="6350" marR="274320" marT="0" marB="0"/>
                </a:tc>
                <a:tc>
                  <a:txBody>
                    <a:bodyPr/>
                    <a:lstStyle/>
                    <a:p>
                      <a:pPr marL="0" marR="0" indent="228600" algn="r">
                        <a:spcBef>
                          <a:spcPts val="50"/>
                        </a:spcBef>
                        <a:spcAft>
                          <a:spcPts val="50"/>
                        </a:spcAft>
                      </a:pPr>
                      <a:r>
                        <a:rPr lang="en-US" sz="1600" dirty="0">
                          <a:effectLst/>
                          <a:latin typeface="+mn-lt"/>
                        </a:rPr>
                        <a:t>4%</a:t>
                      </a:r>
                      <a:endParaRPr lang="en-US" sz="1600" dirty="0">
                        <a:effectLst/>
                        <a:latin typeface="+mn-lt"/>
                        <a:ea typeface="SimSun" panose="02010600030101010101" pitchFamily="2" charset="-122"/>
                        <a:cs typeface="Times New Roman" panose="02020603050405020304" pitchFamily="18" charset="0"/>
                      </a:endParaRPr>
                    </a:p>
                  </a:txBody>
                  <a:tcPr marL="0" marR="0" marT="0" marB="0"/>
                </a:tc>
                <a:extLst>
                  <a:ext uri="{0D108BD9-81ED-4DB2-BD59-A6C34878D82A}">
                    <a16:rowId xmlns:a16="http://schemas.microsoft.com/office/drawing/2014/main" val="10015"/>
                  </a:ext>
                </a:extLst>
              </a:tr>
              <a:tr h="261556">
                <a:tc gridSpan="3">
                  <a:txBody>
                    <a:bodyPr/>
                    <a:lstStyle/>
                    <a:p>
                      <a:pPr marL="0" marR="0" indent="228600">
                        <a:spcBef>
                          <a:spcPts val="50"/>
                        </a:spcBef>
                        <a:spcAft>
                          <a:spcPts val="50"/>
                        </a:spcAft>
                      </a:pPr>
                      <a:r>
                        <a:rPr lang="en-US" sz="1600" dirty="0">
                          <a:effectLst/>
                          <a:latin typeface="+mn-lt"/>
                          <a:ea typeface="SimSun" panose="02010600030101010101" pitchFamily="2" charset="-122"/>
                          <a:cs typeface="Times New Roman" panose="02020603050405020304" pitchFamily="18" charset="0"/>
                        </a:rPr>
                        <a:t>(* denotes patients with objective response)</a:t>
                      </a:r>
                    </a:p>
                  </a:txBody>
                  <a:tcPr marL="6350" marR="6350" marT="0" marB="0" anchor="b"/>
                </a:tc>
                <a:tc hMerge="1">
                  <a:txBody>
                    <a:bodyPr/>
                    <a:lstStyle/>
                    <a:p>
                      <a:pPr marL="0" marR="0" indent="228600" algn="r">
                        <a:spcBef>
                          <a:spcPts val="50"/>
                        </a:spcBef>
                        <a:spcAft>
                          <a:spcPts val="50"/>
                        </a:spcAft>
                      </a:pPr>
                      <a:endParaRPr lang="en-US" sz="800">
                        <a:effectLst/>
                        <a:latin typeface="+mn-lt"/>
                        <a:ea typeface="SimSun" panose="02010600030101010101" pitchFamily="2" charset="-122"/>
                        <a:cs typeface="Times New Roman" panose="02020603050405020304" pitchFamily="18" charset="0"/>
                      </a:endParaRPr>
                    </a:p>
                  </a:txBody>
                  <a:tcPr marL="6350" marR="274320" marT="0" marB="0"/>
                </a:tc>
                <a:tc hMerge="1">
                  <a:txBody>
                    <a:bodyPr/>
                    <a:lstStyle/>
                    <a:p>
                      <a:pPr marL="0" marR="0" indent="228600" algn="r">
                        <a:spcBef>
                          <a:spcPts val="50"/>
                        </a:spcBef>
                        <a:spcAft>
                          <a:spcPts val="50"/>
                        </a:spcAft>
                      </a:pPr>
                      <a:endParaRPr lang="en-US" sz="800" dirty="0">
                        <a:effectLst/>
                        <a:latin typeface="+mn-lt"/>
                        <a:ea typeface="SimSun" panose="02010600030101010101" pitchFamily="2" charset="-122"/>
                        <a:cs typeface="Times New Roman" panose="02020603050405020304" pitchFamily="18" charset="0"/>
                      </a:endParaRPr>
                    </a:p>
                  </a:txBody>
                  <a:tcPr marL="0" marR="0" marT="0" marB="0"/>
                </a:tc>
                <a:extLst>
                  <a:ext uri="{0D108BD9-81ED-4DB2-BD59-A6C34878D82A}">
                    <a16:rowId xmlns:a16="http://schemas.microsoft.com/office/drawing/2014/main" val="10016"/>
                  </a:ext>
                </a:extLst>
              </a:tr>
            </a:tbl>
          </a:graphicData>
        </a:graphic>
      </p:graphicFrame>
      <p:pic>
        <p:nvPicPr>
          <p:cNvPr id="8" name="Content Placeholder 4">
            <a:extLst>
              <a:ext uri="{FF2B5EF4-FFF2-40B4-BE49-F238E27FC236}">
                <a16:creationId xmlns:a16="http://schemas.microsoft.com/office/drawing/2014/main" id="{968562AA-E561-4929-B21D-8B6F0644CBA9}"/>
              </a:ext>
            </a:extLst>
          </p:cNvPr>
          <p:cNvPicPr>
            <a:picLocks noChangeAspect="1"/>
          </p:cNvPicPr>
          <p:nvPr/>
        </p:nvPicPr>
        <p:blipFill rotWithShape="1">
          <a:blip r:embed="rId2"/>
          <a:srcRect l="-723" b="42485"/>
          <a:stretch/>
        </p:blipFill>
        <p:spPr>
          <a:xfrm>
            <a:off x="1006931" y="1798782"/>
            <a:ext cx="5183883" cy="3899430"/>
          </a:xfrm>
          <a:prstGeom prst="rect">
            <a:avLst/>
          </a:prstGeom>
        </p:spPr>
      </p:pic>
    </p:spTree>
    <p:extLst>
      <p:ext uri="{BB962C8B-B14F-4D97-AF65-F5344CB8AC3E}">
        <p14:creationId xmlns:p14="http://schemas.microsoft.com/office/powerpoint/2010/main" val="41349458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186ED-7719-405A-BD33-628D86747F75}"/>
              </a:ext>
            </a:extLst>
          </p:cNvPr>
          <p:cNvSpPr>
            <a:spLocks noGrp="1"/>
          </p:cNvSpPr>
          <p:nvPr>
            <p:ph type="title"/>
          </p:nvPr>
        </p:nvSpPr>
        <p:spPr/>
        <p:txBody>
          <a:bodyPr/>
          <a:lstStyle/>
          <a:p>
            <a:r>
              <a:rPr lang="en-US" dirty="0"/>
              <a:t>S1400G Response</a:t>
            </a:r>
          </a:p>
        </p:txBody>
      </p:sp>
      <p:sp>
        <p:nvSpPr>
          <p:cNvPr id="4" name="Slide Number Placeholder 3">
            <a:extLst>
              <a:ext uri="{FF2B5EF4-FFF2-40B4-BE49-F238E27FC236}">
                <a16:creationId xmlns:a16="http://schemas.microsoft.com/office/drawing/2014/main" id="{A0BFF8EE-29BD-40AB-9A31-643937926119}"/>
              </a:ext>
            </a:extLst>
          </p:cNvPr>
          <p:cNvSpPr>
            <a:spLocks noGrp="1"/>
          </p:cNvSpPr>
          <p:nvPr>
            <p:ph type="sldNum" sz="quarter" idx="12"/>
          </p:nvPr>
        </p:nvSpPr>
        <p:spPr/>
        <p:txBody>
          <a:bodyPr/>
          <a:lstStyle/>
          <a:p>
            <a:r>
              <a:rPr lang="en-US"/>
              <a:t>Slide: </a:t>
            </a:r>
            <a:fld id="{629637A9-119A-49DA-BD12-AAC58B377D80}" type="slidenum">
              <a:rPr lang="en-US" smtClean="0"/>
              <a:pPr/>
              <a:t>53</a:t>
            </a:fld>
            <a:endParaRPr lang="en-US" dirty="0"/>
          </a:p>
        </p:txBody>
      </p:sp>
      <p:pic>
        <p:nvPicPr>
          <p:cNvPr id="5" name="Content Placeholder 4">
            <a:extLst>
              <a:ext uri="{FF2B5EF4-FFF2-40B4-BE49-F238E27FC236}">
                <a16:creationId xmlns:a16="http://schemas.microsoft.com/office/drawing/2014/main" id="{1CFB68BF-FA32-42B5-91E1-594E3049FF89}"/>
              </a:ext>
            </a:extLst>
          </p:cNvPr>
          <p:cNvPicPr>
            <a:picLocks noGrp="1" noChangeAspect="1"/>
          </p:cNvPicPr>
          <p:nvPr>
            <p:ph idx="1"/>
          </p:nvPr>
        </p:nvPicPr>
        <p:blipFill rotWithShape="1">
          <a:blip r:embed="rId2"/>
          <a:srcRect l="-2391" t="57009" r="1"/>
          <a:stretch/>
        </p:blipFill>
        <p:spPr>
          <a:xfrm>
            <a:off x="2258493" y="1971557"/>
            <a:ext cx="7248293" cy="4009140"/>
          </a:xfrm>
          <a:prstGeom prst="rect">
            <a:avLst/>
          </a:prstGeom>
        </p:spPr>
      </p:pic>
    </p:spTree>
    <p:extLst>
      <p:ext uri="{BB962C8B-B14F-4D97-AF65-F5344CB8AC3E}">
        <p14:creationId xmlns:p14="http://schemas.microsoft.com/office/powerpoint/2010/main" val="1144491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299DC-2D6B-4C54-A975-F832B3F80B30}"/>
              </a:ext>
            </a:extLst>
          </p:cNvPr>
          <p:cNvSpPr>
            <a:spLocks noGrp="1"/>
          </p:cNvSpPr>
          <p:nvPr>
            <p:ph type="title"/>
          </p:nvPr>
        </p:nvSpPr>
        <p:spPr>
          <a:xfrm>
            <a:off x="609599" y="36083"/>
            <a:ext cx="11009971" cy="1456386"/>
          </a:xfrm>
        </p:spPr>
        <p:txBody>
          <a:bodyPr/>
          <a:lstStyle/>
          <a:p>
            <a:r>
              <a:rPr lang="en-US" dirty="0"/>
              <a:t>S1400G Results: PFS &amp; OS in FEP Population</a:t>
            </a:r>
          </a:p>
        </p:txBody>
      </p:sp>
      <p:sp>
        <p:nvSpPr>
          <p:cNvPr id="4" name="Slide Number Placeholder 3">
            <a:extLst>
              <a:ext uri="{FF2B5EF4-FFF2-40B4-BE49-F238E27FC236}">
                <a16:creationId xmlns:a16="http://schemas.microsoft.com/office/drawing/2014/main" id="{5FEC5BBF-6405-4A38-8FBD-E2D5608A4C8D}"/>
              </a:ext>
            </a:extLst>
          </p:cNvPr>
          <p:cNvSpPr>
            <a:spLocks noGrp="1"/>
          </p:cNvSpPr>
          <p:nvPr>
            <p:ph type="sldNum" sz="quarter" idx="12"/>
          </p:nvPr>
        </p:nvSpPr>
        <p:spPr/>
        <p:txBody>
          <a:bodyPr/>
          <a:lstStyle/>
          <a:p>
            <a:r>
              <a:rPr lang="en-US" dirty="0"/>
              <a:t>Slide </a:t>
            </a:r>
            <a:fld id="{629637A9-119A-49DA-BD12-AAC58B377D80}" type="slidenum">
              <a:rPr lang="en-US" smtClean="0"/>
              <a:pPr/>
              <a:t>54</a:t>
            </a:fld>
            <a:endParaRPr lang="en-US" dirty="0"/>
          </a:p>
        </p:txBody>
      </p:sp>
      <p:grpSp>
        <p:nvGrpSpPr>
          <p:cNvPr id="13" name="Group 12">
            <a:extLst>
              <a:ext uri="{FF2B5EF4-FFF2-40B4-BE49-F238E27FC236}">
                <a16:creationId xmlns:a16="http://schemas.microsoft.com/office/drawing/2014/main" id="{E2262095-12FE-4F6B-9043-5FCFA6106619}"/>
              </a:ext>
            </a:extLst>
          </p:cNvPr>
          <p:cNvGrpSpPr/>
          <p:nvPr/>
        </p:nvGrpSpPr>
        <p:grpSpPr>
          <a:xfrm>
            <a:off x="2002777" y="1588169"/>
            <a:ext cx="8186445" cy="4521851"/>
            <a:chOff x="6276009" y="1499016"/>
            <a:chExt cx="3752411" cy="1491322"/>
          </a:xfrm>
        </p:grpSpPr>
        <p:sp>
          <p:nvSpPr>
            <p:cNvPr id="14" name="Rectangle 13">
              <a:extLst>
                <a:ext uri="{FF2B5EF4-FFF2-40B4-BE49-F238E27FC236}">
                  <a16:creationId xmlns:a16="http://schemas.microsoft.com/office/drawing/2014/main" id="{0F57FC35-5296-4E31-802F-F8EC3B7A0152}"/>
                </a:ext>
              </a:extLst>
            </p:cNvPr>
            <p:cNvSpPr/>
            <p:nvPr/>
          </p:nvSpPr>
          <p:spPr>
            <a:xfrm>
              <a:off x="6276009" y="2855627"/>
              <a:ext cx="3752411" cy="134711"/>
            </a:xfrm>
            <a:prstGeom prst="rect">
              <a:avLst/>
            </a:prstGeom>
            <a:solidFill>
              <a:srgbClr val="5B9BD5"/>
            </a:solidFill>
            <a:ln>
              <a:solidFill>
                <a:srgbClr val="5B9BD5"/>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rPr>
                <a:t>Full Evaluable Population (FEP) with mutation in any study-defined HRRD genes</a:t>
              </a:r>
            </a:p>
          </p:txBody>
        </p:sp>
        <p:grpSp>
          <p:nvGrpSpPr>
            <p:cNvPr id="15" name="Group 14">
              <a:extLst>
                <a:ext uri="{FF2B5EF4-FFF2-40B4-BE49-F238E27FC236}">
                  <a16:creationId xmlns:a16="http://schemas.microsoft.com/office/drawing/2014/main" id="{25985D8C-D1D3-4F39-A24A-5BA466315ADD}"/>
                </a:ext>
              </a:extLst>
            </p:cNvPr>
            <p:cNvGrpSpPr/>
            <p:nvPr/>
          </p:nvGrpSpPr>
          <p:grpSpPr>
            <a:xfrm>
              <a:off x="6280879" y="1499016"/>
              <a:ext cx="1843791" cy="1349115"/>
              <a:chOff x="6273383" y="2308485"/>
              <a:chExt cx="1843791" cy="1349115"/>
            </a:xfrm>
          </p:grpSpPr>
          <p:pic>
            <p:nvPicPr>
              <p:cNvPr id="19" name="Picture 18">
                <a:extLst>
                  <a:ext uri="{FF2B5EF4-FFF2-40B4-BE49-F238E27FC236}">
                    <a16:creationId xmlns:a16="http://schemas.microsoft.com/office/drawing/2014/main" id="{DF5BF25F-DB3C-400F-8521-894464FECF20}"/>
                  </a:ext>
                </a:extLst>
              </p:cNvPr>
              <p:cNvPicPr/>
              <p:nvPr/>
            </p:nvPicPr>
            <p:blipFill>
              <a:blip r:embed="rId2"/>
              <a:stretch>
                <a:fillRect/>
              </a:stretch>
            </p:blipFill>
            <p:spPr>
              <a:xfrm>
                <a:off x="6273383" y="2308485"/>
                <a:ext cx="1843791" cy="1349115"/>
              </a:xfrm>
              <a:prstGeom prst="rect">
                <a:avLst/>
              </a:prstGeom>
              <a:ln>
                <a:solidFill>
                  <a:sysClr val="windowText" lastClr="000000"/>
                </a:solidFill>
              </a:ln>
            </p:spPr>
          </p:pic>
          <p:sp>
            <p:nvSpPr>
              <p:cNvPr id="20" name="Rectangle 19">
                <a:extLst>
                  <a:ext uri="{FF2B5EF4-FFF2-40B4-BE49-F238E27FC236}">
                    <a16:creationId xmlns:a16="http://schemas.microsoft.com/office/drawing/2014/main" id="{6DC18E42-2EE5-4B1A-BAD5-D14F585DEAF4}"/>
                  </a:ext>
                </a:extLst>
              </p:cNvPr>
              <p:cNvSpPr/>
              <p:nvPr/>
            </p:nvSpPr>
            <p:spPr>
              <a:xfrm>
                <a:off x="6760564" y="2924885"/>
                <a:ext cx="1021161" cy="268020"/>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white"/>
                    </a:solidFill>
                    <a:effectLst/>
                    <a:uLnTx/>
                    <a:uFillTx/>
                    <a:latin typeface="Calibri"/>
                    <a:ea typeface="+mn-ea"/>
                    <a:cs typeface="+mn-cs"/>
                  </a:rPr>
                  <a:t>FEP: Median PFS 2.5 (1.6-3.0</a:t>
                </a:r>
              </a:p>
            </p:txBody>
          </p:sp>
        </p:grpSp>
        <p:grpSp>
          <p:nvGrpSpPr>
            <p:cNvPr id="16" name="Group 15">
              <a:extLst>
                <a:ext uri="{FF2B5EF4-FFF2-40B4-BE49-F238E27FC236}">
                  <a16:creationId xmlns:a16="http://schemas.microsoft.com/office/drawing/2014/main" id="{8F8DFE9C-A036-462F-8AE2-13449FDF0D25}"/>
                </a:ext>
              </a:extLst>
            </p:cNvPr>
            <p:cNvGrpSpPr/>
            <p:nvPr/>
          </p:nvGrpSpPr>
          <p:grpSpPr>
            <a:xfrm>
              <a:off x="8192125" y="1506512"/>
              <a:ext cx="1836295" cy="1349115"/>
              <a:chOff x="8177134" y="2465882"/>
              <a:chExt cx="1836295" cy="1349115"/>
            </a:xfrm>
          </p:grpSpPr>
          <p:pic>
            <p:nvPicPr>
              <p:cNvPr id="17" name="Picture 16">
                <a:extLst>
                  <a:ext uri="{FF2B5EF4-FFF2-40B4-BE49-F238E27FC236}">
                    <a16:creationId xmlns:a16="http://schemas.microsoft.com/office/drawing/2014/main" id="{A742F79E-FD14-4810-BD2C-8AA7E3C9B0E2}"/>
                  </a:ext>
                </a:extLst>
              </p:cNvPr>
              <p:cNvPicPr/>
              <p:nvPr/>
            </p:nvPicPr>
            <p:blipFill>
              <a:blip r:embed="rId3"/>
              <a:stretch>
                <a:fillRect/>
              </a:stretch>
            </p:blipFill>
            <p:spPr>
              <a:xfrm>
                <a:off x="8177134" y="2465882"/>
                <a:ext cx="1836295" cy="1349115"/>
              </a:xfrm>
              <a:prstGeom prst="rect">
                <a:avLst/>
              </a:prstGeom>
              <a:ln>
                <a:solidFill>
                  <a:sysClr val="windowText" lastClr="000000"/>
                </a:solidFill>
              </a:ln>
            </p:spPr>
          </p:pic>
          <p:sp>
            <p:nvSpPr>
              <p:cNvPr id="18" name="Rectangle 17">
                <a:extLst>
                  <a:ext uri="{FF2B5EF4-FFF2-40B4-BE49-F238E27FC236}">
                    <a16:creationId xmlns:a16="http://schemas.microsoft.com/office/drawing/2014/main" id="{CFF2CC28-511C-43FB-AB13-96616E4E7047}"/>
                  </a:ext>
                </a:extLst>
              </p:cNvPr>
              <p:cNvSpPr/>
              <p:nvPr/>
            </p:nvSpPr>
            <p:spPr>
              <a:xfrm>
                <a:off x="8896662" y="2942373"/>
                <a:ext cx="981855" cy="280512"/>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white"/>
                    </a:solidFill>
                    <a:effectLst/>
                    <a:uLnTx/>
                    <a:uFillTx/>
                    <a:latin typeface="Calibri"/>
                    <a:ea typeface="+mn-ea"/>
                    <a:cs typeface="+mn-cs"/>
                  </a:rPr>
                  <a:t>FEP: Median OS 5.7 (4.5-8.7)</a:t>
                </a:r>
              </a:p>
            </p:txBody>
          </p:sp>
        </p:grpSp>
      </p:grpSp>
    </p:spTree>
    <p:extLst>
      <p:ext uri="{BB962C8B-B14F-4D97-AF65-F5344CB8AC3E}">
        <p14:creationId xmlns:p14="http://schemas.microsoft.com/office/powerpoint/2010/main" val="21395556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631FA-5E55-41C0-A281-4DAA15BB66C2}"/>
              </a:ext>
            </a:extLst>
          </p:cNvPr>
          <p:cNvSpPr>
            <a:spLocks noGrp="1"/>
          </p:cNvSpPr>
          <p:nvPr>
            <p:ph type="title"/>
          </p:nvPr>
        </p:nvSpPr>
        <p:spPr/>
        <p:txBody>
          <a:bodyPr/>
          <a:lstStyle/>
          <a:p>
            <a:r>
              <a:rPr lang="en-US" dirty="0"/>
              <a:t>S1400G PFS &amp; OS in PAP</a:t>
            </a:r>
          </a:p>
        </p:txBody>
      </p:sp>
      <p:sp>
        <p:nvSpPr>
          <p:cNvPr id="4" name="Slide Number Placeholder 3">
            <a:extLst>
              <a:ext uri="{FF2B5EF4-FFF2-40B4-BE49-F238E27FC236}">
                <a16:creationId xmlns:a16="http://schemas.microsoft.com/office/drawing/2014/main" id="{D614E37A-905A-41DC-B8CB-9C8D5DC84AAA}"/>
              </a:ext>
            </a:extLst>
          </p:cNvPr>
          <p:cNvSpPr>
            <a:spLocks noGrp="1"/>
          </p:cNvSpPr>
          <p:nvPr>
            <p:ph type="sldNum" sz="quarter" idx="12"/>
          </p:nvPr>
        </p:nvSpPr>
        <p:spPr/>
        <p:txBody>
          <a:bodyPr/>
          <a:lstStyle/>
          <a:p>
            <a:r>
              <a:rPr lang="en-US" dirty="0"/>
              <a:t>Slide </a:t>
            </a:r>
            <a:fld id="{629637A9-119A-49DA-BD12-AAC58B377D80}" type="slidenum">
              <a:rPr lang="en-US" smtClean="0"/>
              <a:pPr/>
              <a:t>55</a:t>
            </a:fld>
            <a:endParaRPr lang="en-US" dirty="0"/>
          </a:p>
        </p:txBody>
      </p:sp>
      <p:grpSp>
        <p:nvGrpSpPr>
          <p:cNvPr id="13" name="Group 12">
            <a:extLst>
              <a:ext uri="{FF2B5EF4-FFF2-40B4-BE49-F238E27FC236}">
                <a16:creationId xmlns:a16="http://schemas.microsoft.com/office/drawing/2014/main" id="{CBE76D10-C4A1-49C7-ADD8-EFFF6A8E8B4E}"/>
              </a:ext>
            </a:extLst>
          </p:cNvPr>
          <p:cNvGrpSpPr/>
          <p:nvPr/>
        </p:nvGrpSpPr>
        <p:grpSpPr>
          <a:xfrm>
            <a:off x="1819274" y="1558321"/>
            <a:ext cx="8553451" cy="4478154"/>
            <a:chOff x="6242584" y="3620126"/>
            <a:chExt cx="3817792" cy="1648917"/>
          </a:xfrm>
        </p:grpSpPr>
        <p:sp>
          <p:nvSpPr>
            <p:cNvPr id="14" name="TextBox 13">
              <a:extLst>
                <a:ext uri="{FF2B5EF4-FFF2-40B4-BE49-F238E27FC236}">
                  <a16:creationId xmlns:a16="http://schemas.microsoft.com/office/drawing/2014/main" id="{427A3F5E-7B8C-4602-AB94-076EC184BF4E}"/>
                </a:ext>
              </a:extLst>
            </p:cNvPr>
            <p:cNvSpPr txBox="1"/>
            <p:nvPr/>
          </p:nvSpPr>
          <p:spPr>
            <a:xfrm>
              <a:off x="6242584" y="5004231"/>
              <a:ext cx="3817792" cy="264812"/>
            </a:xfrm>
            <a:prstGeom prst="rect">
              <a:avLst/>
            </a:prstGeom>
            <a:solidFill>
              <a:srgbClr val="5B9BD5"/>
            </a:solidFill>
            <a:ln>
              <a:solidFill>
                <a:srgbClr val="5B9BD5"/>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rPr>
                <a:t>Primary Analysis Population (PAP) with mutation in </a:t>
              </a:r>
              <a:r>
                <a:rPr kumimoji="0" lang="en-US" b="1" i="1" u="none" strike="noStrike" kern="0" cap="none" spc="0" normalizeH="0" baseline="0" noProof="0" dirty="0">
                  <a:ln>
                    <a:noFill/>
                  </a:ln>
                  <a:solidFill>
                    <a:prstClr val="black"/>
                  </a:solidFill>
                  <a:effectLst/>
                  <a:uLnTx/>
                  <a:uFillTx/>
                </a:rPr>
                <a:t>ATM, ATR, BRCA1, BRCA2, PALB2 genes</a:t>
              </a:r>
              <a:endParaRPr kumimoji="0" lang="en-US" b="1" i="0" u="none" strike="noStrike" kern="0" cap="none" spc="0" normalizeH="0" baseline="0" noProof="0" dirty="0">
                <a:ln>
                  <a:noFill/>
                </a:ln>
                <a:solidFill>
                  <a:prstClr val="black"/>
                </a:solidFill>
                <a:effectLst/>
                <a:uLnTx/>
                <a:uFillTx/>
              </a:endParaRPr>
            </a:p>
          </p:txBody>
        </p:sp>
        <p:grpSp>
          <p:nvGrpSpPr>
            <p:cNvPr id="15" name="Group 14">
              <a:extLst>
                <a:ext uri="{FF2B5EF4-FFF2-40B4-BE49-F238E27FC236}">
                  <a16:creationId xmlns:a16="http://schemas.microsoft.com/office/drawing/2014/main" id="{074EBD9F-F8F2-46DA-8B36-620D080B989E}"/>
                </a:ext>
              </a:extLst>
            </p:cNvPr>
            <p:cNvGrpSpPr/>
            <p:nvPr/>
          </p:nvGrpSpPr>
          <p:grpSpPr>
            <a:xfrm>
              <a:off x="6258393" y="3627619"/>
              <a:ext cx="1851285" cy="1364106"/>
              <a:chOff x="6250898" y="4549514"/>
              <a:chExt cx="1851285" cy="1364106"/>
            </a:xfrm>
          </p:grpSpPr>
          <p:pic>
            <p:nvPicPr>
              <p:cNvPr id="19" name="Picture 18">
                <a:extLst>
                  <a:ext uri="{FF2B5EF4-FFF2-40B4-BE49-F238E27FC236}">
                    <a16:creationId xmlns:a16="http://schemas.microsoft.com/office/drawing/2014/main" id="{38748D63-8D2B-4A93-A08B-B4C2F5BDF830}"/>
                  </a:ext>
                </a:extLst>
              </p:cNvPr>
              <p:cNvPicPr/>
              <p:nvPr/>
            </p:nvPicPr>
            <p:blipFill>
              <a:blip r:embed="rId2"/>
              <a:stretch>
                <a:fillRect/>
              </a:stretch>
            </p:blipFill>
            <p:spPr>
              <a:xfrm>
                <a:off x="6250898" y="4549514"/>
                <a:ext cx="1851285" cy="1364106"/>
              </a:xfrm>
              <a:prstGeom prst="rect">
                <a:avLst/>
              </a:prstGeom>
              <a:ln>
                <a:solidFill>
                  <a:sysClr val="windowText" lastClr="000000"/>
                </a:solidFill>
              </a:ln>
            </p:spPr>
          </p:pic>
          <p:sp>
            <p:nvSpPr>
              <p:cNvPr id="20" name="Rectangle 19">
                <a:extLst>
                  <a:ext uri="{FF2B5EF4-FFF2-40B4-BE49-F238E27FC236}">
                    <a16:creationId xmlns:a16="http://schemas.microsoft.com/office/drawing/2014/main" id="{2F475295-C524-47A7-9ED0-E0C80C91BD36}"/>
                  </a:ext>
                </a:extLst>
              </p:cNvPr>
              <p:cNvSpPr/>
              <p:nvPr/>
            </p:nvSpPr>
            <p:spPr>
              <a:xfrm>
                <a:off x="6762897" y="5073349"/>
                <a:ext cx="994513" cy="285635"/>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white"/>
                    </a:solidFill>
                    <a:effectLst/>
                    <a:uLnTx/>
                    <a:uFillTx/>
                    <a:latin typeface="Calibri"/>
                    <a:ea typeface="+mn-ea"/>
                    <a:cs typeface="+mn-cs"/>
                  </a:rPr>
                  <a:t>PAP: Median  PFS 2.4 (1.5-2.8)</a:t>
                </a:r>
              </a:p>
            </p:txBody>
          </p:sp>
        </p:grpSp>
        <p:grpSp>
          <p:nvGrpSpPr>
            <p:cNvPr id="16" name="Group 15">
              <a:extLst>
                <a:ext uri="{FF2B5EF4-FFF2-40B4-BE49-F238E27FC236}">
                  <a16:creationId xmlns:a16="http://schemas.microsoft.com/office/drawing/2014/main" id="{F6D6F29B-6BAD-4DD7-B14D-CB2BB154A029}"/>
                </a:ext>
              </a:extLst>
            </p:cNvPr>
            <p:cNvGrpSpPr/>
            <p:nvPr/>
          </p:nvGrpSpPr>
          <p:grpSpPr>
            <a:xfrm>
              <a:off x="8192124" y="3620126"/>
              <a:ext cx="1854325" cy="1379641"/>
              <a:chOff x="8184629" y="4542021"/>
              <a:chExt cx="1854325" cy="1379641"/>
            </a:xfrm>
          </p:grpSpPr>
          <p:pic>
            <p:nvPicPr>
              <p:cNvPr id="17" name="Picture 16">
                <a:extLst>
                  <a:ext uri="{FF2B5EF4-FFF2-40B4-BE49-F238E27FC236}">
                    <a16:creationId xmlns:a16="http://schemas.microsoft.com/office/drawing/2014/main" id="{1FD738C6-1A17-4716-9F25-895229A93D8F}"/>
                  </a:ext>
                </a:extLst>
              </p:cNvPr>
              <p:cNvPicPr/>
              <p:nvPr/>
            </p:nvPicPr>
            <p:blipFill>
              <a:blip r:embed="rId3"/>
              <a:stretch>
                <a:fillRect/>
              </a:stretch>
            </p:blipFill>
            <p:spPr>
              <a:xfrm>
                <a:off x="8184629" y="4542021"/>
                <a:ext cx="1854325" cy="1379641"/>
              </a:xfrm>
              <a:prstGeom prst="rect">
                <a:avLst/>
              </a:prstGeom>
              <a:ln>
                <a:solidFill>
                  <a:sysClr val="windowText" lastClr="000000"/>
                </a:solidFill>
              </a:ln>
            </p:spPr>
          </p:pic>
          <p:sp>
            <p:nvSpPr>
              <p:cNvPr id="18" name="Rectangle 17">
                <a:extLst>
                  <a:ext uri="{FF2B5EF4-FFF2-40B4-BE49-F238E27FC236}">
                    <a16:creationId xmlns:a16="http://schemas.microsoft.com/office/drawing/2014/main" id="{AB0ACA74-8B70-434E-8449-2C0A30962D40}"/>
                  </a:ext>
                </a:extLst>
              </p:cNvPr>
              <p:cNvSpPr/>
              <p:nvPr/>
            </p:nvSpPr>
            <p:spPr>
              <a:xfrm>
                <a:off x="8911653" y="5058361"/>
                <a:ext cx="996845" cy="293128"/>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white"/>
                    </a:solidFill>
                    <a:effectLst/>
                    <a:uLnTx/>
                    <a:uFillTx/>
                    <a:latin typeface="Calibri"/>
                    <a:ea typeface="+mn-ea"/>
                    <a:cs typeface="+mn-cs"/>
                  </a:rPr>
                  <a:t>PAP: Median  OS 5.2 (4.0-10.0)</a:t>
                </a:r>
              </a:p>
            </p:txBody>
          </p:sp>
        </p:grpSp>
      </p:grpSp>
    </p:spTree>
    <p:extLst>
      <p:ext uri="{BB962C8B-B14F-4D97-AF65-F5344CB8AC3E}">
        <p14:creationId xmlns:p14="http://schemas.microsoft.com/office/powerpoint/2010/main" val="34202588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C3A87-610E-4FC2-BB63-9FC5A2DC5B49}"/>
              </a:ext>
            </a:extLst>
          </p:cNvPr>
          <p:cNvSpPr>
            <a:spLocks noGrp="1"/>
          </p:cNvSpPr>
          <p:nvPr>
            <p:ph type="title"/>
          </p:nvPr>
        </p:nvSpPr>
        <p:spPr/>
        <p:txBody>
          <a:bodyPr/>
          <a:lstStyle/>
          <a:p>
            <a:r>
              <a:rPr lang="en-US" dirty="0"/>
              <a:t>S1400G Adverse Events</a:t>
            </a:r>
          </a:p>
        </p:txBody>
      </p:sp>
      <p:pic>
        <p:nvPicPr>
          <p:cNvPr id="5" name="Content Placeholder 4">
            <a:extLst>
              <a:ext uri="{FF2B5EF4-FFF2-40B4-BE49-F238E27FC236}">
                <a16:creationId xmlns:a16="http://schemas.microsoft.com/office/drawing/2014/main" id="{B2C382FB-3C03-414A-B8ED-191E84C79D9C}"/>
              </a:ext>
            </a:extLst>
          </p:cNvPr>
          <p:cNvPicPr>
            <a:picLocks noGrp="1" noChangeAspect="1"/>
          </p:cNvPicPr>
          <p:nvPr>
            <p:ph idx="1"/>
          </p:nvPr>
        </p:nvPicPr>
        <p:blipFill>
          <a:blip r:embed="rId2"/>
          <a:stretch>
            <a:fillRect/>
          </a:stretch>
        </p:blipFill>
        <p:spPr>
          <a:xfrm>
            <a:off x="4670258" y="1492469"/>
            <a:ext cx="2851484" cy="4620872"/>
          </a:xfrm>
          <a:prstGeom prst="rect">
            <a:avLst/>
          </a:prstGeom>
        </p:spPr>
      </p:pic>
      <p:sp>
        <p:nvSpPr>
          <p:cNvPr id="4" name="Slide Number Placeholder 3">
            <a:extLst>
              <a:ext uri="{FF2B5EF4-FFF2-40B4-BE49-F238E27FC236}">
                <a16:creationId xmlns:a16="http://schemas.microsoft.com/office/drawing/2014/main" id="{C5C37A3D-BB27-44B6-B527-2BA698D66E15}"/>
              </a:ext>
            </a:extLst>
          </p:cNvPr>
          <p:cNvSpPr>
            <a:spLocks noGrp="1"/>
          </p:cNvSpPr>
          <p:nvPr>
            <p:ph type="sldNum" sz="quarter" idx="12"/>
          </p:nvPr>
        </p:nvSpPr>
        <p:spPr/>
        <p:txBody>
          <a:bodyPr/>
          <a:lstStyle/>
          <a:p>
            <a:r>
              <a:rPr lang="en-US" dirty="0"/>
              <a:t>Slide </a:t>
            </a:r>
            <a:fld id="{629637A9-119A-49DA-BD12-AAC58B377D80}" type="slidenum">
              <a:rPr lang="en-US" smtClean="0"/>
              <a:pPr/>
              <a:t>56</a:t>
            </a:fld>
            <a:endParaRPr lang="en-US" dirty="0"/>
          </a:p>
        </p:txBody>
      </p:sp>
    </p:spTree>
    <p:extLst>
      <p:ext uri="{BB962C8B-B14F-4D97-AF65-F5344CB8AC3E}">
        <p14:creationId xmlns:p14="http://schemas.microsoft.com/office/powerpoint/2010/main" val="29797180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46886-DACD-4333-885C-90291C3A6ED0}"/>
              </a:ext>
            </a:extLst>
          </p:cNvPr>
          <p:cNvSpPr>
            <a:spLocks noGrp="1"/>
          </p:cNvSpPr>
          <p:nvPr>
            <p:ph type="title"/>
          </p:nvPr>
        </p:nvSpPr>
        <p:spPr/>
        <p:txBody>
          <a:bodyPr/>
          <a:lstStyle/>
          <a:p>
            <a:r>
              <a:rPr lang="en-US" dirty="0"/>
              <a:t>S1400G Conclusions</a:t>
            </a:r>
          </a:p>
        </p:txBody>
      </p:sp>
      <p:sp>
        <p:nvSpPr>
          <p:cNvPr id="3" name="Content Placeholder 2">
            <a:extLst>
              <a:ext uri="{FF2B5EF4-FFF2-40B4-BE49-F238E27FC236}">
                <a16:creationId xmlns:a16="http://schemas.microsoft.com/office/drawing/2014/main" id="{621249B2-35FE-4602-A279-B5CCCF312467}"/>
              </a:ext>
            </a:extLst>
          </p:cNvPr>
          <p:cNvSpPr>
            <a:spLocks noGrp="1"/>
          </p:cNvSpPr>
          <p:nvPr>
            <p:ph idx="1"/>
          </p:nvPr>
        </p:nvSpPr>
        <p:spPr/>
        <p:txBody>
          <a:bodyPr/>
          <a:lstStyle/>
          <a:p>
            <a:pPr marL="171450" indent="-171450"/>
            <a:r>
              <a:rPr lang="en-US" sz="2400" dirty="0"/>
              <a:t>S1400G failed to show sufficient level of efficacy for </a:t>
            </a:r>
            <a:r>
              <a:rPr lang="en-US" sz="2400" dirty="0" err="1"/>
              <a:t>talazoparib</a:t>
            </a:r>
            <a:r>
              <a:rPr lang="en-US" sz="2400" dirty="0"/>
              <a:t> in HRRD(+) squamous lung cancer. Study closure at the end of stage I accrual due to low ORR of 4% in the PAP.</a:t>
            </a:r>
          </a:p>
          <a:p>
            <a:pPr marL="171450" indent="-171450"/>
            <a:r>
              <a:rPr lang="en-US" sz="2400" dirty="0"/>
              <a:t>There were no new safety concerns and hematologic toxicities were the most frequent.</a:t>
            </a:r>
          </a:p>
          <a:p>
            <a:pPr marL="171450" indent="-171450"/>
            <a:r>
              <a:rPr lang="en-US" sz="2400" dirty="0"/>
              <a:t>Five patients with tumors harboring mutations in BRCA2, FANCM, FANCM, FANCM and FANCC and CHEK1 achieved objective response.</a:t>
            </a:r>
          </a:p>
          <a:p>
            <a:endParaRPr lang="en-US" dirty="0"/>
          </a:p>
        </p:txBody>
      </p:sp>
      <p:sp>
        <p:nvSpPr>
          <p:cNvPr id="4" name="Slide Number Placeholder 3">
            <a:extLst>
              <a:ext uri="{FF2B5EF4-FFF2-40B4-BE49-F238E27FC236}">
                <a16:creationId xmlns:a16="http://schemas.microsoft.com/office/drawing/2014/main" id="{EB31B093-B674-4353-8463-7BC62878CBAE}"/>
              </a:ext>
            </a:extLst>
          </p:cNvPr>
          <p:cNvSpPr>
            <a:spLocks noGrp="1"/>
          </p:cNvSpPr>
          <p:nvPr>
            <p:ph type="sldNum" sz="quarter" idx="12"/>
          </p:nvPr>
        </p:nvSpPr>
        <p:spPr/>
        <p:txBody>
          <a:bodyPr/>
          <a:lstStyle/>
          <a:p>
            <a:r>
              <a:rPr lang="en-US" dirty="0"/>
              <a:t>Slide </a:t>
            </a:r>
            <a:fld id="{629637A9-119A-49DA-BD12-AAC58B377D80}" type="slidenum">
              <a:rPr lang="en-US" smtClean="0"/>
              <a:pPr/>
              <a:t>57</a:t>
            </a:fld>
            <a:endParaRPr lang="en-US" dirty="0"/>
          </a:p>
        </p:txBody>
      </p:sp>
    </p:spTree>
    <p:extLst>
      <p:ext uri="{BB962C8B-B14F-4D97-AF65-F5344CB8AC3E}">
        <p14:creationId xmlns:p14="http://schemas.microsoft.com/office/powerpoint/2010/main" val="9397087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E4DADF-61A9-41D7-801E-101F1599DCDB}"/>
              </a:ext>
            </a:extLst>
          </p:cNvPr>
          <p:cNvSpPr>
            <a:spLocks noGrp="1"/>
          </p:cNvSpPr>
          <p:nvPr>
            <p:ph type="ctrTitle"/>
          </p:nvPr>
        </p:nvSpPr>
        <p:spPr>
          <a:xfrm>
            <a:off x="1066800" y="434054"/>
            <a:ext cx="10058400" cy="2072979"/>
          </a:xfrm>
        </p:spPr>
        <p:txBody>
          <a:bodyPr/>
          <a:lstStyle/>
          <a:p>
            <a:r>
              <a:rPr lang="en-US" dirty="0"/>
              <a:t>S1400I Results</a:t>
            </a:r>
            <a:br>
              <a:rPr lang="en-US" dirty="0"/>
            </a:br>
            <a:r>
              <a:rPr lang="en-US" sz="2200" dirty="0"/>
              <a:t>A Phase III Randomized Study of Nivolumab Plus Ipilimumab versus Nivolumab for Previously Treated Patients with Stage IV Squamous Cell Lung Cancer and No Matching Biomarker </a:t>
            </a:r>
          </a:p>
        </p:txBody>
      </p:sp>
      <p:sp>
        <p:nvSpPr>
          <p:cNvPr id="6" name="Subtitle 5">
            <a:extLst>
              <a:ext uri="{FF2B5EF4-FFF2-40B4-BE49-F238E27FC236}">
                <a16:creationId xmlns:a16="http://schemas.microsoft.com/office/drawing/2014/main" id="{F997475A-E8C4-401F-BF29-4FC063F3B746}"/>
              </a:ext>
            </a:extLst>
          </p:cNvPr>
          <p:cNvSpPr>
            <a:spLocks noGrp="1"/>
          </p:cNvSpPr>
          <p:nvPr>
            <p:ph type="subTitle" idx="1"/>
          </p:nvPr>
        </p:nvSpPr>
        <p:spPr>
          <a:xfrm>
            <a:off x="1046663" y="2776600"/>
            <a:ext cx="10058400" cy="1143000"/>
          </a:xfrm>
        </p:spPr>
        <p:txBody>
          <a:bodyPr>
            <a:normAutofit fontScale="92500" lnSpcReduction="10000"/>
          </a:bodyPr>
          <a:lstStyle/>
          <a:p>
            <a:r>
              <a:rPr lang="en-US" dirty="0">
                <a:solidFill>
                  <a:schemeClr val="tx1">
                    <a:lumMod val="85000"/>
                    <a:lumOff val="15000"/>
                  </a:schemeClr>
                </a:solidFill>
              </a:rPr>
              <a:t>Roy Herbst, MD, Lung-MAP </a:t>
            </a:r>
            <a:r>
              <a:rPr lang="en-US" dirty="0" err="1">
                <a:solidFill>
                  <a:schemeClr val="tx1">
                    <a:lumMod val="85000"/>
                    <a:lumOff val="15000"/>
                  </a:schemeClr>
                </a:solidFill>
              </a:rPr>
              <a:t>CHair</a:t>
            </a:r>
            <a:endParaRPr lang="en-US" dirty="0">
              <a:solidFill>
                <a:schemeClr val="tx1">
                  <a:lumMod val="85000"/>
                  <a:lumOff val="15000"/>
                </a:schemeClr>
              </a:solidFill>
            </a:endParaRPr>
          </a:p>
          <a:p>
            <a:r>
              <a:rPr lang="en-US" dirty="0">
                <a:solidFill>
                  <a:schemeClr val="tx1">
                    <a:lumMod val="85000"/>
                    <a:lumOff val="15000"/>
                  </a:schemeClr>
                </a:solidFill>
              </a:rPr>
              <a:t>On behalf of S1400I Study Chairs Lyudmila Bazhenova (Alliance), MD &amp; Scott Gettinger, MD (SWOG)</a:t>
            </a:r>
          </a:p>
          <a:p>
            <a:endParaRPr lang="en-US" dirty="0">
              <a:highlight>
                <a:srgbClr val="FFFF00"/>
              </a:highlight>
            </a:endParaRPr>
          </a:p>
        </p:txBody>
      </p:sp>
      <p:sp>
        <p:nvSpPr>
          <p:cNvPr id="4" name="Slide Number Placeholder 3">
            <a:extLst>
              <a:ext uri="{FF2B5EF4-FFF2-40B4-BE49-F238E27FC236}">
                <a16:creationId xmlns:a16="http://schemas.microsoft.com/office/drawing/2014/main" id="{201F2A6D-E946-4BDB-987A-E90FA135F998}"/>
              </a:ext>
            </a:extLst>
          </p:cNvPr>
          <p:cNvSpPr>
            <a:spLocks noGrp="1"/>
          </p:cNvSpPr>
          <p:nvPr>
            <p:ph type="sldNum" sz="quarter" idx="12"/>
          </p:nvPr>
        </p:nvSpPr>
        <p:spPr/>
        <p:txBody>
          <a:bodyPr/>
          <a:lstStyle/>
          <a:p>
            <a:r>
              <a:rPr lang="en-US" dirty="0"/>
              <a:t>Slide </a:t>
            </a:r>
            <a:fld id="{629637A9-119A-49DA-BD12-AAC58B377D80}" type="slidenum">
              <a:rPr lang="en-US" smtClean="0"/>
              <a:pPr/>
              <a:t>58</a:t>
            </a:fld>
            <a:endParaRPr lang="en-US" dirty="0"/>
          </a:p>
        </p:txBody>
      </p:sp>
      <p:sp>
        <p:nvSpPr>
          <p:cNvPr id="7" name="Subtitle 2">
            <a:extLst>
              <a:ext uri="{FF2B5EF4-FFF2-40B4-BE49-F238E27FC236}">
                <a16:creationId xmlns:a16="http://schemas.microsoft.com/office/drawing/2014/main" id="{76B33C2D-3241-436A-A43B-55EA5A0E45DD}"/>
              </a:ext>
            </a:extLst>
          </p:cNvPr>
          <p:cNvSpPr txBox="1">
            <a:spLocks/>
          </p:cNvSpPr>
          <p:nvPr/>
        </p:nvSpPr>
        <p:spPr>
          <a:xfrm>
            <a:off x="840259" y="4005274"/>
            <a:ext cx="10471208" cy="2171995"/>
          </a:xfrm>
          <a:prstGeom prst="rect">
            <a:avLst/>
          </a:prstGeom>
        </p:spPr>
        <p:txBody>
          <a:bodyPr>
            <a:normAutofit fontScale="32500" lnSpcReduction="20000"/>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indent="0" algn="l" hangingPunct="1"/>
            <a:r>
              <a:rPr lang="en-US" sz="6400" dirty="0">
                <a:solidFill>
                  <a:schemeClr val="tx1">
                    <a:lumMod val="85000"/>
                    <a:lumOff val="15000"/>
                  </a:schemeClr>
                </a:solidFill>
              </a:rPr>
              <a:t>L</a:t>
            </a:r>
            <a:r>
              <a:rPr lang="en-US" sz="6200" dirty="0">
                <a:solidFill>
                  <a:schemeClr val="tx1">
                    <a:lumMod val="85000"/>
                    <a:lumOff val="15000"/>
                  </a:schemeClr>
                </a:solidFill>
              </a:rPr>
              <a:t> Bazhenova</a:t>
            </a:r>
            <a:r>
              <a:rPr lang="en-US" sz="6200" baseline="30000" dirty="0">
                <a:solidFill>
                  <a:schemeClr val="tx1">
                    <a:lumMod val="85000"/>
                    <a:lumOff val="15000"/>
                  </a:schemeClr>
                </a:solidFill>
              </a:rPr>
              <a:t>1</a:t>
            </a:r>
            <a:r>
              <a:rPr lang="en-US" sz="6200" dirty="0">
                <a:solidFill>
                  <a:schemeClr val="tx1">
                    <a:lumMod val="85000"/>
                    <a:lumOff val="15000"/>
                  </a:schemeClr>
                </a:solidFill>
              </a:rPr>
              <a:t>, M Redman</a:t>
            </a:r>
            <a:r>
              <a:rPr lang="en-US" sz="6200" baseline="30000" dirty="0">
                <a:solidFill>
                  <a:schemeClr val="tx1">
                    <a:lumMod val="85000"/>
                    <a:lumOff val="15000"/>
                  </a:schemeClr>
                </a:solidFill>
              </a:rPr>
              <a:t>2,3</a:t>
            </a:r>
            <a:r>
              <a:rPr lang="en-US" sz="6200" dirty="0">
                <a:solidFill>
                  <a:schemeClr val="tx1">
                    <a:lumMod val="85000"/>
                    <a:lumOff val="15000"/>
                  </a:schemeClr>
                </a:solidFill>
              </a:rPr>
              <a:t>,  S Gettinger</a:t>
            </a:r>
            <a:r>
              <a:rPr lang="en-US" sz="6200" baseline="30000" dirty="0">
                <a:solidFill>
                  <a:schemeClr val="tx1">
                    <a:lumMod val="85000"/>
                    <a:lumOff val="15000"/>
                  </a:schemeClr>
                </a:solidFill>
              </a:rPr>
              <a:t>4</a:t>
            </a:r>
            <a:r>
              <a:rPr lang="en-US" sz="6200" dirty="0">
                <a:solidFill>
                  <a:schemeClr val="tx1">
                    <a:lumMod val="85000"/>
                    <a:lumOff val="15000"/>
                  </a:schemeClr>
                </a:solidFill>
              </a:rPr>
              <a:t>, F R Hirsch</a:t>
            </a:r>
            <a:r>
              <a:rPr lang="en-US" sz="6200" baseline="30000" dirty="0">
                <a:solidFill>
                  <a:schemeClr val="tx1">
                    <a:lumMod val="85000"/>
                    <a:lumOff val="15000"/>
                  </a:schemeClr>
                </a:solidFill>
              </a:rPr>
              <a:t>5</a:t>
            </a:r>
            <a:r>
              <a:rPr lang="en-US" sz="6200" dirty="0">
                <a:solidFill>
                  <a:schemeClr val="tx1">
                    <a:lumMod val="85000"/>
                    <a:lumOff val="15000"/>
                  </a:schemeClr>
                </a:solidFill>
              </a:rPr>
              <a:t>, P Mack</a:t>
            </a:r>
            <a:r>
              <a:rPr lang="en-US" sz="6200" baseline="30000" dirty="0">
                <a:solidFill>
                  <a:schemeClr val="tx1">
                    <a:lumMod val="85000"/>
                    <a:lumOff val="15000"/>
                  </a:schemeClr>
                </a:solidFill>
              </a:rPr>
              <a:t>6</a:t>
            </a:r>
            <a:r>
              <a:rPr lang="en-US" sz="6200" dirty="0">
                <a:solidFill>
                  <a:schemeClr val="tx1">
                    <a:lumMod val="85000"/>
                    <a:lumOff val="15000"/>
                  </a:schemeClr>
                </a:solidFill>
              </a:rPr>
              <a:t>, LH Schwartz</a:t>
            </a:r>
            <a:r>
              <a:rPr lang="en-US" sz="6200" baseline="30000" dirty="0">
                <a:solidFill>
                  <a:schemeClr val="tx1">
                    <a:lumMod val="85000"/>
                    <a:lumOff val="15000"/>
                  </a:schemeClr>
                </a:solidFill>
              </a:rPr>
              <a:t>7</a:t>
            </a:r>
            <a:r>
              <a:rPr lang="en-US" sz="6200" dirty="0">
                <a:solidFill>
                  <a:schemeClr val="tx1">
                    <a:lumMod val="85000"/>
                    <a:lumOff val="15000"/>
                  </a:schemeClr>
                </a:solidFill>
              </a:rPr>
              <a:t>, D Gandara</a:t>
            </a:r>
            <a:r>
              <a:rPr lang="en-US" sz="6200" baseline="30000" dirty="0">
                <a:solidFill>
                  <a:schemeClr val="tx1">
                    <a:lumMod val="85000"/>
                    <a:lumOff val="15000"/>
                  </a:schemeClr>
                </a:solidFill>
              </a:rPr>
              <a:t>6</a:t>
            </a:r>
            <a:r>
              <a:rPr lang="en-US" sz="6200" dirty="0">
                <a:solidFill>
                  <a:schemeClr val="tx1">
                    <a:lumMod val="85000"/>
                    <a:lumOff val="15000"/>
                  </a:schemeClr>
                </a:solidFill>
              </a:rPr>
              <a:t>, JD Bradley</a:t>
            </a:r>
            <a:r>
              <a:rPr lang="en-US" sz="6200" baseline="30000" dirty="0">
                <a:solidFill>
                  <a:schemeClr val="tx1">
                    <a:lumMod val="85000"/>
                    <a:lumOff val="15000"/>
                  </a:schemeClr>
                </a:solidFill>
              </a:rPr>
              <a:t>8</a:t>
            </a:r>
            <a:r>
              <a:rPr lang="en-US" sz="6200" dirty="0">
                <a:solidFill>
                  <a:schemeClr val="tx1">
                    <a:lumMod val="85000"/>
                    <a:lumOff val="15000"/>
                  </a:schemeClr>
                </a:solidFill>
              </a:rPr>
              <a:t>, TE Stinchcombe</a:t>
            </a:r>
            <a:r>
              <a:rPr lang="en-US" sz="6200" baseline="30000" dirty="0">
                <a:solidFill>
                  <a:schemeClr val="tx1">
                    <a:lumMod val="85000"/>
                    <a:lumOff val="15000"/>
                  </a:schemeClr>
                </a:solidFill>
              </a:rPr>
              <a:t>9</a:t>
            </a:r>
            <a:r>
              <a:rPr lang="en-US" sz="6200" dirty="0">
                <a:solidFill>
                  <a:schemeClr val="tx1">
                    <a:lumMod val="85000"/>
                    <a:lumOff val="15000"/>
                  </a:schemeClr>
                </a:solidFill>
              </a:rPr>
              <a:t>, Natasha Leighl</a:t>
            </a:r>
            <a:r>
              <a:rPr lang="en-US" sz="6200" baseline="30000" dirty="0">
                <a:solidFill>
                  <a:schemeClr val="tx1">
                    <a:lumMod val="85000"/>
                    <a:lumOff val="15000"/>
                  </a:schemeClr>
                </a:solidFill>
              </a:rPr>
              <a:t>10</a:t>
            </a:r>
            <a:r>
              <a:rPr lang="en-US" sz="6200" dirty="0">
                <a:solidFill>
                  <a:schemeClr val="tx1">
                    <a:lumMod val="85000"/>
                    <a:lumOff val="15000"/>
                  </a:schemeClr>
                </a:solidFill>
              </a:rPr>
              <a:t>,  S Ramalingam</a:t>
            </a:r>
            <a:r>
              <a:rPr lang="en-US" sz="6200" baseline="30000" dirty="0">
                <a:solidFill>
                  <a:schemeClr val="tx1">
                    <a:lumMod val="85000"/>
                    <a:lumOff val="15000"/>
                  </a:schemeClr>
                </a:solidFill>
              </a:rPr>
              <a:t>11</a:t>
            </a:r>
            <a:r>
              <a:rPr lang="en-US" sz="6200" dirty="0">
                <a:solidFill>
                  <a:schemeClr val="tx1">
                    <a:lumMod val="85000"/>
                    <a:lumOff val="15000"/>
                  </a:schemeClr>
                </a:solidFill>
              </a:rPr>
              <a:t>,  SS Tavernier</a:t>
            </a:r>
            <a:r>
              <a:rPr lang="en-US" sz="6200" baseline="30000" dirty="0">
                <a:solidFill>
                  <a:schemeClr val="tx1">
                    <a:lumMod val="85000"/>
                    <a:lumOff val="15000"/>
                  </a:schemeClr>
                </a:solidFill>
              </a:rPr>
              <a:t>12</a:t>
            </a:r>
            <a:r>
              <a:rPr lang="en-US" sz="6200" dirty="0">
                <a:solidFill>
                  <a:schemeClr val="tx1">
                    <a:lumMod val="85000"/>
                    <a:lumOff val="15000"/>
                  </a:schemeClr>
                </a:solidFill>
              </a:rPr>
              <a:t>, K Minichiello </a:t>
            </a:r>
            <a:r>
              <a:rPr lang="en-US" sz="6200" baseline="30000" dirty="0">
                <a:solidFill>
                  <a:schemeClr val="tx1">
                    <a:lumMod val="85000"/>
                    <a:lumOff val="15000"/>
                  </a:schemeClr>
                </a:solidFill>
              </a:rPr>
              <a:t>2,3</a:t>
            </a:r>
            <a:r>
              <a:rPr lang="en-US" sz="6200" dirty="0">
                <a:solidFill>
                  <a:schemeClr val="tx1">
                    <a:lumMod val="85000"/>
                    <a:lumOff val="15000"/>
                  </a:schemeClr>
                </a:solidFill>
              </a:rPr>
              <a:t>, K Kelly</a:t>
            </a:r>
            <a:r>
              <a:rPr lang="en-US" sz="6200" baseline="30000" dirty="0">
                <a:solidFill>
                  <a:schemeClr val="tx1">
                    <a:lumMod val="85000"/>
                    <a:lumOff val="15000"/>
                  </a:schemeClr>
                </a:solidFill>
              </a:rPr>
              <a:t>6</a:t>
            </a:r>
            <a:r>
              <a:rPr lang="en-US" sz="6200" dirty="0">
                <a:solidFill>
                  <a:schemeClr val="tx1">
                    <a:lumMod val="85000"/>
                    <a:lumOff val="15000"/>
                  </a:schemeClr>
                </a:solidFill>
              </a:rPr>
              <a:t>, V Papadimitrakopoulou</a:t>
            </a:r>
            <a:r>
              <a:rPr lang="en-US" sz="6200" baseline="30000" dirty="0">
                <a:solidFill>
                  <a:schemeClr val="tx1">
                    <a:lumMod val="85000"/>
                    <a:lumOff val="15000"/>
                  </a:schemeClr>
                </a:solidFill>
              </a:rPr>
              <a:t>13</a:t>
            </a:r>
            <a:r>
              <a:rPr lang="en-US" sz="6200" dirty="0">
                <a:solidFill>
                  <a:schemeClr val="tx1">
                    <a:lumMod val="85000"/>
                    <a:lumOff val="15000"/>
                  </a:schemeClr>
                </a:solidFill>
              </a:rPr>
              <a:t>, RS Herbst</a:t>
            </a:r>
            <a:r>
              <a:rPr lang="en-US" sz="6200" baseline="30000" dirty="0">
                <a:solidFill>
                  <a:schemeClr val="tx1">
                    <a:lumMod val="85000"/>
                    <a:lumOff val="15000"/>
                  </a:schemeClr>
                </a:solidFill>
              </a:rPr>
              <a:t>4 </a:t>
            </a:r>
            <a:endParaRPr lang="en-US" sz="6200" dirty="0">
              <a:solidFill>
                <a:schemeClr val="tx1">
                  <a:lumMod val="85000"/>
                  <a:lumOff val="15000"/>
                </a:schemeClr>
              </a:solidFill>
            </a:endParaRPr>
          </a:p>
          <a:p>
            <a:pPr marL="0" indent="0" algn="l" hangingPunct="1"/>
            <a:r>
              <a:rPr lang="en-US" sz="4800" baseline="30000" dirty="0">
                <a:solidFill>
                  <a:schemeClr val="tx1">
                    <a:lumMod val="85000"/>
                    <a:lumOff val="15000"/>
                  </a:schemeClr>
                </a:solidFill>
              </a:rPr>
              <a:t>1</a:t>
            </a:r>
            <a:r>
              <a:rPr lang="en-US" sz="4800" dirty="0">
                <a:solidFill>
                  <a:schemeClr val="tx1">
                    <a:lumMod val="85000"/>
                    <a:lumOff val="15000"/>
                  </a:schemeClr>
                </a:solidFill>
              </a:rPr>
              <a:t>UC San Diego Moores Cancer Center, La Jolla, CA; </a:t>
            </a:r>
            <a:r>
              <a:rPr lang="en-US" sz="4800" baseline="30000" dirty="0">
                <a:solidFill>
                  <a:schemeClr val="tx1">
                    <a:lumMod val="85000"/>
                    <a:lumOff val="15000"/>
                  </a:schemeClr>
                </a:solidFill>
              </a:rPr>
              <a:t>  2</a:t>
            </a:r>
            <a:r>
              <a:rPr lang="en-US" sz="4800" dirty="0">
                <a:solidFill>
                  <a:schemeClr val="tx1">
                    <a:lumMod val="85000"/>
                    <a:lumOff val="15000"/>
                  </a:schemeClr>
                </a:solidFill>
              </a:rPr>
              <a:t>SWOG Statistical Center; </a:t>
            </a:r>
            <a:r>
              <a:rPr lang="en-US" sz="4800" baseline="30000" dirty="0">
                <a:solidFill>
                  <a:schemeClr val="tx1">
                    <a:lumMod val="85000"/>
                    <a:lumOff val="15000"/>
                  </a:schemeClr>
                </a:solidFill>
              </a:rPr>
              <a:t>3</a:t>
            </a:r>
            <a:r>
              <a:rPr lang="en-US" sz="4800" dirty="0">
                <a:solidFill>
                  <a:schemeClr val="tx1">
                    <a:lumMod val="85000"/>
                    <a:lumOff val="15000"/>
                  </a:schemeClr>
                </a:solidFill>
              </a:rPr>
              <a:t>Fred Hutchinson Cancer Research Center, Seattle, WA; </a:t>
            </a:r>
            <a:r>
              <a:rPr lang="en-US" sz="4800" baseline="30000" dirty="0">
                <a:solidFill>
                  <a:schemeClr val="tx1">
                    <a:lumMod val="85000"/>
                    <a:lumOff val="15000"/>
                  </a:schemeClr>
                </a:solidFill>
              </a:rPr>
              <a:t>4</a:t>
            </a:r>
            <a:r>
              <a:rPr lang="en-US" sz="4800" dirty="0">
                <a:solidFill>
                  <a:schemeClr val="tx1">
                    <a:lumMod val="85000"/>
                    <a:lumOff val="15000"/>
                  </a:schemeClr>
                </a:solidFill>
              </a:rPr>
              <a:t>Yale University, New Haven, CT; </a:t>
            </a:r>
            <a:r>
              <a:rPr lang="en-US" sz="4800" baseline="30000" dirty="0">
                <a:solidFill>
                  <a:schemeClr val="tx1">
                    <a:lumMod val="85000"/>
                    <a:lumOff val="15000"/>
                  </a:schemeClr>
                </a:solidFill>
              </a:rPr>
              <a:t>5</a:t>
            </a:r>
            <a:r>
              <a:rPr lang="en-US" sz="4800" dirty="0">
                <a:solidFill>
                  <a:schemeClr val="tx1">
                    <a:lumMod val="85000"/>
                    <a:lumOff val="15000"/>
                  </a:schemeClr>
                </a:solidFill>
              </a:rPr>
              <a:t>Mount Sinai Health System, NYC, NY ; </a:t>
            </a:r>
            <a:r>
              <a:rPr lang="en-US" sz="4800" baseline="30000" dirty="0">
                <a:solidFill>
                  <a:schemeClr val="tx1">
                    <a:lumMod val="85000"/>
                    <a:lumOff val="15000"/>
                  </a:schemeClr>
                </a:solidFill>
              </a:rPr>
              <a:t>6</a:t>
            </a:r>
            <a:r>
              <a:rPr lang="en-US" sz="4800" dirty="0">
                <a:solidFill>
                  <a:schemeClr val="tx1">
                    <a:lumMod val="85000"/>
                    <a:lumOff val="15000"/>
                  </a:schemeClr>
                </a:solidFill>
              </a:rPr>
              <a:t>UC Davis Comprehensive Cancer Center, Sacramento, CA; </a:t>
            </a:r>
            <a:r>
              <a:rPr lang="en-US" sz="4800" baseline="30000" dirty="0">
                <a:solidFill>
                  <a:schemeClr val="tx1">
                    <a:lumMod val="85000"/>
                    <a:lumOff val="15000"/>
                  </a:schemeClr>
                </a:solidFill>
              </a:rPr>
              <a:t>7</a:t>
            </a:r>
            <a:r>
              <a:rPr lang="en-US" sz="4800" dirty="0">
                <a:solidFill>
                  <a:schemeClr val="tx1">
                    <a:lumMod val="85000"/>
                    <a:lumOff val="15000"/>
                  </a:schemeClr>
                </a:solidFill>
              </a:rPr>
              <a:t>Columbia University Medical College, New York, NY; </a:t>
            </a:r>
            <a:r>
              <a:rPr lang="en-US" sz="4800" baseline="30000" dirty="0">
                <a:solidFill>
                  <a:schemeClr val="tx1">
                    <a:lumMod val="85000"/>
                    <a:lumOff val="15000"/>
                  </a:schemeClr>
                </a:solidFill>
              </a:rPr>
              <a:t>8</a:t>
            </a:r>
            <a:r>
              <a:rPr lang="en-US" sz="4800" dirty="0">
                <a:solidFill>
                  <a:schemeClr val="tx1">
                    <a:lumMod val="85000"/>
                    <a:lumOff val="15000"/>
                  </a:schemeClr>
                </a:solidFill>
              </a:rPr>
              <a:t>Washington University School of Medicine, St. Louis, MO; </a:t>
            </a:r>
            <a:r>
              <a:rPr lang="en-US" sz="4800" baseline="30000" dirty="0">
                <a:solidFill>
                  <a:schemeClr val="tx1">
                    <a:lumMod val="85000"/>
                    <a:lumOff val="15000"/>
                  </a:schemeClr>
                </a:solidFill>
              </a:rPr>
              <a:t>9</a:t>
            </a:r>
            <a:r>
              <a:rPr lang="en-US" sz="4800" dirty="0">
                <a:solidFill>
                  <a:schemeClr val="tx1">
                    <a:lumMod val="85000"/>
                    <a:lumOff val="15000"/>
                  </a:schemeClr>
                </a:solidFill>
              </a:rPr>
              <a:t>Duke University School of Medicine, Durham, NC;  </a:t>
            </a:r>
            <a:r>
              <a:rPr lang="en-US" sz="4800" baseline="30000" dirty="0">
                <a:solidFill>
                  <a:schemeClr val="tx1">
                    <a:lumMod val="85000"/>
                    <a:lumOff val="15000"/>
                  </a:schemeClr>
                </a:solidFill>
              </a:rPr>
              <a:t>10</a:t>
            </a:r>
            <a:r>
              <a:rPr lang="en-US" sz="4800" dirty="0">
                <a:solidFill>
                  <a:schemeClr val="tx1">
                    <a:lumMod val="85000"/>
                    <a:lumOff val="15000"/>
                  </a:schemeClr>
                </a:solidFill>
              </a:rPr>
              <a:t>Princess Margaret Cancer Center, Toronto, Ontario, CAN; </a:t>
            </a:r>
            <a:r>
              <a:rPr lang="en-US" sz="4800" baseline="30000" dirty="0">
                <a:solidFill>
                  <a:schemeClr val="tx1">
                    <a:lumMod val="85000"/>
                    <a:lumOff val="15000"/>
                  </a:schemeClr>
                </a:solidFill>
              </a:rPr>
              <a:t>11</a:t>
            </a:r>
            <a:r>
              <a:rPr lang="en-US" sz="4800" dirty="0">
                <a:solidFill>
                  <a:schemeClr val="tx1">
                    <a:lumMod val="85000"/>
                    <a:lumOff val="15000"/>
                  </a:schemeClr>
                </a:solidFill>
              </a:rPr>
              <a:t>Emory University, Atlanta, GA; </a:t>
            </a:r>
            <a:r>
              <a:rPr lang="en-US" sz="4800" baseline="30000" dirty="0">
                <a:solidFill>
                  <a:schemeClr val="tx1">
                    <a:lumMod val="85000"/>
                    <a:lumOff val="15000"/>
                  </a:schemeClr>
                </a:solidFill>
              </a:rPr>
              <a:t>12</a:t>
            </a:r>
            <a:r>
              <a:rPr lang="en-US" sz="4800" dirty="0">
                <a:solidFill>
                  <a:schemeClr val="tx1">
                    <a:lumMod val="85000"/>
                    <a:lumOff val="15000"/>
                  </a:schemeClr>
                </a:solidFill>
              </a:rPr>
              <a:t>Idaho State University, Pocatello, ID; </a:t>
            </a:r>
            <a:r>
              <a:rPr lang="en-US" sz="4800" baseline="30000" dirty="0">
                <a:solidFill>
                  <a:schemeClr val="tx1">
                    <a:lumMod val="85000"/>
                    <a:lumOff val="15000"/>
                  </a:schemeClr>
                </a:solidFill>
              </a:rPr>
              <a:t>13</a:t>
            </a:r>
            <a:r>
              <a:rPr lang="en-US" sz="4800" dirty="0">
                <a:solidFill>
                  <a:schemeClr val="tx1">
                    <a:lumMod val="85000"/>
                    <a:lumOff val="15000"/>
                  </a:schemeClr>
                </a:solidFill>
              </a:rPr>
              <a:t>The University of Texas MD Anderson Cancer Center, Houston, TX</a:t>
            </a:r>
          </a:p>
        </p:txBody>
      </p:sp>
    </p:spTree>
    <p:extLst>
      <p:ext uri="{BB962C8B-B14F-4D97-AF65-F5344CB8AC3E}">
        <p14:creationId xmlns:p14="http://schemas.microsoft.com/office/powerpoint/2010/main" val="3551558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D953D1-FE43-45CF-B7AC-C33E712C4694}"/>
              </a:ext>
            </a:extLst>
          </p:cNvPr>
          <p:cNvSpPr>
            <a:spLocks noGrp="1"/>
          </p:cNvSpPr>
          <p:nvPr>
            <p:ph type="title"/>
          </p:nvPr>
        </p:nvSpPr>
        <p:spPr/>
        <p:txBody>
          <a:bodyPr/>
          <a:lstStyle/>
          <a:p>
            <a:r>
              <a:rPr lang="en-US" dirty="0"/>
              <a:t>S1400I Background</a:t>
            </a:r>
          </a:p>
        </p:txBody>
      </p:sp>
      <p:sp>
        <p:nvSpPr>
          <p:cNvPr id="6" name="Content Placeholder 5">
            <a:extLst>
              <a:ext uri="{FF2B5EF4-FFF2-40B4-BE49-F238E27FC236}">
                <a16:creationId xmlns:a16="http://schemas.microsoft.com/office/drawing/2014/main" id="{4F5A6CBA-AECF-4943-BA20-2BE73159F77D}"/>
              </a:ext>
            </a:extLst>
          </p:cNvPr>
          <p:cNvSpPr>
            <a:spLocks noGrp="1"/>
          </p:cNvSpPr>
          <p:nvPr>
            <p:ph idx="1"/>
          </p:nvPr>
        </p:nvSpPr>
        <p:spPr>
          <a:xfrm>
            <a:off x="609600" y="1588168"/>
            <a:ext cx="10546080" cy="4162927"/>
          </a:xfrm>
        </p:spPr>
        <p:txBody>
          <a:bodyPr>
            <a:normAutofit fontScale="62500" lnSpcReduction="20000"/>
          </a:bodyPr>
          <a:lstStyle/>
          <a:p>
            <a:pPr marL="171450" lvl="1" indent="-171450">
              <a:spcBef>
                <a:spcPts val="1200"/>
              </a:spcBef>
              <a:spcAft>
                <a:spcPts val="200"/>
              </a:spcAft>
              <a:buSzPct val="100000"/>
              <a:buFont typeface="Arial" panose="020B0604020202020204" pitchFamily="34" charset="0"/>
              <a:buChar char="•"/>
            </a:pPr>
            <a:r>
              <a:rPr lang="en-US" sz="2900" dirty="0"/>
              <a:t>Nivolumab is approved in the U.S. to treat patients with metastatic squamous cell NSCLC with progression on or after platinum-based chemotherapy based on Checkmate 017 trial. </a:t>
            </a:r>
            <a:r>
              <a:rPr lang="en-US" sz="2900" baseline="30000" dirty="0"/>
              <a:t>1</a:t>
            </a:r>
            <a:endParaRPr lang="en-US" sz="2900" dirty="0"/>
          </a:p>
          <a:p>
            <a:pPr marL="171450" indent="-171450">
              <a:lnSpc>
                <a:spcPct val="100000"/>
              </a:lnSpc>
            </a:pPr>
            <a:r>
              <a:rPr lang="en-US" sz="2900" dirty="0"/>
              <a:t>Nivolumab reduced the risk of death by 41% relative to docetaxel (HR = 0.59) : median OS with  nivolumab was 9.2 months and with docetaxel was 6.0 months.    </a:t>
            </a:r>
          </a:p>
          <a:p>
            <a:pPr marL="171450" lvl="5" indent="-171450">
              <a:lnSpc>
                <a:spcPct val="100000"/>
              </a:lnSpc>
              <a:spcBef>
                <a:spcPts val="1200"/>
              </a:spcBef>
              <a:spcAft>
                <a:spcPts val="200"/>
              </a:spcAft>
              <a:buClr>
                <a:schemeClr val="accent2">
                  <a:lumMod val="50000"/>
                </a:schemeClr>
              </a:buClr>
              <a:buSzPct val="100000"/>
              <a:buFont typeface="Arial" panose="020B0604020202020204" pitchFamily="34" charset="0"/>
              <a:buChar char="•"/>
            </a:pPr>
            <a:r>
              <a:rPr lang="en-US" sz="2900" dirty="0"/>
              <a:t>Nivolumab and ipilimumab enhance T-cell antitumor activity through distinct and complementary pathways. </a:t>
            </a:r>
            <a:r>
              <a:rPr lang="en-US" sz="2900" baseline="30000" dirty="0"/>
              <a:t>2</a:t>
            </a:r>
            <a:r>
              <a:rPr lang="en-US" sz="2900" dirty="0"/>
              <a:t> In theory, combining immunotherapeutic agents with different mechanisms of action offers the possibility of a synergistic response.</a:t>
            </a:r>
          </a:p>
          <a:p>
            <a:pPr marL="171450" lvl="5" indent="-171450">
              <a:lnSpc>
                <a:spcPct val="100000"/>
              </a:lnSpc>
              <a:spcBef>
                <a:spcPts val="1200"/>
              </a:spcBef>
              <a:spcAft>
                <a:spcPts val="200"/>
              </a:spcAft>
              <a:buClr>
                <a:schemeClr val="accent2">
                  <a:lumMod val="50000"/>
                </a:schemeClr>
              </a:buClr>
              <a:buSzPct val="100000"/>
              <a:buFont typeface="Arial" panose="020B0604020202020204" pitchFamily="34" charset="0"/>
              <a:buChar char="•"/>
            </a:pPr>
            <a:r>
              <a:rPr lang="en-US" sz="2900" dirty="0"/>
              <a:t>Several multi arm trials in NSCLC employed PD-(L)1 &amp; PD- (L)1/CTLA 4 dual inhibition </a:t>
            </a:r>
            <a:r>
              <a:rPr lang="en-US" sz="2600" dirty="0"/>
              <a:t>(CM 227, MYSTIC, NEPTUNE)</a:t>
            </a:r>
            <a:r>
              <a:rPr lang="en-US" sz="2900" dirty="0"/>
              <a:t>, albeit none were designed to directly compare combination vs. monotherapy IO arms. </a:t>
            </a:r>
          </a:p>
          <a:p>
            <a:pPr marL="171450" lvl="5" indent="-171450">
              <a:lnSpc>
                <a:spcPct val="110000"/>
              </a:lnSpc>
              <a:spcBef>
                <a:spcPts val="1200"/>
              </a:spcBef>
              <a:spcAft>
                <a:spcPts val="200"/>
              </a:spcAft>
              <a:buClr>
                <a:schemeClr val="accent2">
                  <a:lumMod val="50000"/>
                </a:schemeClr>
              </a:buClr>
              <a:buSzPct val="100000"/>
              <a:buFont typeface="Arial" panose="020B0604020202020204" pitchFamily="34" charset="0"/>
              <a:buChar char="•"/>
            </a:pPr>
            <a:r>
              <a:rPr lang="en-US" sz="2900" dirty="0"/>
              <a:t>S1400I in second line squamous lung cancer is the first randomized phase III trial designed to directly compare IO monotherapy (nivolumab) vs. combination IO therapy (nivolumab/ipilimumab). The primary results of S1400I were presented at ASCO 2019 (abs 9014). This presentation addresses additional biomarker analyses of TMB and PD-L1.</a:t>
            </a:r>
          </a:p>
        </p:txBody>
      </p:sp>
      <p:sp>
        <p:nvSpPr>
          <p:cNvPr id="4" name="Slide Number Placeholder 3">
            <a:extLst>
              <a:ext uri="{FF2B5EF4-FFF2-40B4-BE49-F238E27FC236}">
                <a16:creationId xmlns:a16="http://schemas.microsoft.com/office/drawing/2014/main" id="{F658363C-2C8E-44CE-97E2-35BEB1CD7B31}"/>
              </a:ext>
            </a:extLst>
          </p:cNvPr>
          <p:cNvSpPr>
            <a:spLocks noGrp="1"/>
          </p:cNvSpPr>
          <p:nvPr>
            <p:ph type="sldNum" sz="quarter" idx="12"/>
          </p:nvPr>
        </p:nvSpPr>
        <p:spPr/>
        <p:txBody>
          <a:bodyPr/>
          <a:lstStyle/>
          <a:p>
            <a:r>
              <a:rPr lang="en-US"/>
              <a:t>Slide </a:t>
            </a:r>
            <a:fld id="{4FAB73BC-B049-4115-A692-8D63A059BFB8}" type="slidenum">
              <a:rPr lang="en-US" smtClean="0"/>
              <a:pPr/>
              <a:t>59</a:t>
            </a:fld>
            <a:endParaRPr lang="en-US" dirty="0"/>
          </a:p>
        </p:txBody>
      </p:sp>
      <p:sp>
        <p:nvSpPr>
          <p:cNvPr id="7" name="TextBox 6">
            <a:extLst>
              <a:ext uri="{FF2B5EF4-FFF2-40B4-BE49-F238E27FC236}">
                <a16:creationId xmlns:a16="http://schemas.microsoft.com/office/drawing/2014/main" id="{DA8637E6-88E6-425E-A773-71C01E39AEB3}"/>
              </a:ext>
            </a:extLst>
          </p:cNvPr>
          <p:cNvSpPr txBox="1"/>
          <p:nvPr/>
        </p:nvSpPr>
        <p:spPr>
          <a:xfrm>
            <a:off x="709863" y="5638263"/>
            <a:ext cx="1054608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200" baseline="30000" dirty="0"/>
              <a:t>1</a:t>
            </a:r>
            <a:r>
              <a:rPr lang="en-US" sz="1200" dirty="0"/>
              <a:t>Brahmer J, et al. Nivolumab versus docetaxel in advanced squamous-cell non-small-cell lung cancer. </a:t>
            </a:r>
            <a:r>
              <a:rPr lang="en-US" sz="1200" i="1" dirty="0"/>
              <a:t>N Engl J Med</a:t>
            </a:r>
            <a:r>
              <a:rPr lang="en-US" sz="1200" dirty="0"/>
              <a:t>. 2015;373:123-135</a:t>
            </a:r>
          </a:p>
          <a:p>
            <a:r>
              <a:rPr lang="en-US" sz="1200" baseline="30000" dirty="0"/>
              <a:t>2</a:t>
            </a:r>
            <a:r>
              <a:rPr lang="en-US" sz="1200" dirty="0"/>
              <a:t>Callahan MK, et al. CTLA-4 and PD-1 Pathway Blockade: Combinations in the Clinic. Front Oncol 2015:4:385</a:t>
            </a:r>
          </a:p>
        </p:txBody>
      </p:sp>
    </p:spTree>
    <p:extLst>
      <p:ext uri="{BB962C8B-B14F-4D97-AF65-F5344CB8AC3E}">
        <p14:creationId xmlns:p14="http://schemas.microsoft.com/office/powerpoint/2010/main" val="3419856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7A2408-815F-9842-964A-367192C0F14F}"/>
              </a:ext>
            </a:extLst>
          </p:cNvPr>
          <p:cNvSpPr>
            <a:spLocks noGrp="1"/>
          </p:cNvSpPr>
          <p:nvPr>
            <p:ph type="sldNum" sz="quarter" idx="12"/>
          </p:nvPr>
        </p:nvSpPr>
        <p:spPr/>
        <p:txBody>
          <a:bodyPr/>
          <a:lstStyle/>
          <a:p>
            <a:r>
              <a:rPr lang="en-US"/>
              <a:t>Slide: </a:t>
            </a:r>
            <a:fld id="{629637A9-119A-49DA-BD12-AAC58B377D80}" type="slidenum">
              <a:rPr lang="en-US" smtClean="0"/>
              <a:pPr/>
              <a:t>6</a:t>
            </a:fld>
            <a:endParaRPr lang="en-US" dirty="0"/>
          </a:p>
        </p:txBody>
      </p:sp>
      <p:pic>
        <p:nvPicPr>
          <p:cNvPr id="10" name="Picture 9">
            <a:extLst>
              <a:ext uri="{FF2B5EF4-FFF2-40B4-BE49-F238E27FC236}">
                <a16:creationId xmlns:a16="http://schemas.microsoft.com/office/drawing/2014/main" id="{A98F8B87-15E3-0147-A971-6A605916FCE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25792" b="7978"/>
          <a:stretch/>
        </p:blipFill>
        <p:spPr>
          <a:xfrm>
            <a:off x="1509010" y="1199212"/>
            <a:ext cx="9144000" cy="4542021"/>
          </a:xfrm>
          <a:prstGeom prst="rect">
            <a:avLst/>
          </a:prstGeom>
        </p:spPr>
      </p:pic>
      <p:pic>
        <p:nvPicPr>
          <p:cNvPr id="11" name="Picture 10">
            <a:extLst>
              <a:ext uri="{FF2B5EF4-FFF2-40B4-BE49-F238E27FC236}">
                <a16:creationId xmlns:a16="http://schemas.microsoft.com/office/drawing/2014/main" id="{8063707D-B08D-214B-9373-0359FA22D0B6}"/>
              </a:ext>
            </a:extLst>
          </p:cNvPr>
          <p:cNvPicPr>
            <a:picLocks noChangeAspect="1"/>
          </p:cNvPicPr>
          <p:nvPr/>
        </p:nvPicPr>
        <p:blipFill>
          <a:blip r:embed="rId4"/>
          <a:stretch>
            <a:fillRect/>
          </a:stretch>
        </p:blipFill>
        <p:spPr>
          <a:xfrm>
            <a:off x="6466382" y="3009275"/>
            <a:ext cx="893788" cy="1356362"/>
          </a:xfrm>
          <a:prstGeom prst="ellipse">
            <a:avLst/>
          </a:prstGeom>
        </p:spPr>
      </p:pic>
      <p:pic>
        <p:nvPicPr>
          <p:cNvPr id="14" name="Picture 13">
            <a:extLst>
              <a:ext uri="{FF2B5EF4-FFF2-40B4-BE49-F238E27FC236}">
                <a16:creationId xmlns:a16="http://schemas.microsoft.com/office/drawing/2014/main" id="{987F4C18-240B-3749-BF7B-08672A36A3EF}"/>
              </a:ext>
            </a:extLst>
          </p:cNvPr>
          <p:cNvPicPr>
            <a:picLocks noChangeAspect="1"/>
          </p:cNvPicPr>
          <p:nvPr/>
        </p:nvPicPr>
        <p:blipFill rotWithShape="1">
          <a:blip r:embed="rId5"/>
          <a:srcRect t="33475" b="36279"/>
          <a:stretch/>
        </p:blipFill>
        <p:spPr>
          <a:xfrm rot="643970">
            <a:off x="2464537" y="2019656"/>
            <a:ext cx="2167118" cy="655466"/>
          </a:xfrm>
          <a:prstGeom prst="trapezoid">
            <a:avLst>
              <a:gd name="adj" fmla="val 0"/>
            </a:avLst>
          </a:prstGeom>
        </p:spPr>
      </p:pic>
      <p:pic>
        <p:nvPicPr>
          <p:cNvPr id="6" name="Picture 5">
            <a:extLst>
              <a:ext uri="{FF2B5EF4-FFF2-40B4-BE49-F238E27FC236}">
                <a16:creationId xmlns:a16="http://schemas.microsoft.com/office/drawing/2014/main" id="{A444BBBC-08CE-3746-BA0A-EB6ED370615F}"/>
              </a:ext>
            </a:extLst>
          </p:cNvPr>
          <p:cNvPicPr>
            <a:picLocks noChangeAspect="1"/>
          </p:cNvPicPr>
          <p:nvPr/>
        </p:nvPicPr>
        <p:blipFill rotWithShape="1">
          <a:blip r:embed="rId5"/>
          <a:srcRect t="33475" b="36279"/>
          <a:stretch/>
        </p:blipFill>
        <p:spPr>
          <a:xfrm rot="21027625">
            <a:off x="6694533" y="1790191"/>
            <a:ext cx="1937680" cy="586070"/>
          </a:xfrm>
          <a:prstGeom prst="trapezoid">
            <a:avLst>
              <a:gd name="adj" fmla="val 0"/>
            </a:avLst>
          </a:prstGeom>
        </p:spPr>
      </p:pic>
    </p:spTree>
    <p:extLst>
      <p:ext uri="{BB962C8B-B14F-4D97-AF65-F5344CB8AC3E}">
        <p14:creationId xmlns:p14="http://schemas.microsoft.com/office/powerpoint/2010/main" val="26318419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503C-0BD6-4C9D-A9DC-1C45991114E5}"/>
              </a:ext>
            </a:extLst>
          </p:cNvPr>
          <p:cNvSpPr>
            <a:spLocks noGrp="1"/>
          </p:cNvSpPr>
          <p:nvPr>
            <p:ph type="title"/>
          </p:nvPr>
        </p:nvSpPr>
        <p:spPr/>
        <p:txBody>
          <a:bodyPr/>
          <a:lstStyle/>
          <a:p>
            <a:r>
              <a:rPr lang="en-US" dirty="0"/>
              <a:t>S1400I Study Design</a:t>
            </a:r>
          </a:p>
        </p:txBody>
      </p:sp>
      <p:pic>
        <p:nvPicPr>
          <p:cNvPr id="53" name="Content Placeholder 52">
            <a:extLst>
              <a:ext uri="{FF2B5EF4-FFF2-40B4-BE49-F238E27FC236}">
                <a16:creationId xmlns:a16="http://schemas.microsoft.com/office/drawing/2014/main" id="{6997F8D4-065D-478D-82B1-93EC1C2EB277}"/>
              </a:ext>
            </a:extLst>
          </p:cNvPr>
          <p:cNvPicPr>
            <a:picLocks noGrp="1" noChangeAspect="1"/>
          </p:cNvPicPr>
          <p:nvPr>
            <p:ph idx="1"/>
          </p:nvPr>
        </p:nvPicPr>
        <p:blipFill>
          <a:blip r:embed="rId3"/>
          <a:stretch>
            <a:fillRect/>
          </a:stretch>
        </p:blipFill>
        <p:spPr>
          <a:xfrm>
            <a:off x="609600" y="433137"/>
            <a:ext cx="10373553" cy="5793213"/>
          </a:xfrm>
          <a:prstGeom prst="rect">
            <a:avLst/>
          </a:prstGeom>
        </p:spPr>
      </p:pic>
      <p:sp>
        <p:nvSpPr>
          <p:cNvPr id="4" name="Slide Number Placeholder 3">
            <a:extLst>
              <a:ext uri="{FF2B5EF4-FFF2-40B4-BE49-F238E27FC236}">
                <a16:creationId xmlns:a16="http://schemas.microsoft.com/office/drawing/2014/main" id="{5AA37471-5A25-4EC4-B1BC-001EBAC86074}"/>
              </a:ext>
            </a:extLst>
          </p:cNvPr>
          <p:cNvSpPr>
            <a:spLocks noGrp="1"/>
          </p:cNvSpPr>
          <p:nvPr>
            <p:ph type="sldNum" sz="quarter" idx="12"/>
          </p:nvPr>
        </p:nvSpPr>
        <p:spPr/>
        <p:txBody>
          <a:bodyPr/>
          <a:lstStyle/>
          <a:p>
            <a:r>
              <a:rPr lang="en-US" dirty="0"/>
              <a:t>Slide </a:t>
            </a:r>
            <a:fld id="{629637A9-119A-49DA-BD12-AAC58B377D80}" type="slidenum">
              <a:rPr lang="en-US" smtClean="0"/>
              <a:pPr/>
              <a:t>60</a:t>
            </a:fld>
            <a:endParaRPr lang="en-US" dirty="0"/>
          </a:p>
        </p:txBody>
      </p:sp>
    </p:spTree>
    <p:extLst>
      <p:ext uri="{BB962C8B-B14F-4D97-AF65-F5344CB8AC3E}">
        <p14:creationId xmlns:p14="http://schemas.microsoft.com/office/powerpoint/2010/main" val="30551589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E8A0-A8B5-4A96-96A0-54264937CEE3}"/>
              </a:ext>
            </a:extLst>
          </p:cNvPr>
          <p:cNvSpPr>
            <a:spLocks noGrp="1"/>
          </p:cNvSpPr>
          <p:nvPr>
            <p:ph type="title"/>
          </p:nvPr>
        </p:nvSpPr>
        <p:spPr/>
        <p:txBody>
          <a:bodyPr/>
          <a:lstStyle/>
          <a:p>
            <a:r>
              <a:rPr lang="en-US" dirty="0"/>
              <a:t>Study Objectives </a:t>
            </a:r>
          </a:p>
        </p:txBody>
      </p:sp>
      <p:sp>
        <p:nvSpPr>
          <p:cNvPr id="3" name="Content Placeholder 2">
            <a:extLst>
              <a:ext uri="{FF2B5EF4-FFF2-40B4-BE49-F238E27FC236}">
                <a16:creationId xmlns:a16="http://schemas.microsoft.com/office/drawing/2014/main" id="{49AF34D6-9CF3-4E21-9300-80BCB591FA12}"/>
              </a:ext>
            </a:extLst>
          </p:cNvPr>
          <p:cNvSpPr>
            <a:spLocks noGrp="1"/>
          </p:cNvSpPr>
          <p:nvPr>
            <p:ph idx="1"/>
          </p:nvPr>
        </p:nvSpPr>
        <p:spPr>
          <a:xfrm>
            <a:off x="609600" y="1600200"/>
            <a:ext cx="10546080" cy="4523874"/>
          </a:xfrm>
        </p:spPr>
        <p:txBody>
          <a:bodyPr>
            <a:normAutofit fontScale="92500" lnSpcReduction="20000"/>
          </a:bodyPr>
          <a:lstStyle/>
          <a:p>
            <a:pPr marL="0" indent="0">
              <a:spcBef>
                <a:spcPts val="500"/>
              </a:spcBef>
              <a:buNone/>
            </a:pPr>
            <a:r>
              <a:rPr lang="en-US" altLang="en-US" sz="2400" b="1" u="sng" dirty="0">
                <a:ea typeface="ＭＳ Ｐゴシック" charset="-128"/>
              </a:rPr>
              <a:t>Primary Objective</a:t>
            </a:r>
          </a:p>
          <a:p>
            <a:pPr marL="285750" indent="-285750"/>
            <a:r>
              <a:rPr lang="en-US" sz="2100" dirty="0">
                <a:cs typeface="Arial" panose="020B0604020202020204" pitchFamily="34" charset="0"/>
              </a:rPr>
              <a:t>To compare overall survival (OS) in </a:t>
            </a:r>
            <a:r>
              <a:rPr lang="en-US" sz="2100" b="1" dirty="0">
                <a:cs typeface="Arial" panose="020B0604020202020204" pitchFamily="34" charset="0"/>
              </a:rPr>
              <a:t>previously-treated immune-checkpoint inhibitor naïve </a:t>
            </a:r>
            <a:r>
              <a:rPr lang="en-US" sz="2100" dirty="0">
                <a:cs typeface="Arial" panose="020B0604020202020204" pitchFamily="34" charset="0"/>
              </a:rPr>
              <a:t>patients with advanced stage refractory </a:t>
            </a:r>
            <a:r>
              <a:rPr lang="en-US" sz="2100" b="1" dirty="0">
                <a:cs typeface="Arial" panose="020B0604020202020204" pitchFamily="34" charset="0"/>
              </a:rPr>
              <a:t>SCCA</a:t>
            </a:r>
            <a:r>
              <a:rPr lang="en-US" sz="2100" dirty="0">
                <a:cs typeface="Arial" panose="020B0604020202020204" pitchFamily="34" charset="0"/>
              </a:rPr>
              <a:t> of the lung randomized to nivolumab plus ipilimumab versus nivolumab. </a:t>
            </a:r>
          </a:p>
          <a:p>
            <a:pPr marL="0" indent="0">
              <a:buNone/>
            </a:pPr>
            <a:r>
              <a:rPr lang="en-US" altLang="en-US" sz="2400" b="1" dirty="0">
                <a:ea typeface="ＭＳ Ｐゴシック" charset="-128"/>
                <a:cs typeface="Arial" panose="020B0604020202020204" pitchFamily="34" charset="0"/>
              </a:rPr>
              <a:t>Secondary Objectives:</a:t>
            </a:r>
          </a:p>
          <a:p>
            <a:pPr marL="285750" indent="-285750"/>
            <a:r>
              <a:rPr lang="en-US" sz="2100" dirty="0">
                <a:cs typeface="Arial" panose="020B0604020202020204" pitchFamily="34" charset="0"/>
              </a:rPr>
              <a:t>To compare investigator-assessed progression-free survival (IA-PFS) between the arms</a:t>
            </a:r>
          </a:p>
          <a:p>
            <a:pPr marL="285750" indent="-285750"/>
            <a:r>
              <a:rPr lang="en-US" sz="2100" dirty="0">
                <a:cs typeface="Arial" panose="020B0604020202020204" pitchFamily="34" charset="0"/>
              </a:rPr>
              <a:t>To compare the response rates (confirmed and unconfirmed, complete and partial) per RECIST 1.1 between the arms</a:t>
            </a:r>
          </a:p>
          <a:p>
            <a:pPr marL="285750" indent="-285750"/>
            <a:r>
              <a:rPr lang="en-US" sz="2100" dirty="0">
                <a:cs typeface="Arial" panose="020B0604020202020204" pitchFamily="34" charset="0"/>
              </a:rPr>
              <a:t>To evaluate the frequency and severity of toxicities associated with nivolumab plus ipilimumab versus nivolumab.</a:t>
            </a:r>
          </a:p>
          <a:p>
            <a:pPr marL="0" indent="0">
              <a:buNone/>
            </a:pPr>
            <a:r>
              <a:rPr lang="en-US" sz="2400" b="1" dirty="0">
                <a:cs typeface="Arial" panose="020B0604020202020204" pitchFamily="34" charset="0"/>
              </a:rPr>
              <a:t>Translational Medicine objectives:</a:t>
            </a:r>
          </a:p>
          <a:p>
            <a:pPr marL="285750" indent="-285750"/>
            <a:r>
              <a:rPr lang="en-US" sz="2100" dirty="0">
                <a:solidFill>
                  <a:srgbClr val="0070C0"/>
                </a:solidFill>
                <a:cs typeface="Arial" panose="020B0604020202020204" pitchFamily="34" charset="0"/>
              </a:rPr>
              <a:t>To evaluate if there is a differential treatment effect on OS, IA-PFS, and Response by tumor PD-L1 expression status.</a:t>
            </a:r>
          </a:p>
          <a:p>
            <a:pPr marL="285750" indent="-285750"/>
            <a:r>
              <a:rPr lang="en-US" sz="2100" dirty="0">
                <a:cs typeface="Arial" panose="020B0604020202020204" pitchFamily="34" charset="0"/>
              </a:rPr>
              <a:t>Patient Reported Outcomes (PRO) Objectives </a:t>
            </a:r>
          </a:p>
          <a:p>
            <a:endParaRPr lang="en-US" dirty="0"/>
          </a:p>
        </p:txBody>
      </p:sp>
      <p:sp>
        <p:nvSpPr>
          <p:cNvPr id="4" name="Slide Number Placeholder 3">
            <a:extLst>
              <a:ext uri="{FF2B5EF4-FFF2-40B4-BE49-F238E27FC236}">
                <a16:creationId xmlns:a16="http://schemas.microsoft.com/office/drawing/2014/main" id="{F0989A20-C190-4346-91BC-1AEAE535FDF2}"/>
              </a:ext>
            </a:extLst>
          </p:cNvPr>
          <p:cNvSpPr>
            <a:spLocks noGrp="1"/>
          </p:cNvSpPr>
          <p:nvPr>
            <p:ph type="sldNum" sz="quarter" idx="12"/>
          </p:nvPr>
        </p:nvSpPr>
        <p:spPr/>
        <p:txBody>
          <a:bodyPr/>
          <a:lstStyle/>
          <a:p>
            <a:r>
              <a:rPr lang="en-US" dirty="0"/>
              <a:t>Slide </a:t>
            </a:r>
            <a:fld id="{629637A9-119A-49DA-BD12-AAC58B377D80}" type="slidenum">
              <a:rPr lang="en-US" smtClean="0"/>
              <a:pPr/>
              <a:t>61</a:t>
            </a:fld>
            <a:endParaRPr lang="en-US" dirty="0"/>
          </a:p>
        </p:txBody>
      </p:sp>
    </p:spTree>
    <p:extLst>
      <p:ext uri="{BB962C8B-B14F-4D97-AF65-F5344CB8AC3E}">
        <p14:creationId xmlns:p14="http://schemas.microsoft.com/office/powerpoint/2010/main" val="17979042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D05BC-9EDC-40DD-996D-D33CC24A582E}"/>
              </a:ext>
            </a:extLst>
          </p:cNvPr>
          <p:cNvSpPr>
            <a:spLocks noGrp="1"/>
          </p:cNvSpPr>
          <p:nvPr>
            <p:ph type="title"/>
          </p:nvPr>
        </p:nvSpPr>
        <p:spPr/>
        <p:txBody>
          <a:bodyPr/>
          <a:lstStyle/>
          <a:p>
            <a:r>
              <a:rPr lang="en-US" dirty="0"/>
              <a:t>S1400I Statistical Considerations</a:t>
            </a:r>
          </a:p>
        </p:txBody>
      </p:sp>
      <p:sp>
        <p:nvSpPr>
          <p:cNvPr id="3" name="Content Placeholder 2">
            <a:extLst>
              <a:ext uri="{FF2B5EF4-FFF2-40B4-BE49-F238E27FC236}">
                <a16:creationId xmlns:a16="http://schemas.microsoft.com/office/drawing/2014/main" id="{5D7F1D79-3EF3-40B5-8545-E57F3CB33762}"/>
              </a:ext>
            </a:extLst>
          </p:cNvPr>
          <p:cNvSpPr>
            <a:spLocks noGrp="1"/>
          </p:cNvSpPr>
          <p:nvPr>
            <p:ph idx="1"/>
          </p:nvPr>
        </p:nvSpPr>
        <p:spPr>
          <a:xfrm>
            <a:off x="609600" y="1648326"/>
            <a:ext cx="10546080" cy="4632158"/>
          </a:xfrm>
        </p:spPr>
        <p:txBody>
          <a:bodyPr/>
          <a:lstStyle/>
          <a:p>
            <a:r>
              <a:rPr lang="en-US" dirty="0"/>
              <a:t>Primary Endpoint: Overall Survival</a:t>
            </a:r>
          </a:p>
          <a:p>
            <a:r>
              <a:rPr lang="en-US" dirty="0"/>
              <a:t>Total sample size: 332 eligible (350 total) patients accrued over 27-32 months with 9 months of follow-up</a:t>
            </a:r>
          </a:p>
          <a:p>
            <a:r>
              <a:rPr lang="en-US" dirty="0"/>
              <a:t>The sample size is based on a design with 90% power to detect a hazard ratio of 0.67 (50% improvement in median OS) at the 1-sided 2.5% type I error rate</a:t>
            </a:r>
          </a:p>
          <a:p>
            <a:r>
              <a:rPr lang="en-US" dirty="0"/>
              <a:t>Assumptions: median in control arm would be 9 months, OS exponentially distributed</a:t>
            </a:r>
          </a:p>
          <a:p>
            <a:r>
              <a:rPr lang="en-US" dirty="0"/>
              <a:t>Analyses:</a:t>
            </a:r>
          </a:p>
          <a:p>
            <a:pPr lvl="1"/>
            <a:r>
              <a:rPr lang="en-US" dirty="0"/>
              <a:t>Final: upon observation of 256 deaths</a:t>
            </a:r>
          </a:p>
          <a:p>
            <a:pPr lvl="1"/>
            <a:r>
              <a:rPr lang="en-US" dirty="0"/>
              <a:t>Interim analyses: at 128 (50% of expected) and 192 (75% of expected) deaths </a:t>
            </a:r>
          </a:p>
          <a:p>
            <a:r>
              <a:rPr lang="en-US" dirty="0"/>
              <a:t>Primary analysis: comparison between arms using a 1-sided log-rank test</a:t>
            </a:r>
          </a:p>
          <a:p>
            <a:endParaRPr lang="en-US" dirty="0"/>
          </a:p>
        </p:txBody>
      </p:sp>
      <p:sp>
        <p:nvSpPr>
          <p:cNvPr id="4" name="Slide Number Placeholder 3">
            <a:extLst>
              <a:ext uri="{FF2B5EF4-FFF2-40B4-BE49-F238E27FC236}">
                <a16:creationId xmlns:a16="http://schemas.microsoft.com/office/drawing/2014/main" id="{B33F4317-AF3F-4B21-84D6-0E0462F0161D}"/>
              </a:ext>
            </a:extLst>
          </p:cNvPr>
          <p:cNvSpPr>
            <a:spLocks noGrp="1"/>
          </p:cNvSpPr>
          <p:nvPr>
            <p:ph type="sldNum" sz="quarter" idx="12"/>
          </p:nvPr>
        </p:nvSpPr>
        <p:spPr/>
        <p:txBody>
          <a:bodyPr/>
          <a:lstStyle/>
          <a:p>
            <a:r>
              <a:rPr lang="en-US" dirty="0"/>
              <a:t>Slide </a:t>
            </a:r>
            <a:fld id="{629637A9-119A-49DA-BD12-AAC58B377D80}" type="slidenum">
              <a:rPr lang="en-US" smtClean="0"/>
              <a:pPr/>
              <a:t>62</a:t>
            </a:fld>
            <a:endParaRPr lang="en-US" dirty="0"/>
          </a:p>
        </p:txBody>
      </p:sp>
    </p:spTree>
    <p:extLst>
      <p:ext uri="{BB962C8B-B14F-4D97-AF65-F5344CB8AC3E}">
        <p14:creationId xmlns:p14="http://schemas.microsoft.com/office/powerpoint/2010/main" val="23887608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2385B-AE6F-4DA3-A561-D1D3BED28796}"/>
              </a:ext>
            </a:extLst>
          </p:cNvPr>
          <p:cNvSpPr>
            <a:spLocks noGrp="1"/>
          </p:cNvSpPr>
          <p:nvPr>
            <p:ph type="title"/>
          </p:nvPr>
        </p:nvSpPr>
        <p:spPr/>
        <p:txBody>
          <a:bodyPr/>
          <a:lstStyle/>
          <a:p>
            <a:r>
              <a:rPr lang="en-US" dirty="0"/>
              <a:t>S1400I Baseline Demographics</a:t>
            </a:r>
          </a:p>
        </p:txBody>
      </p:sp>
      <p:pic>
        <p:nvPicPr>
          <p:cNvPr id="5" name="Content Placeholder 4">
            <a:extLst>
              <a:ext uri="{FF2B5EF4-FFF2-40B4-BE49-F238E27FC236}">
                <a16:creationId xmlns:a16="http://schemas.microsoft.com/office/drawing/2014/main" id="{524CC2E3-D8FF-45AA-BAFD-101C4D639625}"/>
              </a:ext>
            </a:extLst>
          </p:cNvPr>
          <p:cNvPicPr>
            <a:picLocks noGrp="1" noChangeAspect="1"/>
          </p:cNvPicPr>
          <p:nvPr>
            <p:ph idx="1"/>
          </p:nvPr>
        </p:nvPicPr>
        <p:blipFill>
          <a:blip r:embed="rId3"/>
          <a:stretch>
            <a:fillRect/>
          </a:stretch>
        </p:blipFill>
        <p:spPr>
          <a:xfrm>
            <a:off x="609600" y="1492469"/>
            <a:ext cx="7559672" cy="4638738"/>
          </a:xfrm>
          <a:prstGeom prst="rect">
            <a:avLst/>
          </a:prstGeom>
        </p:spPr>
      </p:pic>
      <p:sp>
        <p:nvSpPr>
          <p:cNvPr id="4" name="Slide Number Placeholder 3">
            <a:extLst>
              <a:ext uri="{FF2B5EF4-FFF2-40B4-BE49-F238E27FC236}">
                <a16:creationId xmlns:a16="http://schemas.microsoft.com/office/drawing/2014/main" id="{07CA477B-DAA3-4B7F-B40E-1158ED700D10}"/>
              </a:ext>
            </a:extLst>
          </p:cNvPr>
          <p:cNvSpPr>
            <a:spLocks noGrp="1"/>
          </p:cNvSpPr>
          <p:nvPr>
            <p:ph type="sldNum" sz="quarter" idx="12"/>
          </p:nvPr>
        </p:nvSpPr>
        <p:spPr/>
        <p:txBody>
          <a:bodyPr/>
          <a:lstStyle/>
          <a:p>
            <a:r>
              <a:rPr lang="en-US" dirty="0"/>
              <a:t>Slide </a:t>
            </a:r>
            <a:fld id="{629637A9-119A-49DA-BD12-AAC58B377D80}" type="slidenum">
              <a:rPr lang="en-US" smtClean="0"/>
              <a:pPr/>
              <a:t>63</a:t>
            </a:fld>
            <a:endParaRPr lang="en-US" dirty="0"/>
          </a:p>
        </p:txBody>
      </p:sp>
      <p:sp>
        <p:nvSpPr>
          <p:cNvPr id="6" name="TextBox 5">
            <a:extLst>
              <a:ext uri="{FF2B5EF4-FFF2-40B4-BE49-F238E27FC236}">
                <a16:creationId xmlns:a16="http://schemas.microsoft.com/office/drawing/2014/main" id="{F89D4116-788B-4469-A548-9356AF183B41}"/>
              </a:ext>
            </a:extLst>
          </p:cNvPr>
          <p:cNvSpPr txBox="1"/>
          <p:nvPr/>
        </p:nvSpPr>
        <p:spPr>
          <a:xfrm>
            <a:off x="8169272" y="4961656"/>
            <a:ext cx="3630574" cy="1169551"/>
          </a:xfrm>
          <a:prstGeom prst="rect">
            <a:avLst/>
          </a:prstGeom>
          <a:noFill/>
        </p:spPr>
        <p:txBody>
          <a:bodyPr wrap="square" rtlCol="0">
            <a:spAutoFit/>
          </a:bodyPr>
          <a:lstStyle/>
          <a:p>
            <a:r>
              <a:rPr lang="en-US" sz="1400" baseline="30000" dirty="0" err="1">
                <a:solidFill>
                  <a:schemeClr val="tx1">
                    <a:lumMod val="75000"/>
                    <a:lumOff val="25000"/>
                  </a:schemeClr>
                </a:solidFill>
              </a:rPr>
              <a:t>a</a:t>
            </a:r>
            <a:r>
              <a:rPr lang="en-US" sz="1400" dirty="0" err="1">
                <a:solidFill>
                  <a:schemeClr val="tx1">
                    <a:lumMod val="75000"/>
                    <a:lumOff val="25000"/>
                  </a:schemeClr>
                </a:solidFill>
              </a:rPr>
              <a:t>Asian</a:t>
            </a:r>
            <a:r>
              <a:rPr lang="en-US" sz="1400" dirty="0">
                <a:solidFill>
                  <a:schemeClr val="tx1">
                    <a:lumMod val="75000"/>
                    <a:lumOff val="25000"/>
                  </a:schemeClr>
                </a:solidFill>
              </a:rPr>
              <a:t> 4, Native American 3, multiracial 1, unknown 4 not included in the table. </a:t>
            </a:r>
          </a:p>
          <a:p>
            <a:r>
              <a:rPr lang="en-US" sz="1400" dirty="0">
                <a:solidFill>
                  <a:schemeClr val="tx1">
                    <a:lumMod val="75000"/>
                    <a:lumOff val="25000"/>
                  </a:schemeClr>
                </a:solidFill>
              </a:rPr>
              <a:t>*Stratification factor</a:t>
            </a:r>
          </a:p>
          <a:p>
            <a:r>
              <a:rPr lang="en-US" sz="1400" dirty="0">
                <a:solidFill>
                  <a:schemeClr val="tx1">
                    <a:lumMod val="75000"/>
                    <a:lumOff val="25000"/>
                  </a:schemeClr>
                </a:solidFill>
              </a:rPr>
              <a:t>** data available on N117 with </a:t>
            </a:r>
            <a:r>
              <a:rPr lang="en-US" sz="1400" dirty="0" err="1">
                <a:solidFill>
                  <a:schemeClr val="tx1">
                    <a:lumMod val="75000"/>
                    <a:lumOff val="25000"/>
                  </a:schemeClr>
                </a:solidFill>
              </a:rPr>
              <a:t>nivo</a:t>
            </a:r>
            <a:r>
              <a:rPr lang="en-US" sz="1400" dirty="0">
                <a:solidFill>
                  <a:schemeClr val="tx1">
                    <a:lumMod val="75000"/>
                    <a:lumOff val="25000"/>
                  </a:schemeClr>
                </a:solidFill>
              </a:rPr>
              <a:t>/</a:t>
            </a:r>
            <a:r>
              <a:rPr lang="en-US" sz="1400" dirty="0" err="1">
                <a:solidFill>
                  <a:schemeClr val="tx1">
                    <a:lumMod val="75000"/>
                    <a:lumOff val="25000"/>
                  </a:schemeClr>
                </a:solidFill>
              </a:rPr>
              <a:t>ipi</a:t>
            </a:r>
            <a:r>
              <a:rPr lang="en-US" sz="1400" dirty="0">
                <a:solidFill>
                  <a:schemeClr val="tx1">
                    <a:lumMod val="75000"/>
                    <a:lumOff val="25000"/>
                  </a:schemeClr>
                </a:solidFill>
              </a:rPr>
              <a:t> and N=120 on </a:t>
            </a:r>
            <a:r>
              <a:rPr lang="en-US" sz="1400" dirty="0" err="1">
                <a:solidFill>
                  <a:schemeClr val="tx1">
                    <a:lumMod val="75000"/>
                    <a:lumOff val="25000"/>
                  </a:schemeClr>
                </a:solidFill>
              </a:rPr>
              <a:t>nivo</a:t>
            </a:r>
            <a:endParaRPr lang="en-US" sz="1400" dirty="0">
              <a:solidFill>
                <a:schemeClr val="tx1">
                  <a:lumMod val="75000"/>
                  <a:lumOff val="25000"/>
                </a:schemeClr>
              </a:solidFill>
            </a:endParaRPr>
          </a:p>
        </p:txBody>
      </p:sp>
    </p:spTree>
    <p:extLst>
      <p:ext uri="{BB962C8B-B14F-4D97-AF65-F5344CB8AC3E}">
        <p14:creationId xmlns:p14="http://schemas.microsoft.com/office/powerpoint/2010/main" val="12521008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0BC86-4CF5-49EF-A553-2D6868C93EF5}"/>
              </a:ext>
            </a:extLst>
          </p:cNvPr>
          <p:cNvSpPr>
            <a:spLocks noGrp="1"/>
          </p:cNvSpPr>
          <p:nvPr>
            <p:ph type="title"/>
          </p:nvPr>
        </p:nvSpPr>
        <p:spPr>
          <a:xfrm>
            <a:off x="6472989" y="36083"/>
            <a:ext cx="4682690" cy="1450757"/>
          </a:xfrm>
        </p:spPr>
        <p:txBody>
          <a:bodyPr/>
          <a:lstStyle/>
          <a:p>
            <a:r>
              <a:rPr lang="en-US" dirty="0"/>
              <a:t>S1400I TMB &amp; </a:t>
            </a:r>
            <a:br>
              <a:rPr lang="en-US" dirty="0"/>
            </a:br>
            <a:r>
              <a:rPr lang="en-US" dirty="0"/>
              <a:t>PD-L1 Biomarkers</a:t>
            </a:r>
          </a:p>
        </p:txBody>
      </p:sp>
      <p:pic>
        <p:nvPicPr>
          <p:cNvPr id="7" name="Content Placeholder 6">
            <a:extLst>
              <a:ext uri="{FF2B5EF4-FFF2-40B4-BE49-F238E27FC236}">
                <a16:creationId xmlns:a16="http://schemas.microsoft.com/office/drawing/2014/main" id="{32456394-C7D3-4981-9EF7-CCB623305B0A}"/>
              </a:ext>
            </a:extLst>
          </p:cNvPr>
          <p:cNvPicPr>
            <a:picLocks noGrp="1" noChangeAspect="1"/>
          </p:cNvPicPr>
          <p:nvPr>
            <p:ph sz="half" idx="1"/>
          </p:nvPr>
        </p:nvPicPr>
        <p:blipFill>
          <a:blip r:embed="rId2"/>
          <a:stretch>
            <a:fillRect/>
          </a:stretch>
        </p:blipFill>
        <p:spPr>
          <a:xfrm>
            <a:off x="228449" y="156410"/>
            <a:ext cx="6080067" cy="5895474"/>
          </a:xfrm>
          <a:prstGeom prst="rect">
            <a:avLst/>
          </a:prstGeom>
        </p:spPr>
      </p:pic>
      <p:sp>
        <p:nvSpPr>
          <p:cNvPr id="6" name="Content Placeholder 5">
            <a:extLst>
              <a:ext uri="{FF2B5EF4-FFF2-40B4-BE49-F238E27FC236}">
                <a16:creationId xmlns:a16="http://schemas.microsoft.com/office/drawing/2014/main" id="{4562A686-4842-450E-B3AA-53DB7371FB8B}"/>
              </a:ext>
            </a:extLst>
          </p:cNvPr>
          <p:cNvSpPr>
            <a:spLocks noGrp="1"/>
          </p:cNvSpPr>
          <p:nvPr>
            <p:ph sz="half" idx="2"/>
          </p:nvPr>
        </p:nvSpPr>
        <p:spPr>
          <a:xfrm>
            <a:off x="6472989" y="1605102"/>
            <a:ext cx="5269887" cy="4446781"/>
          </a:xfrm>
        </p:spPr>
        <p:txBody>
          <a:bodyPr/>
          <a:lstStyle/>
          <a:p>
            <a:pPr>
              <a:buFont typeface="Arial" panose="020B0604020202020204" pitchFamily="34" charset="0"/>
              <a:buChar char="•"/>
            </a:pPr>
            <a:r>
              <a:rPr lang="en-US" dirty="0"/>
              <a:t>TMB was performed using Foundation Medicine</a:t>
            </a:r>
          </a:p>
          <a:p>
            <a:pPr>
              <a:buFont typeface="Arial" panose="020B0604020202020204" pitchFamily="34" charset="0"/>
              <a:buChar char="•"/>
            </a:pPr>
            <a:r>
              <a:rPr lang="en-US" dirty="0"/>
              <a:t>PD-L1 IHC was performed using </a:t>
            </a:r>
            <a:r>
              <a:rPr lang="en-US" dirty="0" err="1"/>
              <a:t>Dako</a:t>
            </a:r>
            <a:r>
              <a:rPr lang="en-US" dirty="0"/>
              <a:t> 22C3 antibody</a:t>
            </a:r>
          </a:p>
          <a:p>
            <a:pPr>
              <a:buFont typeface="Arial" panose="020B0604020202020204" pitchFamily="34" charset="0"/>
              <a:buChar char="•"/>
            </a:pPr>
            <a:r>
              <a:rPr lang="en-US" dirty="0"/>
              <a:t>149/252 (59%) had both TMB and PD-L1 data</a:t>
            </a:r>
          </a:p>
          <a:p>
            <a:pPr lvl="1">
              <a:buFont typeface="Calibri" panose="020F0502020204030204" pitchFamily="34" charset="0"/>
              <a:buChar char="−"/>
            </a:pPr>
            <a:r>
              <a:rPr lang="en-US" dirty="0"/>
              <a:t>21 (8%) missing TMB</a:t>
            </a:r>
          </a:p>
          <a:p>
            <a:pPr lvl="1">
              <a:buFont typeface="Calibri" panose="020F0502020204030204" pitchFamily="34" charset="0"/>
              <a:buChar char="−"/>
            </a:pPr>
            <a:r>
              <a:rPr lang="en-US" dirty="0"/>
              <a:t>91 (36%) missing PD-L1 (insufficient tissue) </a:t>
            </a:r>
          </a:p>
          <a:p>
            <a:pPr lvl="1">
              <a:buFont typeface="Calibri" panose="020F0502020204030204" pitchFamily="34" charset="0"/>
              <a:buChar char="−"/>
            </a:pPr>
            <a:r>
              <a:rPr lang="en-US" dirty="0"/>
              <a:t>(9 patients. missing both)</a:t>
            </a:r>
          </a:p>
          <a:p>
            <a:pPr marL="0" indent="0">
              <a:buNone/>
            </a:pPr>
            <a:r>
              <a:rPr lang="en-US" sz="2200" b="1" dirty="0"/>
              <a:t>No correlation observed between TMB and PD-L1</a:t>
            </a:r>
          </a:p>
          <a:p>
            <a:endParaRPr lang="en-US" dirty="0"/>
          </a:p>
        </p:txBody>
      </p:sp>
      <p:sp>
        <p:nvSpPr>
          <p:cNvPr id="4" name="Slide Number Placeholder 3">
            <a:extLst>
              <a:ext uri="{FF2B5EF4-FFF2-40B4-BE49-F238E27FC236}">
                <a16:creationId xmlns:a16="http://schemas.microsoft.com/office/drawing/2014/main" id="{292130FD-F7D4-4BCE-BC09-C2106B359F68}"/>
              </a:ext>
            </a:extLst>
          </p:cNvPr>
          <p:cNvSpPr>
            <a:spLocks noGrp="1"/>
          </p:cNvSpPr>
          <p:nvPr>
            <p:ph type="sldNum" sz="quarter" idx="12"/>
          </p:nvPr>
        </p:nvSpPr>
        <p:spPr/>
        <p:txBody>
          <a:bodyPr/>
          <a:lstStyle/>
          <a:p>
            <a:r>
              <a:rPr lang="en-US" dirty="0"/>
              <a:t>Slide </a:t>
            </a:r>
            <a:fld id="{629637A9-119A-49DA-BD12-AAC58B377D80}" type="slidenum">
              <a:rPr lang="en-US" smtClean="0"/>
              <a:pPr/>
              <a:t>64</a:t>
            </a:fld>
            <a:endParaRPr lang="en-US" dirty="0"/>
          </a:p>
        </p:txBody>
      </p:sp>
    </p:spTree>
    <p:extLst>
      <p:ext uri="{BB962C8B-B14F-4D97-AF65-F5344CB8AC3E}">
        <p14:creationId xmlns:p14="http://schemas.microsoft.com/office/powerpoint/2010/main" val="32528159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A1BEE1-57AD-4CFC-85B1-10D72A1FC671}"/>
              </a:ext>
            </a:extLst>
          </p:cNvPr>
          <p:cNvSpPr>
            <a:spLocks noGrp="1"/>
          </p:cNvSpPr>
          <p:nvPr>
            <p:ph type="title"/>
          </p:nvPr>
        </p:nvSpPr>
        <p:spPr>
          <a:xfrm>
            <a:off x="609600" y="36083"/>
            <a:ext cx="10546080" cy="923330"/>
          </a:xfrm>
        </p:spPr>
        <p:txBody>
          <a:bodyPr>
            <a:normAutofit/>
          </a:bodyPr>
          <a:lstStyle/>
          <a:p>
            <a:r>
              <a:rPr lang="en-US" sz="4000" dirty="0"/>
              <a:t>S1400I Overall Survival &amp; Progression Free Survival</a:t>
            </a:r>
          </a:p>
        </p:txBody>
      </p:sp>
      <p:pic>
        <p:nvPicPr>
          <p:cNvPr id="8" name="Content Placeholder 7">
            <a:extLst>
              <a:ext uri="{FF2B5EF4-FFF2-40B4-BE49-F238E27FC236}">
                <a16:creationId xmlns:a16="http://schemas.microsoft.com/office/drawing/2014/main" id="{1468989F-8BEC-45F3-BCAB-22BBDA9A851F}"/>
              </a:ext>
            </a:extLst>
          </p:cNvPr>
          <p:cNvPicPr>
            <a:picLocks noGrp="1" noChangeAspect="1"/>
          </p:cNvPicPr>
          <p:nvPr>
            <p:ph idx="1"/>
          </p:nvPr>
        </p:nvPicPr>
        <p:blipFill>
          <a:blip r:embed="rId2"/>
          <a:stretch>
            <a:fillRect/>
          </a:stretch>
        </p:blipFill>
        <p:spPr>
          <a:xfrm>
            <a:off x="1006931" y="959413"/>
            <a:ext cx="9728743" cy="4290535"/>
          </a:xfrm>
          <a:prstGeom prst="rect">
            <a:avLst/>
          </a:prstGeom>
        </p:spPr>
      </p:pic>
      <p:sp>
        <p:nvSpPr>
          <p:cNvPr id="5" name="Slide Number Placeholder 4">
            <a:extLst>
              <a:ext uri="{FF2B5EF4-FFF2-40B4-BE49-F238E27FC236}">
                <a16:creationId xmlns:a16="http://schemas.microsoft.com/office/drawing/2014/main" id="{B528062A-63BF-404F-AE57-D80B15C67AC6}"/>
              </a:ext>
            </a:extLst>
          </p:cNvPr>
          <p:cNvSpPr>
            <a:spLocks noGrp="1"/>
          </p:cNvSpPr>
          <p:nvPr>
            <p:ph type="sldNum" sz="quarter" idx="12"/>
          </p:nvPr>
        </p:nvSpPr>
        <p:spPr/>
        <p:txBody>
          <a:bodyPr/>
          <a:lstStyle/>
          <a:p>
            <a:r>
              <a:rPr lang="en-US"/>
              <a:t>Slide </a:t>
            </a:r>
            <a:fld id="{4FAB73BC-B049-4115-A692-8D63A059BFB8}" type="slidenum">
              <a:rPr lang="en-US" smtClean="0"/>
              <a:pPr/>
              <a:t>65</a:t>
            </a:fld>
            <a:endParaRPr lang="en-US" dirty="0"/>
          </a:p>
        </p:txBody>
      </p:sp>
      <p:sp>
        <p:nvSpPr>
          <p:cNvPr id="9" name="TextBox 8">
            <a:extLst>
              <a:ext uri="{FF2B5EF4-FFF2-40B4-BE49-F238E27FC236}">
                <a16:creationId xmlns:a16="http://schemas.microsoft.com/office/drawing/2014/main" id="{F4E8D3B3-C8FE-44B6-A999-9DC87608DFE6}"/>
              </a:ext>
            </a:extLst>
          </p:cNvPr>
          <p:cNvSpPr txBox="1"/>
          <p:nvPr/>
        </p:nvSpPr>
        <p:spPr>
          <a:xfrm>
            <a:off x="1006931" y="5202870"/>
            <a:ext cx="9311105" cy="923330"/>
          </a:xfrm>
          <a:prstGeom prst="rect">
            <a:avLst/>
          </a:prstGeom>
          <a:noFill/>
        </p:spPr>
        <p:txBody>
          <a:bodyPr wrap="square" rtlCol="0">
            <a:spAutoFit/>
          </a:bodyPr>
          <a:lstStyle/>
          <a:p>
            <a:pPr algn="ctr" defTabSz="914400" hangingPunct="0"/>
            <a:r>
              <a:rPr lang="en-US" b="1" dirty="0">
                <a:solidFill>
                  <a:schemeClr val="tx1">
                    <a:lumMod val="75000"/>
                    <a:lumOff val="25000"/>
                  </a:schemeClr>
                </a:solidFill>
                <a:sym typeface="Helvetica"/>
              </a:rPr>
              <a:t>No benefit with ipilimumab/nivolumab over nivolumab in unselected patients.</a:t>
            </a:r>
          </a:p>
          <a:p>
            <a:pPr algn="ctr"/>
            <a:r>
              <a:rPr lang="en-US" b="1" dirty="0">
                <a:solidFill>
                  <a:schemeClr val="tx1">
                    <a:lumMod val="75000"/>
                    <a:lumOff val="25000"/>
                  </a:schemeClr>
                </a:solidFill>
              </a:rPr>
              <a:t>Exploratory subset analysis showed potential OS benefit of ipilimumab/nivolumab over nivolumab in patients with TMB&gt;10 mt/Mb and PD-L1≤ 5%.</a:t>
            </a:r>
          </a:p>
        </p:txBody>
      </p:sp>
    </p:spTree>
    <p:extLst>
      <p:ext uri="{BB962C8B-B14F-4D97-AF65-F5344CB8AC3E}">
        <p14:creationId xmlns:p14="http://schemas.microsoft.com/office/powerpoint/2010/main" val="18777130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E3532F-1F69-45EB-986C-A4FA2829AC58}"/>
              </a:ext>
            </a:extLst>
          </p:cNvPr>
          <p:cNvSpPr>
            <a:spLocks noGrp="1"/>
          </p:cNvSpPr>
          <p:nvPr>
            <p:ph type="title"/>
          </p:nvPr>
        </p:nvSpPr>
        <p:spPr/>
        <p:txBody>
          <a:bodyPr/>
          <a:lstStyle/>
          <a:p>
            <a:r>
              <a:rPr lang="en-US" dirty="0"/>
              <a:t>S1400I Outcomes in Key Patient Subgroups</a:t>
            </a:r>
          </a:p>
        </p:txBody>
      </p:sp>
      <p:sp>
        <p:nvSpPr>
          <p:cNvPr id="6" name="Content Placeholder 5">
            <a:extLst>
              <a:ext uri="{FF2B5EF4-FFF2-40B4-BE49-F238E27FC236}">
                <a16:creationId xmlns:a16="http://schemas.microsoft.com/office/drawing/2014/main" id="{DBF36A4D-82E8-436D-B777-5A1249326E5B}"/>
              </a:ext>
            </a:extLst>
          </p:cNvPr>
          <p:cNvSpPr>
            <a:spLocks noGrp="1"/>
          </p:cNvSpPr>
          <p:nvPr>
            <p:ph sz="half" idx="1"/>
          </p:nvPr>
        </p:nvSpPr>
        <p:spPr>
          <a:xfrm>
            <a:off x="599090" y="1600200"/>
            <a:ext cx="5183700" cy="4268895"/>
          </a:xfrm>
        </p:spPr>
        <p:txBody>
          <a:bodyPr/>
          <a:lstStyle/>
          <a:p>
            <a:pPr marL="0" indent="0" algn="ctr">
              <a:buNone/>
            </a:pPr>
            <a:r>
              <a:rPr lang="en-US" dirty="0"/>
              <a:t>OS</a:t>
            </a:r>
          </a:p>
        </p:txBody>
      </p:sp>
      <p:sp>
        <p:nvSpPr>
          <p:cNvPr id="7" name="Content Placeholder 6">
            <a:extLst>
              <a:ext uri="{FF2B5EF4-FFF2-40B4-BE49-F238E27FC236}">
                <a16:creationId xmlns:a16="http://schemas.microsoft.com/office/drawing/2014/main" id="{52C64590-5C67-45C4-99BD-F1300A5086B7}"/>
              </a:ext>
            </a:extLst>
          </p:cNvPr>
          <p:cNvSpPr>
            <a:spLocks noGrp="1"/>
          </p:cNvSpPr>
          <p:nvPr>
            <p:ph sz="half" idx="2"/>
          </p:nvPr>
        </p:nvSpPr>
        <p:spPr>
          <a:xfrm>
            <a:off x="5885793" y="1600200"/>
            <a:ext cx="5269887" cy="4268895"/>
          </a:xfrm>
        </p:spPr>
        <p:txBody>
          <a:bodyPr/>
          <a:lstStyle/>
          <a:p>
            <a:pPr marL="0" indent="0" algn="ctr">
              <a:buNone/>
            </a:pPr>
            <a:r>
              <a:rPr lang="en-US" dirty="0"/>
              <a:t>PFS</a:t>
            </a:r>
          </a:p>
        </p:txBody>
      </p:sp>
      <p:sp>
        <p:nvSpPr>
          <p:cNvPr id="4" name="Slide Number Placeholder 3">
            <a:extLst>
              <a:ext uri="{FF2B5EF4-FFF2-40B4-BE49-F238E27FC236}">
                <a16:creationId xmlns:a16="http://schemas.microsoft.com/office/drawing/2014/main" id="{E8F3D898-5F48-48C9-AC6A-C412034B2A3D}"/>
              </a:ext>
            </a:extLst>
          </p:cNvPr>
          <p:cNvSpPr>
            <a:spLocks noGrp="1"/>
          </p:cNvSpPr>
          <p:nvPr>
            <p:ph type="sldNum" sz="quarter" idx="12"/>
          </p:nvPr>
        </p:nvSpPr>
        <p:spPr/>
        <p:txBody>
          <a:bodyPr/>
          <a:lstStyle/>
          <a:p>
            <a:r>
              <a:rPr lang="en-US" dirty="0"/>
              <a:t>Slide </a:t>
            </a:r>
            <a:fld id="{629637A9-119A-49DA-BD12-AAC58B377D80}" type="slidenum">
              <a:rPr lang="en-US" smtClean="0"/>
              <a:pPr/>
              <a:t>66</a:t>
            </a:fld>
            <a:endParaRPr lang="en-US" dirty="0"/>
          </a:p>
        </p:txBody>
      </p:sp>
      <p:pic>
        <p:nvPicPr>
          <p:cNvPr id="8" name="Picture 7">
            <a:extLst>
              <a:ext uri="{FF2B5EF4-FFF2-40B4-BE49-F238E27FC236}">
                <a16:creationId xmlns:a16="http://schemas.microsoft.com/office/drawing/2014/main" id="{A46D482E-38ED-496A-B749-47C63EC968AF}"/>
              </a:ext>
            </a:extLst>
          </p:cNvPr>
          <p:cNvPicPr>
            <a:picLocks noChangeAspect="1"/>
          </p:cNvPicPr>
          <p:nvPr/>
        </p:nvPicPr>
        <p:blipFill>
          <a:blip r:embed="rId2"/>
          <a:stretch>
            <a:fillRect/>
          </a:stretch>
        </p:blipFill>
        <p:spPr>
          <a:xfrm>
            <a:off x="750438" y="1976294"/>
            <a:ext cx="4995594" cy="4131973"/>
          </a:xfrm>
          <a:prstGeom prst="rect">
            <a:avLst/>
          </a:prstGeom>
        </p:spPr>
      </p:pic>
      <p:pic>
        <p:nvPicPr>
          <p:cNvPr id="9" name="Picture 8">
            <a:extLst>
              <a:ext uri="{FF2B5EF4-FFF2-40B4-BE49-F238E27FC236}">
                <a16:creationId xmlns:a16="http://schemas.microsoft.com/office/drawing/2014/main" id="{C4BD1214-7B5D-47DC-824E-2649B0AA33DA}"/>
              </a:ext>
            </a:extLst>
          </p:cNvPr>
          <p:cNvPicPr>
            <a:picLocks noChangeAspect="1"/>
          </p:cNvPicPr>
          <p:nvPr/>
        </p:nvPicPr>
        <p:blipFill>
          <a:blip r:embed="rId3"/>
          <a:stretch>
            <a:fillRect/>
          </a:stretch>
        </p:blipFill>
        <p:spPr>
          <a:xfrm>
            <a:off x="6096000" y="1976294"/>
            <a:ext cx="5199441" cy="4130465"/>
          </a:xfrm>
          <a:prstGeom prst="rect">
            <a:avLst/>
          </a:prstGeom>
        </p:spPr>
      </p:pic>
    </p:spTree>
    <p:extLst>
      <p:ext uri="{BB962C8B-B14F-4D97-AF65-F5344CB8AC3E}">
        <p14:creationId xmlns:p14="http://schemas.microsoft.com/office/powerpoint/2010/main" val="42364118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141933E-F823-41CD-955E-ED5E060DB45E}"/>
              </a:ext>
            </a:extLst>
          </p:cNvPr>
          <p:cNvPicPr>
            <a:picLocks noGrp="1" noChangeAspect="1"/>
          </p:cNvPicPr>
          <p:nvPr>
            <p:ph sz="half" idx="1"/>
          </p:nvPr>
        </p:nvPicPr>
        <p:blipFill>
          <a:blip r:embed="rId3"/>
          <a:stretch>
            <a:fillRect/>
          </a:stretch>
        </p:blipFill>
        <p:spPr>
          <a:xfrm>
            <a:off x="321761" y="48246"/>
            <a:ext cx="11132601" cy="6211669"/>
          </a:xfrm>
          <a:prstGeom prst="rect">
            <a:avLst/>
          </a:prstGeom>
        </p:spPr>
      </p:pic>
      <p:sp>
        <p:nvSpPr>
          <p:cNvPr id="5" name="Slide Number Placeholder 4">
            <a:extLst>
              <a:ext uri="{FF2B5EF4-FFF2-40B4-BE49-F238E27FC236}">
                <a16:creationId xmlns:a16="http://schemas.microsoft.com/office/drawing/2014/main" id="{7912FED3-B4EB-46A1-BF23-4A9D853D4923}"/>
              </a:ext>
            </a:extLst>
          </p:cNvPr>
          <p:cNvSpPr>
            <a:spLocks noGrp="1"/>
          </p:cNvSpPr>
          <p:nvPr>
            <p:ph type="sldNum" sz="quarter" idx="12"/>
          </p:nvPr>
        </p:nvSpPr>
        <p:spPr/>
        <p:txBody>
          <a:bodyPr/>
          <a:lstStyle/>
          <a:p>
            <a:r>
              <a:rPr lang="en-US"/>
              <a:t>Slide </a:t>
            </a:r>
            <a:fld id="{4FAB73BC-B049-4115-A692-8D63A059BFB8}" type="slidenum">
              <a:rPr lang="en-US" smtClean="0"/>
              <a:pPr/>
              <a:t>67</a:t>
            </a:fld>
            <a:endParaRPr lang="en-US" dirty="0"/>
          </a:p>
        </p:txBody>
      </p:sp>
    </p:spTree>
    <p:extLst>
      <p:ext uri="{BB962C8B-B14F-4D97-AF65-F5344CB8AC3E}">
        <p14:creationId xmlns:p14="http://schemas.microsoft.com/office/powerpoint/2010/main" val="23769974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1793C4-5BD7-4325-A22A-EF02F1078AA0}"/>
              </a:ext>
            </a:extLst>
          </p:cNvPr>
          <p:cNvPicPr>
            <a:picLocks noChangeAspect="1"/>
          </p:cNvPicPr>
          <p:nvPr/>
        </p:nvPicPr>
        <p:blipFill>
          <a:blip r:embed="rId2"/>
          <a:stretch>
            <a:fillRect/>
          </a:stretch>
        </p:blipFill>
        <p:spPr>
          <a:xfrm>
            <a:off x="165499" y="48246"/>
            <a:ext cx="11578012" cy="6132421"/>
          </a:xfrm>
          <a:prstGeom prst="rect">
            <a:avLst/>
          </a:prstGeom>
        </p:spPr>
      </p:pic>
      <p:sp>
        <p:nvSpPr>
          <p:cNvPr id="5" name="Slide Number Placeholder 4">
            <a:extLst>
              <a:ext uri="{FF2B5EF4-FFF2-40B4-BE49-F238E27FC236}">
                <a16:creationId xmlns:a16="http://schemas.microsoft.com/office/drawing/2014/main" id="{B553ED63-4751-4577-877B-7EB91C09AD9A}"/>
              </a:ext>
            </a:extLst>
          </p:cNvPr>
          <p:cNvSpPr>
            <a:spLocks noGrp="1"/>
          </p:cNvSpPr>
          <p:nvPr>
            <p:ph type="sldNum" sz="quarter" idx="12"/>
          </p:nvPr>
        </p:nvSpPr>
        <p:spPr/>
        <p:txBody>
          <a:bodyPr/>
          <a:lstStyle/>
          <a:p>
            <a:r>
              <a:rPr lang="en-US"/>
              <a:t>Slide </a:t>
            </a:r>
            <a:fld id="{4FAB73BC-B049-4115-A692-8D63A059BFB8}" type="slidenum">
              <a:rPr lang="en-US" smtClean="0"/>
              <a:pPr/>
              <a:t>68</a:t>
            </a:fld>
            <a:endParaRPr lang="en-US" dirty="0"/>
          </a:p>
        </p:txBody>
      </p:sp>
    </p:spTree>
    <p:extLst>
      <p:ext uri="{BB962C8B-B14F-4D97-AF65-F5344CB8AC3E}">
        <p14:creationId xmlns:p14="http://schemas.microsoft.com/office/powerpoint/2010/main" val="28814083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5FDA9CE-7B64-4DD2-9349-9950C0695879}"/>
              </a:ext>
            </a:extLst>
          </p:cNvPr>
          <p:cNvPicPr>
            <a:picLocks noGrp="1" noChangeAspect="1"/>
          </p:cNvPicPr>
          <p:nvPr>
            <p:ph sz="half" idx="1"/>
          </p:nvPr>
        </p:nvPicPr>
        <p:blipFill>
          <a:blip r:embed="rId2"/>
          <a:stretch>
            <a:fillRect/>
          </a:stretch>
        </p:blipFill>
        <p:spPr>
          <a:xfrm>
            <a:off x="165498" y="48246"/>
            <a:ext cx="12017019" cy="6246907"/>
          </a:xfrm>
          <a:prstGeom prst="rect">
            <a:avLst/>
          </a:prstGeom>
        </p:spPr>
      </p:pic>
      <p:sp>
        <p:nvSpPr>
          <p:cNvPr id="5" name="Slide Number Placeholder 4">
            <a:extLst>
              <a:ext uri="{FF2B5EF4-FFF2-40B4-BE49-F238E27FC236}">
                <a16:creationId xmlns:a16="http://schemas.microsoft.com/office/drawing/2014/main" id="{7060D5AE-B15E-42ED-8359-3B625CEF5C42}"/>
              </a:ext>
            </a:extLst>
          </p:cNvPr>
          <p:cNvSpPr>
            <a:spLocks noGrp="1"/>
          </p:cNvSpPr>
          <p:nvPr>
            <p:ph type="sldNum" sz="quarter" idx="12"/>
          </p:nvPr>
        </p:nvSpPr>
        <p:spPr/>
        <p:txBody>
          <a:bodyPr/>
          <a:lstStyle/>
          <a:p>
            <a:r>
              <a:rPr lang="en-US"/>
              <a:t>Slide </a:t>
            </a:r>
            <a:fld id="{4FAB73BC-B049-4115-A692-8D63A059BFB8}" type="slidenum">
              <a:rPr lang="en-US" smtClean="0"/>
              <a:pPr/>
              <a:t>69</a:t>
            </a:fld>
            <a:endParaRPr lang="en-US" dirty="0"/>
          </a:p>
        </p:txBody>
      </p:sp>
    </p:spTree>
    <p:extLst>
      <p:ext uri="{BB962C8B-B14F-4D97-AF65-F5344CB8AC3E}">
        <p14:creationId xmlns:p14="http://schemas.microsoft.com/office/powerpoint/2010/main" val="3605867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16917-CAF0-4F62-82C9-269F5B370D64}"/>
              </a:ext>
            </a:extLst>
          </p:cNvPr>
          <p:cNvSpPr>
            <a:spLocks noGrp="1"/>
          </p:cNvSpPr>
          <p:nvPr>
            <p:ph type="ctrTitle"/>
          </p:nvPr>
        </p:nvSpPr>
        <p:spPr/>
        <p:txBody>
          <a:bodyPr/>
          <a:lstStyle/>
          <a:p>
            <a:r>
              <a:rPr lang="en-US" dirty="0"/>
              <a:t>Study </a:t>
            </a:r>
            <a:br>
              <a:rPr lang="en-US" dirty="0"/>
            </a:br>
            <a:r>
              <a:rPr lang="en-US" dirty="0"/>
              <a:t>Updates</a:t>
            </a:r>
          </a:p>
        </p:txBody>
      </p:sp>
      <p:sp>
        <p:nvSpPr>
          <p:cNvPr id="3" name="Text Placeholder 2">
            <a:extLst>
              <a:ext uri="{FF2B5EF4-FFF2-40B4-BE49-F238E27FC236}">
                <a16:creationId xmlns:a16="http://schemas.microsoft.com/office/drawing/2014/main" id="{7941D6D6-E42C-4CCE-A216-16E6CACE3823}"/>
              </a:ext>
            </a:extLst>
          </p:cNvPr>
          <p:cNvSpPr>
            <a:spLocks noGrp="1"/>
          </p:cNvSpPr>
          <p:nvPr>
            <p:ph type="subTitle" idx="1"/>
          </p:nvPr>
        </p:nvSpPr>
        <p:spPr>
          <a:xfrm>
            <a:off x="1100051" y="4455621"/>
            <a:ext cx="10058400" cy="1438838"/>
          </a:xfrm>
        </p:spPr>
        <p:txBody>
          <a:bodyPr>
            <a:normAutofit/>
          </a:bodyPr>
          <a:lstStyle/>
          <a:p>
            <a:r>
              <a:rPr lang="en-US" dirty="0"/>
              <a:t>Roy Herbst, MD, PHD</a:t>
            </a:r>
          </a:p>
          <a:p>
            <a:r>
              <a:rPr lang="en-US" dirty="0"/>
              <a:t>Lung-MAP Study Chair</a:t>
            </a:r>
          </a:p>
          <a:p>
            <a:r>
              <a:rPr lang="en-US" dirty="0"/>
              <a:t>Medical Oncology</a:t>
            </a:r>
          </a:p>
        </p:txBody>
      </p:sp>
      <p:sp>
        <p:nvSpPr>
          <p:cNvPr id="4" name="Slide Number Placeholder 3">
            <a:extLst>
              <a:ext uri="{FF2B5EF4-FFF2-40B4-BE49-F238E27FC236}">
                <a16:creationId xmlns:a16="http://schemas.microsoft.com/office/drawing/2014/main" id="{85DCE74D-8635-4B20-983A-46156CFD4BC0}"/>
              </a:ext>
            </a:extLst>
          </p:cNvPr>
          <p:cNvSpPr>
            <a:spLocks noGrp="1"/>
          </p:cNvSpPr>
          <p:nvPr>
            <p:ph type="sldNum" sz="quarter" idx="12"/>
          </p:nvPr>
        </p:nvSpPr>
        <p:spPr/>
        <p:txBody>
          <a:bodyPr/>
          <a:lstStyle/>
          <a:p>
            <a:r>
              <a:rPr lang="en-US"/>
              <a:t>Slide </a:t>
            </a:r>
            <a:fld id="{4FAB73BC-B049-4115-A692-8D63A059BFB8}" type="slidenum">
              <a:rPr lang="en-US" smtClean="0"/>
              <a:pPr/>
              <a:t>7</a:t>
            </a:fld>
            <a:endParaRPr lang="en-US" dirty="0"/>
          </a:p>
        </p:txBody>
      </p:sp>
      <p:grpSp>
        <p:nvGrpSpPr>
          <p:cNvPr id="5" name="Group 4">
            <a:extLst>
              <a:ext uri="{FF2B5EF4-FFF2-40B4-BE49-F238E27FC236}">
                <a16:creationId xmlns:a16="http://schemas.microsoft.com/office/drawing/2014/main" id="{67913C55-8DB3-4989-B7F4-617927567872}"/>
              </a:ext>
            </a:extLst>
          </p:cNvPr>
          <p:cNvGrpSpPr/>
          <p:nvPr/>
        </p:nvGrpSpPr>
        <p:grpSpPr>
          <a:xfrm>
            <a:off x="5741691" y="554365"/>
            <a:ext cx="6450309" cy="5544683"/>
            <a:chOff x="4186476" y="106679"/>
            <a:chExt cx="8128000" cy="6632323"/>
          </a:xfrm>
        </p:grpSpPr>
        <p:graphicFrame>
          <p:nvGraphicFramePr>
            <p:cNvPr id="6" name="Diagram 5">
              <a:extLst>
                <a:ext uri="{FF2B5EF4-FFF2-40B4-BE49-F238E27FC236}">
                  <a16:creationId xmlns:a16="http://schemas.microsoft.com/office/drawing/2014/main" id="{E27AF5BC-D8F9-4D10-9077-2FEC13918B3D}"/>
                </a:ext>
              </a:extLst>
            </p:cNvPr>
            <p:cNvGraphicFramePr/>
            <p:nvPr>
              <p:extLst>
                <p:ext uri="{D42A27DB-BD31-4B8C-83A1-F6EECF244321}">
                  <p14:modId xmlns:p14="http://schemas.microsoft.com/office/powerpoint/2010/main" val="531723089"/>
                </p:ext>
              </p:extLst>
            </p:nvPr>
          </p:nvGraphicFramePr>
          <p:xfrm>
            <a:off x="4186476" y="713506"/>
            <a:ext cx="8128000" cy="5418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onut 5">
              <a:extLst>
                <a:ext uri="{FF2B5EF4-FFF2-40B4-BE49-F238E27FC236}">
                  <a16:creationId xmlns:a16="http://schemas.microsoft.com/office/drawing/2014/main" id="{A6F9CBE1-94DC-4611-87B2-EBC1B25C6CAF}"/>
                </a:ext>
              </a:extLst>
            </p:cNvPr>
            <p:cNvSpPr/>
            <p:nvPr/>
          </p:nvSpPr>
          <p:spPr>
            <a:xfrm>
              <a:off x="4682646" y="106679"/>
              <a:ext cx="6991611" cy="6632323"/>
            </a:xfrm>
            <a:prstGeom prst="donut">
              <a:avLst>
                <a:gd name="adj" fmla="val 2736"/>
              </a:avLst>
            </a:prstGeom>
            <a:solidFill>
              <a:srgbClr val="92D050"/>
            </a:solidFill>
            <a:ln/>
          </p:spPr>
          <p:style>
            <a:lnRef idx="3">
              <a:schemeClr val="lt1"/>
            </a:lnRef>
            <a:fillRef idx="1">
              <a:schemeClr val="accent2"/>
            </a:fillRef>
            <a:effectRef idx="1">
              <a:schemeClr val="accent2"/>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pic>
          <p:nvPicPr>
            <p:cNvPr id="8" name="Picture 7">
              <a:extLst>
                <a:ext uri="{FF2B5EF4-FFF2-40B4-BE49-F238E27FC236}">
                  <a16:creationId xmlns:a16="http://schemas.microsoft.com/office/drawing/2014/main" id="{ADD7E9E1-D66E-40DA-8469-0187ADBCF5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6631" y="4511510"/>
              <a:ext cx="1103151" cy="825629"/>
            </a:xfrm>
            <a:prstGeom prst="rect">
              <a:avLst/>
            </a:prstGeom>
          </p:spPr>
        </p:pic>
        <p:pic>
          <p:nvPicPr>
            <p:cNvPr id="9" name="Picture 8">
              <a:extLst>
                <a:ext uri="{FF2B5EF4-FFF2-40B4-BE49-F238E27FC236}">
                  <a16:creationId xmlns:a16="http://schemas.microsoft.com/office/drawing/2014/main" id="{EB01E266-27E5-46A7-BCEF-76751531BA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59105" y="909742"/>
              <a:ext cx="1541944" cy="655013"/>
            </a:xfrm>
            <a:prstGeom prst="rect">
              <a:avLst/>
            </a:prstGeom>
          </p:spPr>
        </p:pic>
        <p:pic>
          <p:nvPicPr>
            <p:cNvPr id="10" name="Picture 9" descr="C:\Users\dgandara\Desktop\Logos\fdalogodhhs.jpg">
              <a:extLst>
                <a:ext uri="{FF2B5EF4-FFF2-40B4-BE49-F238E27FC236}">
                  <a16:creationId xmlns:a16="http://schemas.microsoft.com/office/drawing/2014/main" id="{3A2818AC-2422-49FB-A18C-F6D3FE50A429}"/>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86477" y="4511510"/>
              <a:ext cx="1620445" cy="776222"/>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D683E8B9-B4CF-47D5-8997-87EA81DD8BB1}"/>
                </a:ext>
              </a:extLst>
            </p:cNvPr>
            <p:cNvSpPr/>
            <p:nvPr/>
          </p:nvSpPr>
          <p:spPr>
            <a:xfrm>
              <a:off x="7090656" y="2596931"/>
              <a:ext cx="2319641" cy="1651819"/>
            </a:xfrm>
            <a:prstGeom prst="ellipse">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dirty="0"/>
                <a:t>Lung-MAP Master Protocol</a:t>
              </a:r>
            </a:p>
          </p:txBody>
        </p:sp>
        <p:pic>
          <p:nvPicPr>
            <p:cNvPr id="12" name="Picture 2" descr="NCTN Horizontal Badge">
              <a:extLst>
                <a:ext uri="{FF2B5EF4-FFF2-40B4-BE49-F238E27FC236}">
                  <a16:creationId xmlns:a16="http://schemas.microsoft.com/office/drawing/2014/main" id="{C44E5C1C-E9F6-4D79-892D-0321A141E12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14936" y="909996"/>
              <a:ext cx="1919117" cy="654759"/>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3">
            <a:extLst>
              <a:ext uri="{FF2B5EF4-FFF2-40B4-BE49-F238E27FC236}">
                <a16:creationId xmlns:a16="http://schemas.microsoft.com/office/drawing/2014/main" id="{C9389C5E-E547-488E-ADEC-6EE7DAAA162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56636" y="674949"/>
            <a:ext cx="1620418" cy="28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6D62825-A613-4372-8921-B79AF62442B3}"/>
              </a:ext>
            </a:extLst>
          </p:cNvPr>
          <p:cNvPicPr>
            <a:picLocks noChangeAspect="1"/>
          </p:cNvPicPr>
          <p:nvPr/>
        </p:nvPicPr>
        <p:blipFill rotWithShape="1">
          <a:blip r:embed="rId13">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9392858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3631D-201E-4510-AD4F-0823AE60D874}"/>
              </a:ext>
            </a:extLst>
          </p:cNvPr>
          <p:cNvSpPr>
            <a:spLocks noGrp="1"/>
          </p:cNvSpPr>
          <p:nvPr>
            <p:ph type="title"/>
          </p:nvPr>
        </p:nvSpPr>
        <p:spPr/>
        <p:txBody>
          <a:bodyPr/>
          <a:lstStyle/>
          <a:p>
            <a:r>
              <a:rPr lang="en-US" dirty="0"/>
              <a:t>S1400I Summary </a:t>
            </a:r>
          </a:p>
        </p:txBody>
      </p:sp>
      <p:sp>
        <p:nvSpPr>
          <p:cNvPr id="6" name="Content Placeholder 5">
            <a:extLst>
              <a:ext uri="{FF2B5EF4-FFF2-40B4-BE49-F238E27FC236}">
                <a16:creationId xmlns:a16="http://schemas.microsoft.com/office/drawing/2014/main" id="{08E9937C-7C4B-4D85-AA5E-4ABE56640176}"/>
              </a:ext>
            </a:extLst>
          </p:cNvPr>
          <p:cNvSpPr>
            <a:spLocks noGrp="1"/>
          </p:cNvSpPr>
          <p:nvPr>
            <p:ph idx="1"/>
          </p:nvPr>
        </p:nvSpPr>
        <p:spPr/>
        <p:txBody>
          <a:bodyPr>
            <a:normAutofit fontScale="92500" lnSpcReduction="20000"/>
          </a:bodyPr>
          <a:lstStyle/>
          <a:p>
            <a:r>
              <a:rPr lang="en-US" dirty="0"/>
              <a:t>S1400I is the first Phase III trial in NSCLC comparing IO monotherapy to a combination IO regimen.</a:t>
            </a:r>
          </a:p>
          <a:p>
            <a:r>
              <a:rPr lang="en-US" dirty="0"/>
              <a:t>We have previously reported that S1400I failed to show improvement in outcomes with </a:t>
            </a:r>
            <a:r>
              <a:rPr lang="en-US" dirty="0" err="1"/>
              <a:t>ipilumumab</a:t>
            </a:r>
            <a:r>
              <a:rPr lang="en-US" dirty="0"/>
              <a:t> + nivolumab vs nivolumab alone in non biomarker matched, TMB and PD-L1 unselected second line squamous lung cancer.  </a:t>
            </a:r>
          </a:p>
          <a:p>
            <a:r>
              <a:rPr lang="en-US" dirty="0"/>
              <a:t>As a single biomarker neither PD-L1 nor TMB differentiated outcomes of </a:t>
            </a:r>
            <a:r>
              <a:rPr lang="en-US" dirty="0" err="1"/>
              <a:t>Nivo</a:t>
            </a:r>
            <a:r>
              <a:rPr lang="en-US" dirty="0"/>
              <a:t>/</a:t>
            </a:r>
            <a:r>
              <a:rPr lang="en-US" dirty="0" err="1"/>
              <a:t>Ipi</a:t>
            </a:r>
            <a:r>
              <a:rPr lang="en-US" dirty="0"/>
              <a:t> vs. </a:t>
            </a:r>
            <a:r>
              <a:rPr lang="en-US" dirty="0" err="1"/>
              <a:t>Nivo</a:t>
            </a:r>
            <a:r>
              <a:rPr lang="en-US" dirty="0"/>
              <a:t> alone</a:t>
            </a:r>
          </a:p>
          <a:p>
            <a:r>
              <a:rPr lang="en-US" dirty="0"/>
              <a:t>Exploratory intra-arm analyses for combinatorial PD-L1 and TMB biomarker are of interest and hypothesis generating.</a:t>
            </a:r>
          </a:p>
          <a:p>
            <a:r>
              <a:rPr lang="en-US" dirty="0"/>
              <a:t>In PD-L1-0 subgroup, nivolumab plus ipilimumab  improved outcomes for patients with TMB ≥ 10, ( HR 0.39, 95% CI 0.16-0.93, p=0.004) but was detrimental to patients with TMB &lt;10 ( HR 2.52, 95% CI 1.03-6.13, p=0.042), when compared to nivolumab alone </a:t>
            </a:r>
          </a:p>
          <a:p>
            <a:r>
              <a:rPr lang="en-US" dirty="0"/>
              <a:t>Gene Array data of top 20 altered genes confirmed association of </a:t>
            </a:r>
            <a:r>
              <a:rPr lang="en-US" dirty="0" err="1"/>
              <a:t>tp</a:t>
            </a:r>
            <a:r>
              <a:rPr lang="en-US" dirty="0"/>
              <a:t> 53 mutations and poor outcomes within nivolumab arm HR (95% CI) =  0.85 (0.10, 1.61), p =  0.027</a:t>
            </a:r>
          </a:p>
          <a:p>
            <a:r>
              <a:rPr lang="en-US" dirty="0"/>
              <a:t>None of the molecular abnormalities were able to predict outcomes with ipilimumab/nivolumab arm compared to nivolumab alone. </a:t>
            </a:r>
          </a:p>
        </p:txBody>
      </p:sp>
      <p:sp>
        <p:nvSpPr>
          <p:cNvPr id="5" name="Slide Number Placeholder 4">
            <a:extLst>
              <a:ext uri="{FF2B5EF4-FFF2-40B4-BE49-F238E27FC236}">
                <a16:creationId xmlns:a16="http://schemas.microsoft.com/office/drawing/2014/main" id="{C576C39C-B028-4617-808F-108DA1E7B597}"/>
              </a:ext>
            </a:extLst>
          </p:cNvPr>
          <p:cNvSpPr>
            <a:spLocks noGrp="1"/>
          </p:cNvSpPr>
          <p:nvPr>
            <p:ph type="sldNum" sz="quarter" idx="12"/>
          </p:nvPr>
        </p:nvSpPr>
        <p:spPr/>
        <p:txBody>
          <a:bodyPr/>
          <a:lstStyle/>
          <a:p>
            <a:r>
              <a:rPr lang="en-US"/>
              <a:t>Slide </a:t>
            </a:r>
            <a:fld id="{4FAB73BC-B049-4115-A692-8D63A059BFB8}" type="slidenum">
              <a:rPr lang="en-US" smtClean="0"/>
              <a:pPr/>
              <a:t>70</a:t>
            </a:fld>
            <a:endParaRPr lang="en-US" dirty="0"/>
          </a:p>
        </p:txBody>
      </p:sp>
    </p:spTree>
    <p:extLst>
      <p:ext uri="{BB962C8B-B14F-4D97-AF65-F5344CB8AC3E}">
        <p14:creationId xmlns:p14="http://schemas.microsoft.com/office/powerpoint/2010/main" val="25727199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2BA5B9-82E0-47F8-A31C-0A1122B5E690}"/>
              </a:ext>
            </a:extLst>
          </p:cNvPr>
          <p:cNvSpPr>
            <a:spLocks noGrp="1"/>
          </p:cNvSpPr>
          <p:nvPr>
            <p:ph type="ctrTitle"/>
          </p:nvPr>
        </p:nvSpPr>
        <p:spPr>
          <a:xfrm>
            <a:off x="1100050" y="1016000"/>
            <a:ext cx="10058400" cy="2699511"/>
          </a:xfrm>
        </p:spPr>
        <p:txBody>
          <a:bodyPr/>
          <a:lstStyle/>
          <a:p>
            <a:r>
              <a:rPr lang="en-US" spc="0" dirty="0"/>
              <a:t>S1400K</a:t>
            </a:r>
            <a:br>
              <a:rPr lang="en-US" sz="4000" b="1" spc="0" dirty="0"/>
            </a:br>
            <a:r>
              <a:rPr lang="en-US" sz="2400" b="1" spc="0" dirty="0"/>
              <a:t>Phase II Study of ABBV-399 (Process II) in Patients with c-MET Positive Stage IV/Recurrent Lung Squamous Cell Cancer (SCC)</a:t>
            </a:r>
            <a:endParaRPr lang="en-US" sz="2400" dirty="0"/>
          </a:p>
        </p:txBody>
      </p:sp>
      <p:sp>
        <p:nvSpPr>
          <p:cNvPr id="6" name="Subtitle 5">
            <a:extLst>
              <a:ext uri="{FF2B5EF4-FFF2-40B4-BE49-F238E27FC236}">
                <a16:creationId xmlns:a16="http://schemas.microsoft.com/office/drawing/2014/main" id="{A634B723-3448-40C7-B3B6-08214FA3B532}"/>
              </a:ext>
            </a:extLst>
          </p:cNvPr>
          <p:cNvSpPr>
            <a:spLocks noGrp="1"/>
          </p:cNvSpPr>
          <p:nvPr>
            <p:ph type="subTitle" idx="1"/>
          </p:nvPr>
        </p:nvSpPr>
        <p:spPr>
          <a:xfrm>
            <a:off x="1100050" y="4013200"/>
            <a:ext cx="10922617" cy="1828800"/>
          </a:xfrm>
        </p:spPr>
        <p:txBody>
          <a:bodyPr>
            <a:normAutofit fontScale="92500"/>
          </a:bodyPr>
          <a:lstStyle/>
          <a:p>
            <a:r>
              <a:rPr lang="en-US" sz="2200" dirty="0">
                <a:solidFill>
                  <a:schemeClr val="tx1">
                    <a:lumMod val="85000"/>
                    <a:lumOff val="15000"/>
                  </a:schemeClr>
                </a:solidFill>
              </a:rPr>
              <a:t>Dr. Susanne Arnold (Co-PI, SWOG)</a:t>
            </a:r>
          </a:p>
          <a:p>
            <a:r>
              <a:rPr lang="en-US" sz="2200" dirty="0">
                <a:solidFill>
                  <a:schemeClr val="tx1">
                    <a:lumMod val="85000"/>
                    <a:lumOff val="15000"/>
                  </a:schemeClr>
                </a:solidFill>
              </a:rPr>
              <a:t>University of Kentucky, Markey Cancer Center; Lexington, KY</a:t>
            </a:r>
          </a:p>
          <a:p>
            <a:r>
              <a:rPr lang="en-US" sz="2200" dirty="0">
                <a:solidFill>
                  <a:schemeClr val="tx1">
                    <a:lumMod val="85000"/>
                    <a:lumOff val="15000"/>
                  </a:schemeClr>
                </a:solidFill>
              </a:rPr>
              <a:t>On behalf of Dr. Saiama Waqar (NRG) and entire S1400K study team</a:t>
            </a:r>
          </a:p>
          <a:p>
            <a:r>
              <a:rPr lang="en-US" sz="2200" dirty="0">
                <a:solidFill>
                  <a:schemeClr val="tx1">
                    <a:lumMod val="85000"/>
                    <a:lumOff val="15000"/>
                  </a:schemeClr>
                </a:solidFill>
              </a:rPr>
              <a:t>Previously presented at ASCO Annual Meeting 2019 by Dr. Saiama Waqar (PI)</a:t>
            </a:r>
          </a:p>
          <a:p>
            <a:endParaRPr lang="en-US" dirty="0"/>
          </a:p>
        </p:txBody>
      </p:sp>
      <p:sp>
        <p:nvSpPr>
          <p:cNvPr id="4" name="Slide Number Placeholder 3">
            <a:extLst>
              <a:ext uri="{FF2B5EF4-FFF2-40B4-BE49-F238E27FC236}">
                <a16:creationId xmlns:a16="http://schemas.microsoft.com/office/drawing/2014/main" id="{A4BB7760-2095-40F9-BA88-267560BA0BA1}"/>
              </a:ext>
            </a:extLst>
          </p:cNvPr>
          <p:cNvSpPr>
            <a:spLocks noGrp="1"/>
          </p:cNvSpPr>
          <p:nvPr>
            <p:ph type="sldNum" sz="quarter" idx="12"/>
          </p:nvPr>
        </p:nvSpPr>
        <p:spPr/>
        <p:txBody>
          <a:bodyPr/>
          <a:lstStyle/>
          <a:p>
            <a:r>
              <a:rPr lang="en-US" dirty="0"/>
              <a:t>Slide </a:t>
            </a:r>
            <a:fld id="{629637A9-119A-49DA-BD12-AAC58B377D80}" type="slidenum">
              <a:rPr lang="en-US" smtClean="0"/>
              <a:pPr/>
              <a:t>71</a:t>
            </a:fld>
            <a:endParaRPr lang="en-US" dirty="0"/>
          </a:p>
        </p:txBody>
      </p:sp>
    </p:spTree>
    <p:extLst>
      <p:ext uri="{BB962C8B-B14F-4D97-AF65-F5344CB8AC3E}">
        <p14:creationId xmlns:p14="http://schemas.microsoft.com/office/powerpoint/2010/main" val="9344619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9E4D703-B0E1-487B-AD65-4AF68DECA0A5}"/>
              </a:ext>
            </a:extLst>
          </p:cNvPr>
          <p:cNvSpPr>
            <a:spLocks noGrp="1"/>
          </p:cNvSpPr>
          <p:nvPr>
            <p:ph type="title"/>
          </p:nvPr>
        </p:nvSpPr>
        <p:spPr/>
        <p:txBody>
          <a:bodyPr/>
          <a:lstStyle/>
          <a:p>
            <a:r>
              <a:rPr lang="en-US" dirty="0"/>
              <a:t>S1400K Background</a:t>
            </a:r>
          </a:p>
        </p:txBody>
      </p:sp>
      <p:sp>
        <p:nvSpPr>
          <p:cNvPr id="12" name="Content Placeholder 11">
            <a:extLst>
              <a:ext uri="{FF2B5EF4-FFF2-40B4-BE49-F238E27FC236}">
                <a16:creationId xmlns:a16="http://schemas.microsoft.com/office/drawing/2014/main" id="{590DEAEB-96B2-4D4B-BCA4-EEF01BC13BB3}"/>
              </a:ext>
            </a:extLst>
          </p:cNvPr>
          <p:cNvSpPr>
            <a:spLocks noGrp="1"/>
          </p:cNvSpPr>
          <p:nvPr>
            <p:ph idx="1"/>
          </p:nvPr>
        </p:nvSpPr>
        <p:spPr>
          <a:xfrm>
            <a:off x="609600" y="1845734"/>
            <a:ext cx="7078133" cy="4023360"/>
          </a:xfrm>
        </p:spPr>
        <p:txBody>
          <a:bodyPr>
            <a:normAutofit fontScale="92500" lnSpcReduction="10000"/>
          </a:bodyPr>
          <a:lstStyle/>
          <a:p>
            <a:pPr>
              <a:spcBef>
                <a:spcPct val="0"/>
              </a:spcBef>
            </a:pPr>
            <a:r>
              <a:rPr lang="en-US" altLang="en-US" sz="2800" dirty="0"/>
              <a:t>ABBV-399 is an antibody-drug conjugate comprised of </a:t>
            </a:r>
          </a:p>
          <a:p>
            <a:pPr lvl="1"/>
            <a:r>
              <a:rPr lang="en-US" altLang="en-US" sz="2400" dirty="0"/>
              <a:t>ABT-700, a humanized recombinant immunoglobulin G kappa that targets C-MET</a:t>
            </a:r>
          </a:p>
          <a:p>
            <a:pPr lvl="1"/>
            <a:r>
              <a:rPr lang="en-US" altLang="en-US" sz="2400" dirty="0"/>
              <a:t>conjugated via a cleavable valine-</a:t>
            </a:r>
            <a:r>
              <a:rPr lang="en-US" altLang="en-US" sz="2400" dirty="0" err="1"/>
              <a:t>citulline</a:t>
            </a:r>
            <a:r>
              <a:rPr lang="en-US" altLang="en-US" sz="2400" dirty="0"/>
              <a:t> linker to cytotoxic microtubule inhibitor, </a:t>
            </a:r>
            <a:r>
              <a:rPr lang="en-US" altLang="en-US" sz="2400" dirty="0" err="1"/>
              <a:t>monomethylauristatin</a:t>
            </a:r>
            <a:r>
              <a:rPr lang="en-US" altLang="en-US" sz="2400" dirty="0"/>
              <a:t> E (MMAE).</a:t>
            </a:r>
          </a:p>
          <a:p>
            <a:pPr>
              <a:spcBef>
                <a:spcPct val="0"/>
              </a:spcBef>
            </a:pPr>
            <a:endParaRPr lang="en-US" altLang="en-US" sz="2400" dirty="0"/>
          </a:p>
          <a:p>
            <a:pPr>
              <a:spcBef>
                <a:spcPct val="0"/>
              </a:spcBef>
            </a:pPr>
            <a:r>
              <a:rPr lang="en-US" altLang="en-US" sz="2800" dirty="0"/>
              <a:t>S1400K was a sub-study of Lung-MAP designed to evaluate the response to ABBV-399 in patients with C-Met positive squamous cell carcinoma of the lung. </a:t>
            </a:r>
          </a:p>
        </p:txBody>
      </p:sp>
      <p:sp>
        <p:nvSpPr>
          <p:cNvPr id="4" name="Slide Number Placeholder 3">
            <a:extLst>
              <a:ext uri="{FF2B5EF4-FFF2-40B4-BE49-F238E27FC236}">
                <a16:creationId xmlns:a16="http://schemas.microsoft.com/office/drawing/2014/main" id="{F8EC9505-52F5-498C-A356-BC1F793B7CBF}"/>
              </a:ext>
            </a:extLst>
          </p:cNvPr>
          <p:cNvSpPr>
            <a:spLocks noGrp="1"/>
          </p:cNvSpPr>
          <p:nvPr>
            <p:ph type="sldNum" sz="quarter" idx="12"/>
          </p:nvPr>
        </p:nvSpPr>
        <p:spPr/>
        <p:txBody>
          <a:bodyPr/>
          <a:lstStyle/>
          <a:p>
            <a:r>
              <a:rPr lang="en-US"/>
              <a:t>Slide </a:t>
            </a:r>
            <a:fld id="{4FAB73BC-B049-4115-A692-8D63A059BFB8}" type="slidenum">
              <a:rPr lang="en-US" smtClean="0"/>
              <a:pPr/>
              <a:t>72</a:t>
            </a:fld>
            <a:endParaRPr lang="en-US" dirty="0"/>
          </a:p>
        </p:txBody>
      </p:sp>
      <p:pic>
        <p:nvPicPr>
          <p:cNvPr id="13" name="Picture 12">
            <a:extLst>
              <a:ext uri="{FF2B5EF4-FFF2-40B4-BE49-F238E27FC236}">
                <a16:creationId xmlns:a16="http://schemas.microsoft.com/office/drawing/2014/main" id="{32D69A0A-FC41-4340-B9D8-2E0F6949E40F}"/>
              </a:ext>
            </a:extLst>
          </p:cNvPr>
          <p:cNvPicPr>
            <a:picLocks noChangeAspect="1"/>
          </p:cNvPicPr>
          <p:nvPr/>
        </p:nvPicPr>
        <p:blipFill>
          <a:blip r:embed="rId2"/>
          <a:stretch>
            <a:fillRect/>
          </a:stretch>
        </p:blipFill>
        <p:spPr>
          <a:xfrm>
            <a:off x="8104633" y="1845734"/>
            <a:ext cx="3051047" cy="2341699"/>
          </a:xfrm>
          <a:prstGeom prst="rect">
            <a:avLst/>
          </a:prstGeom>
        </p:spPr>
      </p:pic>
    </p:spTree>
    <p:extLst>
      <p:ext uri="{BB962C8B-B14F-4D97-AF65-F5344CB8AC3E}">
        <p14:creationId xmlns:p14="http://schemas.microsoft.com/office/powerpoint/2010/main" val="5222435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F965C-D82E-41AF-A6A5-1B09633BB170}"/>
              </a:ext>
            </a:extLst>
          </p:cNvPr>
          <p:cNvSpPr>
            <a:spLocks noGrp="1"/>
          </p:cNvSpPr>
          <p:nvPr>
            <p:ph type="title"/>
          </p:nvPr>
        </p:nvSpPr>
        <p:spPr/>
        <p:txBody>
          <a:bodyPr/>
          <a:lstStyle/>
          <a:p>
            <a:r>
              <a:rPr lang="en-US" dirty="0"/>
              <a:t>S1400K Schema, Key Eligibility Criteria</a:t>
            </a:r>
          </a:p>
        </p:txBody>
      </p:sp>
      <p:sp>
        <p:nvSpPr>
          <p:cNvPr id="3" name="Content Placeholder 2">
            <a:extLst>
              <a:ext uri="{FF2B5EF4-FFF2-40B4-BE49-F238E27FC236}">
                <a16:creationId xmlns:a16="http://schemas.microsoft.com/office/drawing/2014/main" id="{A4B814F8-4267-4132-97AE-7452D90F467D}"/>
              </a:ext>
            </a:extLst>
          </p:cNvPr>
          <p:cNvSpPr>
            <a:spLocks noGrp="1"/>
          </p:cNvSpPr>
          <p:nvPr>
            <p:ph idx="1"/>
          </p:nvPr>
        </p:nvSpPr>
        <p:spPr>
          <a:xfrm>
            <a:off x="7388087" y="1845734"/>
            <a:ext cx="4611755" cy="4091240"/>
          </a:xfrm>
        </p:spPr>
        <p:txBody>
          <a:bodyPr>
            <a:normAutofit/>
          </a:bodyPr>
          <a:lstStyle/>
          <a:p>
            <a:r>
              <a:rPr lang="en-US" sz="2400" dirty="0"/>
              <a:t>Previously treated SCC in relapse</a:t>
            </a:r>
          </a:p>
          <a:p>
            <a:r>
              <a:rPr lang="en-US" sz="2400" dirty="0"/>
              <a:t>c-MET positive tumors  (H score </a:t>
            </a:r>
            <a:r>
              <a:rPr lang="en-US" sz="2400" u="sng" dirty="0"/>
              <a:t>&gt;</a:t>
            </a:r>
            <a:r>
              <a:rPr lang="en-US" sz="2400" dirty="0"/>
              <a:t> 150, Ventana SP44 assay</a:t>
            </a:r>
            <a:endParaRPr lang="en-US" sz="2400" u="sng" dirty="0"/>
          </a:p>
          <a:p>
            <a:r>
              <a:rPr lang="en-US" sz="2400" dirty="0" err="1"/>
              <a:t>Zubrod</a:t>
            </a:r>
            <a:r>
              <a:rPr lang="en-US" sz="2400" dirty="0"/>
              <a:t> PS 0-1</a:t>
            </a:r>
          </a:p>
          <a:p>
            <a:r>
              <a:rPr lang="en-US" sz="2400" dirty="0"/>
              <a:t>Adequate organ function</a:t>
            </a:r>
          </a:p>
          <a:p>
            <a:r>
              <a:rPr lang="en-US" sz="2400" dirty="0"/>
              <a:t>Albumin </a:t>
            </a:r>
            <a:r>
              <a:rPr lang="en-US" sz="2400" u="sng" dirty="0"/>
              <a:t>&lt;</a:t>
            </a:r>
            <a:r>
              <a:rPr lang="en-US" sz="2400" dirty="0"/>
              <a:t> grade 2</a:t>
            </a:r>
          </a:p>
          <a:p>
            <a:r>
              <a:rPr lang="en-US" sz="2400" dirty="0"/>
              <a:t>Edema </a:t>
            </a:r>
            <a:r>
              <a:rPr lang="en-US" sz="2400" u="sng" dirty="0"/>
              <a:t>&lt;</a:t>
            </a:r>
            <a:r>
              <a:rPr lang="en-US" sz="2400" dirty="0"/>
              <a:t> grade 2</a:t>
            </a:r>
          </a:p>
          <a:p>
            <a:r>
              <a:rPr lang="en-US" sz="2400" dirty="0"/>
              <a:t>Hepatic involvement &lt; 50%</a:t>
            </a:r>
          </a:p>
        </p:txBody>
      </p:sp>
      <p:sp>
        <p:nvSpPr>
          <p:cNvPr id="4" name="Slide Number Placeholder 3">
            <a:extLst>
              <a:ext uri="{FF2B5EF4-FFF2-40B4-BE49-F238E27FC236}">
                <a16:creationId xmlns:a16="http://schemas.microsoft.com/office/drawing/2014/main" id="{8B75FC2C-6004-4024-980A-09AEB1F18ADC}"/>
              </a:ext>
            </a:extLst>
          </p:cNvPr>
          <p:cNvSpPr>
            <a:spLocks noGrp="1"/>
          </p:cNvSpPr>
          <p:nvPr>
            <p:ph type="sldNum" sz="quarter" idx="12"/>
          </p:nvPr>
        </p:nvSpPr>
        <p:spPr/>
        <p:txBody>
          <a:bodyPr/>
          <a:lstStyle/>
          <a:p>
            <a:r>
              <a:rPr lang="en-US"/>
              <a:t>Slide: </a:t>
            </a:r>
            <a:fld id="{629637A9-119A-49DA-BD12-AAC58B377D80}" type="slidenum">
              <a:rPr lang="en-US" smtClean="0"/>
              <a:pPr/>
              <a:t>73</a:t>
            </a:fld>
            <a:endParaRPr lang="en-US" dirty="0"/>
          </a:p>
        </p:txBody>
      </p:sp>
      <p:pic>
        <p:nvPicPr>
          <p:cNvPr id="5" name="Picture 4">
            <a:extLst>
              <a:ext uri="{FF2B5EF4-FFF2-40B4-BE49-F238E27FC236}">
                <a16:creationId xmlns:a16="http://schemas.microsoft.com/office/drawing/2014/main" id="{D51F637C-B1E9-4F42-ACEB-2DDDBB51D5C5}"/>
              </a:ext>
            </a:extLst>
          </p:cNvPr>
          <p:cNvPicPr/>
          <p:nvPr/>
        </p:nvPicPr>
        <p:blipFill>
          <a:blip r:embed="rId2" cstate="print"/>
          <a:stretch>
            <a:fillRect/>
          </a:stretch>
        </p:blipFill>
        <p:spPr>
          <a:xfrm>
            <a:off x="410166" y="1845734"/>
            <a:ext cx="6397034" cy="4205967"/>
          </a:xfrm>
          <a:prstGeom prst="rect">
            <a:avLst/>
          </a:prstGeom>
        </p:spPr>
      </p:pic>
    </p:spTree>
    <p:extLst>
      <p:ext uri="{BB962C8B-B14F-4D97-AF65-F5344CB8AC3E}">
        <p14:creationId xmlns:p14="http://schemas.microsoft.com/office/powerpoint/2010/main" val="7874146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5C7DF-1EA2-47EC-8892-5E39CB59D7F8}"/>
              </a:ext>
            </a:extLst>
          </p:cNvPr>
          <p:cNvSpPr>
            <a:spLocks noGrp="1"/>
          </p:cNvSpPr>
          <p:nvPr>
            <p:ph type="title"/>
          </p:nvPr>
        </p:nvSpPr>
        <p:spPr/>
        <p:txBody>
          <a:bodyPr/>
          <a:lstStyle/>
          <a:p>
            <a:r>
              <a:rPr lang="en-US" dirty="0"/>
              <a:t>S1400K Endpoints and Statistics</a:t>
            </a:r>
          </a:p>
        </p:txBody>
      </p:sp>
      <p:sp>
        <p:nvSpPr>
          <p:cNvPr id="3" name="Content Placeholder 2">
            <a:extLst>
              <a:ext uri="{FF2B5EF4-FFF2-40B4-BE49-F238E27FC236}">
                <a16:creationId xmlns:a16="http://schemas.microsoft.com/office/drawing/2014/main" id="{4E7F4B86-4DD8-4F36-8DC2-4C29A10452CF}"/>
              </a:ext>
            </a:extLst>
          </p:cNvPr>
          <p:cNvSpPr>
            <a:spLocks noGrp="1"/>
          </p:cNvSpPr>
          <p:nvPr>
            <p:ph idx="1"/>
          </p:nvPr>
        </p:nvSpPr>
        <p:spPr/>
        <p:txBody>
          <a:bodyPr>
            <a:normAutofit/>
          </a:bodyPr>
          <a:lstStyle/>
          <a:p>
            <a:r>
              <a:rPr lang="en-US" sz="2400" dirty="0">
                <a:solidFill>
                  <a:srgbClr val="0070C0"/>
                </a:solidFill>
              </a:rPr>
              <a:t>Primary Endpoint</a:t>
            </a:r>
            <a:r>
              <a:rPr lang="en-US" sz="2400" dirty="0"/>
              <a:t>:  Overall Response Rate by RECIST 1.1</a:t>
            </a:r>
          </a:p>
          <a:p>
            <a:r>
              <a:rPr lang="en-US" sz="2400" dirty="0">
                <a:solidFill>
                  <a:srgbClr val="0070C0"/>
                </a:solidFill>
              </a:rPr>
              <a:t>Secondary Endpoints</a:t>
            </a:r>
            <a:r>
              <a:rPr lang="en-US" sz="2400" dirty="0"/>
              <a:t>: PFS, OS, ORR by cohort, Duration of Response, Toxicities associated with ABBV-299</a:t>
            </a:r>
          </a:p>
          <a:p>
            <a:r>
              <a:rPr lang="en-US" sz="2400" dirty="0">
                <a:solidFill>
                  <a:srgbClr val="0070C0"/>
                </a:solidFill>
              </a:rPr>
              <a:t>Accrual goal</a:t>
            </a:r>
            <a:r>
              <a:rPr lang="en-US" sz="2400" dirty="0"/>
              <a:t>: 40 response-evaluable patients</a:t>
            </a:r>
          </a:p>
          <a:p>
            <a:r>
              <a:rPr lang="en-US" sz="2400" dirty="0"/>
              <a:t>Study design provided a 91% power to rule out a RR of 15% at the 1-sided 5% level, if the true rate were 35%.  </a:t>
            </a:r>
          </a:p>
          <a:p>
            <a:r>
              <a:rPr lang="en-US" sz="2400" dirty="0"/>
              <a:t>The observation of 10/40 (25% RR) would be considered evidence to rule out the null hypothesis and evidence to pursue an independent randomized phase III trial.  </a:t>
            </a:r>
          </a:p>
          <a:p>
            <a:r>
              <a:rPr lang="en-US" sz="2400" dirty="0"/>
              <a:t>The design included interim analysis at 20 evaluable patients</a:t>
            </a:r>
          </a:p>
        </p:txBody>
      </p:sp>
      <p:sp>
        <p:nvSpPr>
          <p:cNvPr id="4" name="Slide Number Placeholder 3">
            <a:extLst>
              <a:ext uri="{FF2B5EF4-FFF2-40B4-BE49-F238E27FC236}">
                <a16:creationId xmlns:a16="http://schemas.microsoft.com/office/drawing/2014/main" id="{095F0F00-FAE7-4072-9723-AEFD5B797F2A}"/>
              </a:ext>
            </a:extLst>
          </p:cNvPr>
          <p:cNvSpPr>
            <a:spLocks noGrp="1"/>
          </p:cNvSpPr>
          <p:nvPr>
            <p:ph type="sldNum" sz="quarter" idx="12"/>
          </p:nvPr>
        </p:nvSpPr>
        <p:spPr/>
        <p:txBody>
          <a:bodyPr/>
          <a:lstStyle/>
          <a:p>
            <a:r>
              <a:rPr lang="en-US"/>
              <a:t>Slide: </a:t>
            </a:r>
            <a:fld id="{629637A9-119A-49DA-BD12-AAC58B377D80}" type="slidenum">
              <a:rPr lang="en-US" smtClean="0"/>
              <a:pPr/>
              <a:t>74</a:t>
            </a:fld>
            <a:endParaRPr lang="en-US" dirty="0"/>
          </a:p>
        </p:txBody>
      </p:sp>
    </p:spTree>
    <p:extLst>
      <p:ext uri="{BB962C8B-B14F-4D97-AF65-F5344CB8AC3E}">
        <p14:creationId xmlns:p14="http://schemas.microsoft.com/office/powerpoint/2010/main" val="40785311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4027B4-B35A-4A39-A033-BE0D2ADEC9A0}"/>
              </a:ext>
            </a:extLst>
          </p:cNvPr>
          <p:cNvSpPr>
            <a:spLocks noGrp="1"/>
          </p:cNvSpPr>
          <p:nvPr>
            <p:ph type="sldNum" sz="quarter" idx="12"/>
          </p:nvPr>
        </p:nvSpPr>
        <p:spPr/>
        <p:txBody>
          <a:bodyPr/>
          <a:lstStyle/>
          <a:p>
            <a:r>
              <a:rPr lang="en-US"/>
              <a:t>Slide: </a:t>
            </a:r>
            <a:fld id="{629637A9-119A-49DA-BD12-AAC58B377D80}" type="slidenum">
              <a:rPr lang="en-US" smtClean="0"/>
              <a:pPr/>
              <a:t>75</a:t>
            </a:fld>
            <a:endParaRPr lang="en-US" dirty="0"/>
          </a:p>
        </p:txBody>
      </p:sp>
      <p:pic>
        <p:nvPicPr>
          <p:cNvPr id="11" name="Picture 10">
            <a:extLst>
              <a:ext uri="{FF2B5EF4-FFF2-40B4-BE49-F238E27FC236}">
                <a16:creationId xmlns:a16="http://schemas.microsoft.com/office/drawing/2014/main" id="{85C2B4B4-6BC5-400A-B829-C1EA3C2BF4CA}"/>
              </a:ext>
            </a:extLst>
          </p:cNvPr>
          <p:cNvPicPr>
            <a:picLocks noChangeAspect="1"/>
          </p:cNvPicPr>
          <p:nvPr/>
        </p:nvPicPr>
        <p:blipFill rotWithShape="1">
          <a:blip r:embed="rId2"/>
          <a:srcRect t="18840" b="-7670"/>
          <a:stretch/>
        </p:blipFill>
        <p:spPr>
          <a:xfrm>
            <a:off x="60959" y="33091"/>
            <a:ext cx="8896774" cy="4252306"/>
          </a:xfrm>
          <a:prstGeom prst="rect">
            <a:avLst/>
          </a:prstGeom>
        </p:spPr>
      </p:pic>
      <p:pic>
        <p:nvPicPr>
          <p:cNvPr id="12" name="Picture 11">
            <a:extLst>
              <a:ext uri="{FF2B5EF4-FFF2-40B4-BE49-F238E27FC236}">
                <a16:creationId xmlns:a16="http://schemas.microsoft.com/office/drawing/2014/main" id="{43C6C24A-D3D6-4503-A15B-E1971B3D418C}"/>
              </a:ext>
            </a:extLst>
          </p:cNvPr>
          <p:cNvPicPr>
            <a:picLocks noChangeAspect="1"/>
          </p:cNvPicPr>
          <p:nvPr/>
        </p:nvPicPr>
        <p:blipFill>
          <a:blip r:embed="rId3"/>
          <a:stretch>
            <a:fillRect/>
          </a:stretch>
        </p:blipFill>
        <p:spPr>
          <a:xfrm>
            <a:off x="4876803" y="3899983"/>
            <a:ext cx="4106551" cy="2481042"/>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pic>
      <p:sp>
        <p:nvSpPr>
          <p:cNvPr id="13" name="TextBox 12">
            <a:extLst>
              <a:ext uri="{FF2B5EF4-FFF2-40B4-BE49-F238E27FC236}">
                <a16:creationId xmlns:a16="http://schemas.microsoft.com/office/drawing/2014/main" id="{17B975CF-F214-4F22-8B84-B4043E6348D3}"/>
              </a:ext>
            </a:extLst>
          </p:cNvPr>
          <p:cNvSpPr txBox="1"/>
          <p:nvPr/>
        </p:nvSpPr>
        <p:spPr>
          <a:xfrm>
            <a:off x="9107905" y="517358"/>
            <a:ext cx="3023136" cy="5632311"/>
          </a:xfrm>
          <a:prstGeom prst="rect">
            <a:avLst/>
          </a:prstGeom>
          <a:noFill/>
        </p:spPr>
        <p:txBody>
          <a:bodyPr wrap="square" rtlCol="0">
            <a:spAutoFit/>
          </a:bodyPr>
          <a:lstStyle/>
          <a:p>
            <a:r>
              <a:rPr lang="en-US" sz="3200" dirty="0">
                <a:solidFill>
                  <a:schemeClr val="tx1">
                    <a:lumMod val="75000"/>
                    <a:lumOff val="25000"/>
                  </a:schemeClr>
                </a:solidFill>
              </a:rPr>
              <a:t>S1400K Schema and Treatment</a:t>
            </a:r>
          </a:p>
          <a:p>
            <a:endParaRPr lang="en-US" sz="3200" dirty="0">
              <a:solidFill>
                <a:schemeClr val="tx1">
                  <a:lumMod val="75000"/>
                  <a:lumOff val="25000"/>
                </a:schemeClr>
              </a:solidFill>
            </a:endParaRPr>
          </a:p>
          <a:p>
            <a:pPr marL="333385" lvl="0" indent="-333385" defTabSz="1066830" fontAlgn="base">
              <a:spcBef>
                <a:spcPct val="0"/>
              </a:spcBef>
              <a:spcAft>
                <a:spcPct val="0"/>
              </a:spcAft>
              <a:defRPr/>
            </a:pPr>
            <a:r>
              <a:rPr lang="en-US" sz="2400" dirty="0">
                <a:ea typeface="ＭＳ Ｐゴシック" panose="020B0600070205080204" pitchFamily="34" charset="-128"/>
              </a:rPr>
              <a:t>ABBV-399 2.7 mg/kg intravenously over 30 minutes every 3 weeks until disease progression or unacceptable toxicity. </a:t>
            </a:r>
          </a:p>
          <a:p>
            <a:pPr marL="333385" lvl="0" indent="-333385" defTabSz="1066830" fontAlgn="base">
              <a:spcBef>
                <a:spcPct val="0"/>
              </a:spcBef>
              <a:spcAft>
                <a:spcPct val="0"/>
              </a:spcAft>
              <a:defRPr/>
            </a:pPr>
            <a:endParaRPr lang="en-US" sz="2400" dirty="0">
              <a:ea typeface="ＭＳ Ｐゴシック" panose="020B0600070205080204" pitchFamily="34" charset="-128"/>
            </a:endParaRPr>
          </a:p>
          <a:p>
            <a:pPr marL="333385" lvl="0" indent="-333385" defTabSz="1066830" fontAlgn="base">
              <a:spcBef>
                <a:spcPct val="0"/>
              </a:spcBef>
              <a:spcAft>
                <a:spcPct val="0"/>
              </a:spcAft>
              <a:defRPr/>
            </a:pPr>
            <a:r>
              <a:rPr lang="en-US" sz="2400" dirty="0">
                <a:ea typeface="ＭＳ Ｐゴシック" panose="020B0600070205080204" pitchFamily="34" charset="-128"/>
              </a:rPr>
              <a:t>Response assessments were performed every 6 weeks. </a:t>
            </a:r>
          </a:p>
        </p:txBody>
      </p:sp>
    </p:spTree>
    <p:extLst>
      <p:ext uri="{BB962C8B-B14F-4D97-AF65-F5344CB8AC3E}">
        <p14:creationId xmlns:p14="http://schemas.microsoft.com/office/powerpoint/2010/main" val="277010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3FF0-2CAF-4D00-8369-4837D8858AFA}"/>
              </a:ext>
            </a:extLst>
          </p:cNvPr>
          <p:cNvSpPr>
            <a:spLocks noGrp="1"/>
          </p:cNvSpPr>
          <p:nvPr>
            <p:ph type="title"/>
          </p:nvPr>
        </p:nvSpPr>
        <p:spPr/>
        <p:txBody>
          <a:bodyPr/>
          <a:lstStyle/>
          <a:p>
            <a:r>
              <a:rPr lang="en-US" dirty="0"/>
              <a:t>S1400K Patient Characteristics</a:t>
            </a:r>
            <a:br>
              <a:rPr lang="en-US" dirty="0"/>
            </a:br>
            <a:r>
              <a:rPr lang="en-US" sz="3200" dirty="0"/>
              <a:t>Data as of January 15, 2019, n=23</a:t>
            </a:r>
            <a:endParaRPr lang="en-US" dirty="0"/>
          </a:p>
        </p:txBody>
      </p:sp>
      <p:sp>
        <p:nvSpPr>
          <p:cNvPr id="4" name="Slide Number Placeholder 3">
            <a:extLst>
              <a:ext uri="{FF2B5EF4-FFF2-40B4-BE49-F238E27FC236}">
                <a16:creationId xmlns:a16="http://schemas.microsoft.com/office/drawing/2014/main" id="{FD8BDF68-A333-4C15-9082-E0863A0D6AE6}"/>
              </a:ext>
            </a:extLst>
          </p:cNvPr>
          <p:cNvSpPr>
            <a:spLocks noGrp="1"/>
          </p:cNvSpPr>
          <p:nvPr>
            <p:ph type="sldNum" sz="quarter" idx="12"/>
          </p:nvPr>
        </p:nvSpPr>
        <p:spPr/>
        <p:txBody>
          <a:bodyPr/>
          <a:lstStyle/>
          <a:p>
            <a:r>
              <a:rPr lang="en-US"/>
              <a:t>Slide: </a:t>
            </a:r>
            <a:fld id="{629637A9-119A-49DA-BD12-AAC58B377D80}" type="slidenum">
              <a:rPr lang="en-US" smtClean="0"/>
              <a:pPr/>
              <a:t>76</a:t>
            </a:fld>
            <a:endParaRPr lang="en-US" dirty="0"/>
          </a:p>
        </p:txBody>
      </p:sp>
      <p:pic>
        <p:nvPicPr>
          <p:cNvPr id="5" name="Content Placeholder 11">
            <a:extLst>
              <a:ext uri="{FF2B5EF4-FFF2-40B4-BE49-F238E27FC236}">
                <a16:creationId xmlns:a16="http://schemas.microsoft.com/office/drawing/2014/main" id="{3EFAB590-FC04-4932-92E6-0F80410110B2}"/>
              </a:ext>
            </a:extLst>
          </p:cNvPr>
          <p:cNvPicPr>
            <a:picLocks noChangeAspect="1"/>
          </p:cNvPicPr>
          <p:nvPr/>
        </p:nvPicPr>
        <p:blipFill rotWithShape="1">
          <a:blip r:embed="rId3"/>
          <a:srcRect t="51277"/>
          <a:stretch/>
        </p:blipFill>
        <p:spPr>
          <a:xfrm>
            <a:off x="6122504" y="1721602"/>
            <a:ext cx="5903843" cy="4406068"/>
          </a:xfrm>
          <a:prstGeom prst="rect">
            <a:avLst/>
          </a:prstGeom>
        </p:spPr>
      </p:pic>
      <p:pic>
        <p:nvPicPr>
          <p:cNvPr id="6" name="Content Placeholder 11">
            <a:extLst>
              <a:ext uri="{FF2B5EF4-FFF2-40B4-BE49-F238E27FC236}">
                <a16:creationId xmlns:a16="http://schemas.microsoft.com/office/drawing/2014/main" id="{EAD88C75-C038-4E73-88A9-51B81C4DA51F}"/>
              </a:ext>
            </a:extLst>
          </p:cNvPr>
          <p:cNvPicPr>
            <a:picLocks noChangeAspect="1"/>
          </p:cNvPicPr>
          <p:nvPr/>
        </p:nvPicPr>
        <p:blipFill rotWithShape="1">
          <a:blip r:embed="rId3"/>
          <a:srcRect t="4081" r="596" b="48360"/>
          <a:stretch/>
        </p:blipFill>
        <p:spPr>
          <a:xfrm>
            <a:off x="131168" y="1748106"/>
            <a:ext cx="5896795" cy="4321389"/>
          </a:xfrm>
          <a:prstGeom prst="rect">
            <a:avLst/>
          </a:prstGeom>
        </p:spPr>
      </p:pic>
    </p:spTree>
    <p:extLst>
      <p:ext uri="{BB962C8B-B14F-4D97-AF65-F5344CB8AC3E}">
        <p14:creationId xmlns:p14="http://schemas.microsoft.com/office/powerpoint/2010/main" val="33968323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364CF-6A1F-48D5-983A-1884880BF2C2}"/>
              </a:ext>
            </a:extLst>
          </p:cNvPr>
          <p:cNvSpPr>
            <a:spLocks noGrp="1"/>
          </p:cNvSpPr>
          <p:nvPr>
            <p:ph type="title"/>
          </p:nvPr>
        </p:nvSpPr>
        <p:spPr/>
        <p:txBody>
          <a:bodyPr/>
          <a:lstStyle/>
          <a:p>
            <a:r>
              <a:rPr lang="en-US" dirty="0"/>
              <a:t>S1400K Adverse events (possibly, probably or definitely related)</a:t>
            </a:r>
          </a:p>
        </p:txBody>
      </p:sp>
      <p:sp>
        <p:nvSpPr>
          <p:cNvPr id="4" name="Slide Number Placeholder 3">
            <a:extLst>
              <a:ext uri="{FF2B5EF4-FFF2-40B4-BE49-F238E27FC236}">
                <a16:creationId xmlns:a16="http://schemas.microsoft.com/office/drawing/2014/main" id="{26E2DC1D-C285-41B5-ADFE-CFC126EE4ACB}"/>
              </a:ext>
            </a:extLst>
          </p:cNvPr>
          <p:cNvSpPr>
            <a:spLocks noGrp="1"/>
          </p:cNvSpPr>
          <p:nvPr>
            <p:ph type="sldNum" sz="quarter" idx="12"/>
          </p:nvPr>
        </p:nvSpPr>
        <p:spPr/>
        <p:txBody>
          <a:bodyPr/>
          <a:lstStyle/>
          <a:p>
            <a:r>
              <a:rPr lang="en-US"/>
              <a:t>Slide: </a:t>
            </a:r>
            <a:fld id="{629637A9-119A-49DA-BD12-AAC58B377D80}" type="slidenum">
              <a:rPr lang="en-US" smtClean="0"/>
              <a:pPr/>
              <a:t>77</a:t>
            </a:fld>
            <a:endParaRPr lang="en-US" dirty="0"/>
          </a:p>
        </p:txBody>
      </p:sp>
      <p:pic>
        <p:nvPicPr>
          <p:cNvPr id="5" name="Content Placeholder 9">
            <a:extLst>
              <a:ext uri="{FF2B5EF4-FFF2-40B4-BE49-F238E27FC236}">
                <a16:creationId xmlns:a16="http://schemas.microsoft.com/office/drawing/2014/main" id="{CE2889F8-A5BE-48FF-91CB-674EE2DB2F6C}"/>
              </a:ext>
            </a:extLst>
          </p:cNvPr>
          <p:cNvPicPr>
            <a:picLocks noChangeAspect="1"/>
          </p:cNvPicPr>
          <p:nvPr/>
        </p:nvPicPr>
        <p:blipFill rotWithShape="1">
          <a:blip r:embed="rId2"/>
          <a:srcRect t="11445"/>
          <a:stretch/>
        </p:blipFill>
        <p:spPr>
          <a:xfrm>
            <a:off x="669236" y="1417157"/>
            <a:ext cx="4826730" cy="4761387"/>
          </a:xfrm>
          <a:prstGeom prst="rect">
            <a:avLst/>
          </a:prstGeom>
        </p:spPr>
      </p:pic>
      <p:sp>
        <p:nvSpPr>
          <p:cNvPr id="6" name="Content Placeholder 10">
            <a:extLst>
              <a:ext uri="{FF2B5EF4-FFF2-40B4-BE49-F238E27FC236}">
                <a16:creationId xmlns:a16="http://schemas.microsoft.com/office/drawing/2014/main" id="{A52B2B46-E7AD-4904-9667-CD0A838DEEA8}"/>
              </a:ext>
            </a:extLst>
          </p:cNvPr>
          <p:cNvSpPr txBox="1">
            <a:spLocks/>
          </p:cNvSpPr>
          <p:nvPr/>
        </p:nvSpPr>
        <p:spPr>
          <a:xfrm>
            <a:off x="5749453" y="1658471"/>
            <a:ext cx="5879330" cy="4358116"/>
          </a:xfrm>
          <a:prstGeom prst="rect">
            <a:avLst/>
          </a:prstGeom>
        </p:spPr>
        <p:txBody>
          <a:bodyPr wrap="square">
            <a:sp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defTabSz="1066830" fontAlgn="base">
              <a:spcBef>
                <a:spcPct val="0"/>
              </a:spcBef>
              <a:spcAft>
                <a:spcPct val="0"/>
              </a:spcAft>
              <a:buFont typeface="Courier New" panose="02070309020205020404" pitchFamily="49" charset="0"/>
              <a:buNone/>
              <a:defRPr/>
            </a:pPr>
            <a:r>
              <a:rPr lang="en-US" sz="2400" u="sng" dirty="0">
                <a:ea typeface="ＭＳ Ｐゴシック" panose="020B0600070205080204" pitchFamily="34" charset="-128"/>
              </a:rPr>
              <a:t>Grade 5 AEs:</a:t>
            </a:r>
          </a:p>
          <a:p>
            <a:pPr marL="0" indent="0" defTabSz="1066830" fontAlgn="base">
              <a:spcBef>
                <a:spcPct val="0"/>
              </a:spcBef>
              <a:spcAft>
                <a:spcPct val="0"/>
              </a:spcAft>
              <a:buFont typeface="Courier New" panose="02070309020205020404" pitchFamily="49" charset="0"/>
              <a:buNone/>
              <a:defRPr/>
            </a:pPr>
            <a:endParaRPr lang="en-US" sz="2400" dirty="0">
              <a:ea typeface="ＭＳ Ｐゴシック" panose="020B0600070205080204" pitchFamily="34" charset="-128"/>
            </a:endParaRPr>
          </a:p>
          <a:p>
            <a:pPr marL="333385" indent="-333385" defTabSz="1066830" fontAlgn="base">
              <a:spcBef>
                <a:spcPct val="0"/>
              </a:spcBef>
              <a:spcAft>
                <a:spcPct val="0"/>
              </a:spcAft>
              <a:buFont typeface="Arial" panose="020B0604020202020204" pitchFamily="34" charset="0"/>
              <a:buChar char="•"/>
              <a:defRPr/>
            </a:pPr>
            <a:r>
              <a:rPr lang="en-US" sz="2400" dirty="0">
                <a:ea typeface="ＭＳ Ｐゴシック" panose="020B0600070205080204" pitchFamily="34" charset="-128"/>
              </a:rPr>
              <a:t>There were 2 deaths from grade 5 pneumonitis in cohort 2. (IO exposed). One patient had previous history of pneumonitis.</a:t>
            </a:r>
          </a:p>
          <a:p>
            <a:pPr marL="333385" indent="-333385" defTabSz="1066830" fontAlgn="base">
              <a:spcBef>
                <a:spcPct val="0"/>
              </a:spcBef>
              <a:spcAft>
                <a:spcPct val="0"/>
              </a:spcAft>
              <a:buFont typeface="Arial" panose="020B0604020202020204" pitchFamily="34" charset="0"/>
              <a:buChar char="•"/>
              <a:defRPr/>
            </a:pPr>
            <a:endParaRPr lang="en-US" sz="2400" dirty="0">
              <a:ea typeface="ＭＳ Ｐゴシック" panose="020B0600070205080204" pitchFamily="34" charset="-128"/>
            </a:endParaRPr>
          </a:p>
          <a:p>
            <a:pPr marL="333385" indent="-333385" defTabSz="1066830" fontAlgn="base">
              <a:spcBef>
                <a:spcPct val="0"/>
              </a:spcBef>
              <a:spcAft>
                <a:spcPct val="0"/>
              </a:spcAft>
              <a:buFont typeface="Arial" panose="020B0604020202020204" pitchFamily="34" charset="0"/>
              <a:buChar char="•"/>
              <a:defRPr/>
            </a:pPr>
            <a:r>
              <a:rPr lang="en-US" sz="2400" dirty="0">
                <a:ea typeface="ＭＳ Ｐゴシック" panose="020B0600070205080204" pitchFamily="34" charset="-128"/>
              </a:rPr>
              <a:t>One patient in cohort 1 died from bronchopulmonary hemorrhage. This patient did have a </a:t>
            </a:r>
            <a:r>
              <a:rPr lang="en-US" sz="2800" dirty="0">
                <a:ea typeface="ＭＳ Ｐゴシック" panose="020B0600070205080204" pitchFamily="34" charset="-128"/>
              </a:rPr>
              <a:t>history</a:t>
            </a:r>
            <a:r>
              <a:rPr lang="en-US" sz="2400" dirty="0">
                <a:ea typeface="ＭＳ Ｐゴシック" panose="020B0600070205080204" pitchFamily="34" charset="-128"/>
              </a:rPr>
              <a:t> of previous hemoptysis and had a central tumor.</a:t>
            </a:r>
          </a:p>
          <a:p>
            <a:pPr defTabSz="1066830" fontAlgn="base">
              <a:spcBef>
                <a:spcPct val="0"/>
              </a:spcBef>
              <a:spcAft>
                <a:spcPct val="0"/>
              </a:spcAft>
              <a:defRPr/>
            </a:pPr>
            <a:endParaRPr lang="en-US" dirty="0">
              <a:solidFill>
                <a:srgbClr val="000000"/>
              </a:solidFill>
              <a:latin typeface="Arial" panose="020B0604020202020204" pitchFamily="34" charset="0"/>
              <a:ea typeface="ＭＳ Ｐゴシック" panose="020B0600070205080204" pitchFamily="34" charset="-128"/>
            </a:endParaRPr>
          </a:p>
          <a:p>
            <a:pPr marL="333385" indent="-333385" defTabSz="1066830" fontAlgn="base">
              <a:spcBef>
                <a:spcPct val="0"/>
              </a:spcBef>
              <a:spcAft>
                <a:spcPct val="0"/>
              </a:spcAft>
              <a:buFont typeface="Arial" panose="020B0604020202020204" pitchFamily="34" charset="0"/>
              <a:buChar char="•"/>
              <a:defRPr/>
            </a:pPr>
            <a:endParaRPr lang="en-US" dirty="0">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644605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78FD9-CA17-4616-B351-92A386462DCA}"/>
              </a:ext>
            </a:extLst>
          </p:cNvPr>
          <p:cNvSpPr>
            <a:spLocks noGrp="1"/>
          </p:cNvSpPr>
          <p:nvPr>
            <p:ph type="title"/>
          </p:nvPr>
        </p:nvSpPr>
        <p:spPr/>
        <p:txBody>
          <a:bodyPr/>
          <a:lstStyle/>
          <a:p>
            <a:r>
              <a:rPr lang="en-US" dirty="0"/>
              <a:t>S1400K Waterfall Plot</a:t>
            </a:r>
          </a:p>
        </p:txBody>
      </p:sp>
      <p:sp>
        <p:nvSpPr>
          <p:cNvPr id="4" name="Slide Number Placeholder 3">
            <a:extLst>
              <a:ext uri="{FF2B5EF4-FFF2-40B4-BE49-F238E27FC236}">
                <a16:creationId xmlns:a16="http://schemas.microsoft.com/office/drawing/2014/main" id="{5B30738D-3CE8-4DEB-8948-CADA3A32C901}"/>
              </a:ext>
            </a:extLst>
          </p:cNvPr>
          <p:cNvSpPr>
            <a:spLocks noGrp="1"/>
          </p:cNvSpPr>
          <p:nvPr>
            <p:ph type="sldNum" sz="quarter" idx="12"/>
          </p:nvPr>
        </p:nvSpPr>
        <p:spPr/>
        <p:txBody>
          <a:bodyPr/>
          <a:lstStyle/>
          <a:p>
            <a:r>
              <a:rPr lang="en-US"/>
              <a:t>Slide: </a:t>
            </a:r>
            <a:fld id="{629637A9-119A-49DA-BD12-AAC58B377D80}" type="slidenum">
              <a:rPr lang="en-US" smtClean="0"/>
              <a:pPr/>
              <a:t>78</a:t>
            </a:fld>
            <a:endParaRPr lang="en-US" dirty="0"/>
          </a:p>
        </p:txBody>
      </p:sp>
      <p:sp>
        <p:nvSpPr>
          <p:cNvPr id="5" name="Content Placeholder 10">
            <a:extLst>
              <a:ext uri="{FF2B5EF4-FFF2-40B4-BE49-F238E27FC236}">
                <a16:creationId xmlns:a16="http://schemas.microsoft.com/office/drawing/2014/main" id="{1DAA6192-776E-4E68-A1D6-8354D087D20B}"/>
              </a:ext>
            </a:extLst>
          </p:cNvPr>
          <p:cNvSpPr txBox="1">
            <a:spLocks/>
          </p:cNvSpPr>
          <p:nvPr/>
        </p:nvSpPr>
        <p:spPr>
          <a:xfrm>
            <a:off x="8632354" y="1569290"/>
            <a:ext cx="3309257" cy="4890495"/>
          </a:xfrm>
          <a:prstGeom prst="rect">
            <a:avLst/>
          </a:prstGeom>
        </p:spPr>
        <p:txBody>
          <a:bodyPr>
            <a:norm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defTabSz="1066830" fontAlgn="base">
              <a:spcBef>
                <a:spcPct val="0"/>
              </a:spcBef>
              <a:spcAft>
                <a:spcPts val="600"/>
              </a:spcAft>
              <a:buFont typeface="Arial" panose="020B0604020202020204" pitchFamily="34" charset="0"/>
              <a:buChar char="•"/>
              <a:defRPr/>
            </a:pPr>
            <a:r>
              <a:rPr lang="en-US" sz="2800" dirty="0">
                <a:ea typeface="ＭＳ Ｐゴシック" panose="020B0600070205080204" pitchFamily="34" charset="-128"/>
              </a:rPr>
              <a:t>ORR 9% [0,20%]:   1 CR and 1 UPR (cohort 1)</a:t>
            </a:r>
          </a:p>
          <a:p>
            <a:pPr defTabSz="1066830" fontAlgn="base">
              <a:spcBef>
                <a:spcPct val="0"/>
              </a:spcBef>
              <a:spcAft>
                <a:spcPts val="600"/>
              </a:spcAft>
              <a:buFont typeface="Arial" panose="020B0604020202020204" pitchFamily="34" charset="0"/>
              <a:buChar char="•"/>
              <a:defRPr/>
            </a:pPr>
            <a:r>
              <a:rPr lang="en-US" sz="2800" dirty="0">
                <a:ea typeface="ＭＳ Ｐゴシック" panose="020B0600070205080204" pitchFamily="34" charset="-128"/>
              </a:rPr>
              <a:t>CR remains on treatment at 4 months </a:t>
            </a:r>
          </a:p>
          <a:p>
            <a:pPr defTabSz="1066830" fontAlgn="base">
              <a:spcBef>
                <a:spcPct val="0"/>
              </a:spcBef>
              <a:spcAft>
                <a:spcPts val="600"/>
              </a:spcAft>
              <a:buFont typeface="Arial" panose="020B0604020202020204" pitchFamily="34" charset="0"/>
              <a:buChar char="•"/>
              <a:defRPr/>
            </a:pPr>
            <a:r>
              <a:rPr lang="en-US" sz="2800" dirty="0" err="1">
                <a:ea typeface="ＭＳ Ｐゴシック" panose="020B0600070205080204" pitchFamily="34" charset="-128"/>
              </a:rPr>
              <a:t>DoR</a:t>
            </a:r>
            <a:r>
              <a:rPr lang="en-US" sz="2800" dirty="0">
                <a:ea typeface="ＭＳ Ｐゴシック" panose="020B0600070205080204" pitchFamily="34" charset="-128"/>
              </a:rPr>
              <a:t> for UPR was 2.3 months.  </a:t>
            </a:r>
          </a:p>
          <a:p>
            <a:pPr defTabSz="1066830" fontAlgn="base">
              <a:spcBef>
                <a:spcPct val="0"/>
              </a:spcBef>
              <a:spcAft>
                <a:spcPts val="600"/>
              </a:spcAft>
              <a:buFont typeface="Arial" panose="020B0604020202020204" pitchFamily="34" charset="0"/>
              <a:buChar char="•"/>
              <a:defRPr/>
            </a:pPr>
            <a:r>
              <a:rPr lang="en-US" sz="2800" dirty="0">
                <a:ea typeface="ＭＳ Ｐゴシック" panose="020B0600070205080204" pitchFamily="34" charset="-128"/>
              </a:rPr>
              <a:t>Ten patients had SD</a:t>
            </a:r>
          </a:p>
          <a:p>
            <a:pPr defTabSz="1066830" fontAlgn="base">
              <a:spcBef>
                <a:spcPct val="0"/>
              </a:spcBef>
              <a:spcAft>
                <a:spcPts val="600"/>
              </a:spcAft>
              <a:buFont typeface="Arial" panose="020B0604020202020204" pitchFamily="34" charset="0"/>
              <a:buChar char="•"/>
              <a:defRPr/>
            </a:pPr>
            <a:r>
              <a:rPr lang="en-US" sz="2800" dirty="0">
                <a:ea typeface="ＭＳ Ｐゴシック" panose="020B0600070205080204" pitchFamily="34" charset="-128"/>
              </a:rPr>
              <a:t>DCR 52% [3,73%]</a:t>
            </a:r>
          </a:p>
          <a:p>
            <a:endParaRPr lang="en-US" sz="2400" dirty="0"/>
          </a:p>
        </p:txBody>
      </p:sp>
      <p:pic>
        <p:nvPicPr>
          <p:cNvPr id="6" name="Content Placeholder 13">
            <a:extLst>
              <a:ext uri="{FF2B5EF4-FFF2-40B4-BE49-F238E27FC236}">
                <a16:creationId xmlns:a16="http://schemas.microsoft.com/office/drawing/2014/main" id="{0E7B3565-23E9-464A-B3C1-9B5486E069BB}"/>
              </a:ext>
            </a:extLst>
          </p:cNvPr>
          <p:cNvPicPr>
            <a:picLocks noChangeAspect="1"/>
          </p:cNvPicPr>
          <p:nvPr/>
        </p:nvPicPr>
        <p:blipFill>
          <a:blip r:embed="rId2"/>
          <a:stretch>
            <a:fillRect/>
          </a:stretch>
        </p:blipFill>
        <p:spPr>
          <a:xfrm>
            <a:off x="235422" y="1339798"/>
            <a:ext cx="8376962" cy="4842341"/>
          </a:xfrm>
          <a:prstGeom prst="rect">
            <a:avLst/>
          </a:prstGeom>
        </p:spPr>
      </p:pic>
    </p:spTree>
    <p:extLst>
      <p:ext uri="{BB962C8B-B14F-4D97-AF65-F5344CB8AC3E}">
        <p14:creationId xmlns:p14="http://schemas.microsoft.com/office/powerpoint/2010/main" val="17344489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177E3-200E-42B8-B9C7-8D32D65CA1D9}"/>
              </a:ext>
            </a:extLst>
          </p:cNvPr>
          <p:cNvSpPr>
            <a:spLocks noGrp="1"/>
          </p:cNvSpPr>
          <p:nvPr>
            <p:ph type="title"/>
          </p:nvPr>
        </p:nvSpPr>
        <p:spPr/>
        <p:txBody>
          <a:bodyPr/>
          <a:lstStyle/>
          <a:p>
            <a:r>
              <a:rPr lang="en-US" dirty="0"/>
              <a:t>S1400K Depth of Response and H-score</a:t>
            </a:r>
          </a:p>
        </p:txBody>
      </p:sp>
      <p:sp>
        <p:nvSpPr>
          <p:cNvPr id="4" name="Slide Number Placeholder 3">
            <a:extLst>
              <a:ext uri="{FF2B5EF4-FFF2-40B4-BE49-F238E27FC236}">
                <a16:creationId xmlns:a16="http://schemas.microsoft.com/office/drawing/2014/main" id="{854101F5-F7F6-47A9-92ED-0FFC0C3BFF0A}"/>
              </a:ext>
            </a:extLst>
          </p:cNvPr>
          <p:cNvSpPr>
            <a:spLocks noGrp="1"/>
          </p:cNvSpPr>
          <p:nvPr>
            <p:ph type="sldNum" sz="quarter" idx="12"/>
          </p:nvPr>
        </p:nvSpPr>
        <p:spPr/>
        <p:txBody>
          <a:bodyPr/>
          <a:lstStyle/>
          <a:p>
            <a:r>
              <a:rPr lang="en-US"/>
              <a:t>Slide: </a:t>
            </a:r>
            <a:fld id="{629637A9-119A-49DA-BD12-AAC58B377D80}" type="slidenum">
              <a:rPr lang="en-US" smtClean="0"/>
              <a:pPr/>
              <a:t>79</a:t>
            </a:fld>
            <a:endParaRPr lang="en-US" dirty="0"/>
          </a:p>
        </p:txBody>
      </p:sp>
      <p:sp>
        <p:nvSpPr>
          <p:cNvPr id="5" name="Content Placeholder 10">
            <a:extLst>
              <a:ext uri="{FF2B5EF4-FFF2-40B4-BE49-F238E27FC236}">
                <a16:creationId xmlns:a16="http://schemas.microsoft.com/office/drawing/2014/main" id="{F1D86828-9274-469B-9999-69A677DE3B7C}"/>
              </a:ext>
            </a:extLst>
          </p:cNvPr>
          <p:cNvSpPr txBox="1">
            <a:spLocks/>
          </p:cNvSpPr>
          <p:nvPr/>
        </p:nvSpPr>
        <p:spPr>
          <a:xfrm>
            <a:off x="7151913" y="1681744"/>
            <a:ext cx="4569690" cy="4351338"/>
          </a:xfrm>
          <a:prstGeom prst="rect">
            <a:avLst/>
          </a:prstGeom>
        </p:spPr>
        <p:txBody>
          <a:bodyPr>
            <a:norm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defTabSz="1066830" fontAlgn="base">
              <a:spcBef>
                <a:spcPct val="0"/>
              </a:spcBef>
              <a:spcAft>
                <a:spcPct val="0"/>
              </a:spcAft>
              <a:buFont typeface="Arial" panose="020B0604020202020204" pitchFamily="34" charset="0"/>
              <a:buChar char="•"/>
              <a:defRPr/>
            </a:pPr>
            <a:r>
              <a:rPr lang="en-US" sz="2400" dirty="0">
                <a:ea typeface="ＭＳ Ｐゴシック" panose="020B0600070205080204" pitchFamily="34" charset="-128"/>
              </a:rPr>
              <a:t>There was no correlation between H-score and depth of response.</a:t>
            </a:r>
          </a:p>
          <a:p>
            <a:pPr defTabSz="1066830" fontAlgn="base">
              <a:spcBef>
                <a:spcPct val="0"/>
              </a:spcBef>
              <a:spcAft>
                <a:spcPct val="0"/>
              </a:spcAft>
              <a:buFont typeface="Arial" panose="020B0604020202020204" pitchFamily="34" charset="0"/>
              <a:buChar char="•"/>
              <a:defRPr/>
            </a:pPr>
            <a:endParaRPr lang="en-US" sz="2400" dirty="0">
              <a:ea typeface="ＭＳ Ｐゴシック" panose="020B0600070205080204" pitchFamily="34" charset="-128"/>
            </a:endParaRPr>
          </a:p>
          <a:p>
            <a:pPr defTabSz="1066830" fontAlgn="base">
              <a:spcBef>
                <a:spcPct val="0"/>
              </a:spcBef>
              <a:spcAft>
                <a:spcPct val="0"/>
              </a:spcAft>
              <a:buFont typeface="Arial" panose="020B0604020202020204" pitchFamily="34" charset="0"/>
              <a:buChar char="•"/>
              <a:defRPr/>
            </a:pPr>
            <a:r>
              <a:rPr lang="en-US" sz="2400" dirty="0">
                <a:ea typeface="ＭＳ Ｐゴシック" panose="020B0600070205080204" pitchFamily="34" charset="-128"/>
              </a:rPr>
              <a:t>The 2 responders did </a:t>
            </a:r>
            <a:r>
              <a:rPr lang="en-US" sz="2400" u="sng" dirty="0">
                <a:ea typeface="ＭＳ Ｐゴシック" panose="020B0600070205080204" pitchFamily="34" charset="-128"/>
              </a:rPr>
              <a:t>not</a:t>
            </a:r>
            <a:r>
              <a:rPr lang="en-US" sz="2400" dirty="0">
                <a:ea typeface="ＭＳ Ｐゴシック" panose="020B0600070205080204" pitchFamily="34" charset="-128"/>
              </a:rPr>
              <a:t> have </a:t>
            </a:r>
            <a:r>
              <a:rPr lang="en-US" sz="2400" i="1" dirty="0">
                <a:ea typeface="ＭＳ Ｐゴシック" panose="020B0600070205080204" pitchFamily="34" charset="-128"/>
              </a:rPr>
              <a:t>MET</a:t>
            </a:r>
            <a:r>
              <a:rPr lang="en-US" sz="2400" dirty="0">
                <a:ea typeface="ＭＳ Ｐゴシック" panose="020B0600070205080204" pitchFamily="34" charset="-128"/>
              </a:rPr>
              <a:t> Exon 14 mutation on molecular testing of their tumor</a:t>
            </a:r>
          </a:p>
          <a:p>
            <a:endParaRPr lang="en-US" dirty="0"/>
          </a:p>
        </p:txBody>
      </p:sp>
      <p:pic>
        <p:nvPicPr>
          <p:cNvPr id="6" name="Content Placeholder 8">
            <a:extLst>
              <a:ext uri="{FF2B5EF4-FFF2-40B4-BE49-F238E27FC236}">
                <a16:creationId xmlns:a16="http://schemas.microsoft.com/office/drawing/2014/main" id="{13D2BA9E-869F-4ED8-B5D2-F03E7CCA7818}"/>
              </a:ext>
            </a:extLst>
          </p:cNvPr>
          <p:cNvPicPr>
            <a:picLocks noChangeAspect="1"/>
          </p:cNvPicPr>
          <p:nvPr/>
        </p:nvPicPr>
        <p:blipFill>
          <a:blip r:embed="rId2"/>
          <a:stretch>
            <a:fillRect/>
          </a:stretch>
        </p:blipFill>
        <p:spPr>
          <a:xfrm>
            <a:off x="533945" y="1455885"/>
            <a:ext cx="6542313" cy="4803057"/>
          </a:xfrm>
          <a:prstGeom prst="rect">
            <a:avLst/>
          </a:prstGeom>
        </p:spPr>
      </p:pic>
    </p:spTree>
    <p:extLst>
      <p:ext uri="{BB962C8B-B14F-4D97-AF65-F5344CB8AC3E}">
        <p14:creationId xmlns:p14="http://schemas.microsoft.com/office/powerpoint/2010/main" val="3407078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7A66E4-90E8-4BA7-B22B-4E6FCF926487}"/>
              </a:ext>
            </a:extLst>
          </p:cNvPr>
          <p:cNvSpPr>
            <a:spLocks noGrp="1"/>
          </p:cNvSpPr>
          <p:nvPr>
            <p:ph type="title"/>
          </p:nvPr>
        </p:nvSpPr>
        <p:spPr/>
        <p:txBody>
          <a:bodyPr/>
          <a:lstStyle/>
          <a:p>
            <a:r>
              <a:rPr lang="en-US" dirty="0"/>
              <a:t>Goals for LUNG-MAP</a:t>
            </a:r>
          </a:p>
        </p:txBody>
      </p:sp>
      <p:sp>
        <p:nvSpPr>
          <p:cNvPr id="6" name="Content Placeholder 5">
            <a:extLst>
              <a:ext uri="{FF2B5EF4-FFF2-40B4-BE49-F238E27FC236}">
                <a16:creationId xmlns:a16="http://schemas.microsoft.com/office/drawing/2014/main" id="{0687BD34-E0DD-40CF-A87F-E939ED225920}"/>
              </a:ext>
            </a:extLst>
          </p:cNvPr>
          <p:cNvSpPr>
            <a:spLocks noGrp="1"/>
          </p:cNvSpPr>
          <p:nvPr>
            <p:ph idx="1"/>
          </p:nvPr>
        </p:nvSpPr>
        <p:spPr/>
        <p:txBody>
          <a:bodyPr>
            <a:normAutofit fontScale="85000" lnSpcReduction="20000"/>
          </a:bodyPr>
          <a:lstStyle/>
          <a:p>
            <a:pPr marL="457200" indent="-457200">
              <a:buFont typeface="+mj-lt"/>
              <a:buAutoNum type="arabicPeriod"/>
            </a:pPr>
            <a:r>
              <a:rPr lang="en-US" sz="2800" dirty="0"/>
              <a:t>Demonstrate to patients, physicians, and the community the impact and power of LUNG-MAP</a:t>
            </a:r>
          </a:p>
          <a:p>
            <a:pPr marL="457200" indent="-457200">
              <a:buFont typeface="+mj-lt"/>
              <a:buAutoNum type="arabicPeriod"/>
            </a:pPr>
            <a:r>
              <a:rPr lang="en-US" sz="2800" dirty="0"/>
              <a:t>Continue to have state-of-the-art sub-studies with targeted, IO, and combination options for patients </a:t>
            </a:r>
          </a:p>
          <a:p>
            <a:pPr marL="457200" indent="-457200">
              <a:buFont typeface="+mj-lt"/>
              <a:buAutoNum type="arabicPeriod"/>
            </a:pPr>
            <a:r>
              <a:rPr lang="en-US" sz="2800" dirty="0"/>
              <a:t>Work seamlessly with LUNG-MAP partners and all cooperative groups to have true unity and collaboration</a:t>
            </a:r>
          </a:p>
          <a:p>
            <a:pPr marL="457200" indent="-457200">
              <a:buFont typeface="+mj-lt"/>
              <a:buAutoNum type="arabicPeriod"/>
            </a:pPr>
            <a:r>
              <a:rPr lang="en-US" sz="2800" dirty="0"/>
              <a:t>Publish our results quickly</a:t>
            </a:r>
          </a:p>
          <a:p>
            <a:pPr marL="457200" indent="-457200">
              <a:buFont typeface="+mj-lt"/>
              <a:buAutoNum type="arabicPeriod"/>
            </a:pPr>
            <a:r>
              <a:rPr lang="en-US" sz="2800" dirty="0"/>
              <a:t>Mine the data and tissue resources for more discoveries and to move </a:t>
            </a:r>
            <a:br>
              <a:rPr lang="en-US" sz="2800" dirty="0"/>
            </a:br>
            <a:r>
              <a:rPr lang="en-US" sz="2800" dirty="0"/>
              <a:t>the science forward</a:t>
            </a:r>
          </a:p>
          <a:p>
            <a:pPr marL="457200" indent="-457200">
              <a:buFont typeface="+mj-lt"/>
              <a:buAutoNum type="arabicPeriod"/>
            </a:pPr>
            <a:r>
              <a:rPr lang="en-US" sz="2800" dirty="0"/>
              <a:t>Bring the right drug to the right patient at the right time, in their own communities </a:t>
            </a:r>
          </a:p>
        </p:txBody>
      </p:sp>
      <p:sp>
        <p:nvSpPr>
          <p:cNvPr id="4" name="Slide Number Placeholder 3">
            <a:extLst>
              <a:ext uri="{FF2B5EF4-FFF2-40B4-BE49-F238E27FC236}">
                <a16:creationId xmlns:a16="http://schemas.microsoft.com/office/drawing/2014/main" id="{E41C1DA4-539F-4B27-BE88-3898759AC857}"/>
              </a:ext>
            </a:extLst>
          </p:cNvPr>
          <p:cNvSpPr>
            <a:spLocks noGrp="1"/>
          </p:cNvSpPr>
          <p:nvPr>
            <p:ph type="sldNum" sz="quarter" idx="12"/>
          </p:nvPr>
        </p:nvSpPr>
        <p:spPr/>
        <p:txBody>
          <a:bodyPr/>
          <a:lstStyle/>
          <a:p>
            <a:r>
              <a:rPr lang="en-US"/>
              <a:t>Slide </a:t>
            </a:r>
            <a:fld id="{4FAB73BC-B049-4115-A692-8D63A059BFB8}" type="slidenum">
              <a:rPr lang="en-US" smtClean="0"/>
              <a:pPr/>
              <a:t>8</a:t>
            </a:fld>
            <a:endParaRPr lang="en-US" dirty="0"/>
          </a:p>
        </p:txBody>
      </p:sp>
    </p:spTree>
    <p:extLst>
      <p:ext uri="{BB962C8B-B14F-4D97-AF65-F5344CB8AC3E}">
        <p14:creationId xmlns:p14="http://schemas.microsoft.com/office/powerpoint/2010/main" val="29219865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057EB-A636-4AB2-9019-19A8BF18EBEB}"/>
              </a:ext>
            </a:extLst>
          </p:cNvPr>
          <p:cNvSpPr>
            <a:spLocks noGrp="1"/>
          </p:cNvSpPr>
          <p:nvPr>
            <p:ph type="title"/>
          </p:nvPr>
        </p:nvSpPr>
        <p:spPr/>
        <p:txBody>
          <a:bodyPr/>
          <a:lstStyle/>
          <a:p>
            <a:r>
              <a:rPr lang="en-US" dirty="0"/>
              <a:t>S1400K Results</a:t>
            </a:r>
            <a:br>
              <a:rPr lang="en-US" dirty="0"/>
            </a:br>
            <a:endParaRPr lang="en-US" dirty="0"/>
          </a:p>
        </p:txBody>
      </p:sp>
      <p:sp>
        <p:nvSpPr>
          <p:cNvPr id="4" name="Slide Number Placeholder 3">
            <a:extLst>
              <a:ext uri="{FF2B5EF4-FFF2-40B4-BE49-F238E27FC236}">
                <a16:creationId xmlns:a16="http://schemas.microsoft.com/office/drawing/2014/main" id="{708FC669-E6BA-4437-B2F9-D9A004E1A666}"/>
              </a:ext>
            </a:extLst>
          </p:cNvPr>
          <p:cNvSpPr>
            <a:spLocks noGrp="1"/>
          </p:cNvSpPr>
          <p:nvPr>
            <p:ph type="sldNum" sz="quarter" idx="12"/>
          </p:nvPr>
        </p:nvSpPr>
        <p:spPr/>
        <p:txBody>
          <a:bodyPr/>
          <a:lstStyle/>
          <a:p>
            <a:r>
              <a:rPr lang="en-US"/>
              <a:t>Slide: </a:t>
            </a:r>
            <a:fld id="{629637A9-119A-49DA-BD12-AAC58B377D80}" type="slidenum">
              <a:rPr lang="en-US" smtClean="0"/>
              <a:pPr/>
              <a:t>80</a:t>
            </a:fld>
            <a:endParaRPr lang="en-US" dirty="0"/>
          </a:p>
        </p:txBody>
      </p:sp>
      <p:pic>
        <p:nvPicPr>
          <p:cNvPr id="5" name="Content Placeholder 11">
            <a:extLst>
              <a:ext uri="{FF2B5EF4-FFF2-40B4-BE49-F238E27FC236}">
                <a16:creationId xmlns:a16="http://schemas.microsoft.com/office/drawing/2014/main" id="{91863724-6079-4E31-A410-78E85CF9C0AE}"/>
              </a:ext>
            </a:extLst>
          </p:cNvPr>
          <p:cNvPicPr>
            <a:picLocks noChangeAspect="1"/>
          </p:cNvPicPr>
          <p:nvPr/>
        </p:nvPicPr>
        <p:blipFill rotWithShape="1">
          <a:blip r:embed="rId2"/>
          <a:srcRect t="28907"/>
          <a:stretch/>
        </p:blipFill>
        <p:spPr>
          <a:xfrm>
            <a:off x="216557" y="1971181"/>
            <a:ext cx="5666083" cy="3590797"/>
          </a:xfrm>
          <a:prstGeom prst="rect">
            <a:avLst/>
          </a:prstGeom>
        </p:spPr>
      </p:pic>
      <p:pic>
        <p:nvPicPr>
          <p:cNvPr id="6" name="Content Placeholder 12">
            <a:extLst>
              <a:ext uri="{FF2B5EF4-FFF2-40B4-BE49-F238E27FC236}">
                <a16:creationId xmlns:a16="http://schemas.microsoft.com/office/drawing/2014/main" id="{5DAD6C29-02BD-4CB1-9AAA-8F717F98745C}"/>
              </a:ext>
            </a:extLst>
          </p:cNvPr>
          <p:cNvPicPr>
            <a:picLocks noChangeAspect="1"/>
          </p:cNvPicPr>
          <p:nvPr/>
        </p:nvPicPr>
        <p:blipFill rotWithShape="1">
          <a:blip r:embed="rId3"/>
          <a:srcRect t="27931"/>
          <a:stretch/>
        </p:blipFill>
        <p:spPr>
          <a:xfrm>
            <a:off x="6096000" y="1980893"/>
            <a:ext cx="5727886" cy="3571372"/>
          </a:xfrm>
          <a:prstGeom prst="rect">
            <a:avLst/>
          </a:prstGeom>
        </p:spPr>
      </p:pic>
      <p:pic>
        <p:nvPicPr>
          <p:cNvPr id="7" name="Picture 6">
            <a:extLst>
              <a:ext uri="{FF2B5EF4-FFF2-40B4-BE49-F238E27FC236}">
                <a16:creationId xmlns:a16="http://schemas.microsoft.com/office/drawing/2014/main" id="{D28C0DF6-792B-4A4E-920C-25887AA515FB}"/>
              </a:ext>
            </a:extLst>
          </p:cNvPr>
          <p:cNvPicPr>
            <a:picLocks noChangeAspect="1"/>
          </p:cNvPicPr>
          <p:nvPr/>
        </p:nvPicPr>
        <p:blipFill>
          <a:blip r:embed="rId4"/>
          <a:stretch>
            <a:fillRect/>
          </a:stretch>
        </p:blipFill>
        <p:spPr>
          <a:xfrm>
            <a:off x="1646341" y="5656533"/>
            <a:ext cx="8899318" cy="657277"/>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142AA4A6-D143-440A-BB64-7C76A8660A0E}"/>
              </a:ext>
            </a:extLst>
          </p:cNvPr>
          <p:cNvPicPr>
            <a:picLocks noChangeAspect="1"/>
          </p:cNvPicPr>
          <p:nvPr/>
        </p:nvPicPr>
        <p:blipFill rotWithShape="1">
          <a:blip r:embed="rId5"/>
          <a:srcRect l="24078" r="27711" b="89167"/>
          <a:stretch/>
        </p:blipFill>
        <p:spPr>
          <a:xfrm>
            <a:off x="1556086" y="986931"/>
            <a:ext cx="3385457" cy="678881"/>
          </a:xfrm>
          <a:prstGeom prst="rect">
            <a:avLst/>
          </a:prstGeom>
        </p:spPr>
      </p:pic>
      <p:pic>
        <p:nvPicPr>
          <p:cNvPr id="9" name="Picture 8">
            <a:extLst>
              <a:ext uri="{FF2B5EF4-FFF2-40B4-BE49-F238E27FC236}">
                <a16:creationId xmlns:a16="http://schemas.microsoft.com/office/drawing/2014/main" id="{8F769213-10A6-4CE3-BC5F-50C9DDF3B3CE}"/>
              </a:ext>
            </a:extLst>
          </p:cNvPr>
          <p:cNvPicPr>
            <a:picLocks noChangeAspect="1"/>
          </p:cNvPicPr>
          <p:nvPr/>
        </p:nvPicPr>
        <p:blipFill rotWithShape="1">
          <a:blip r:embed="rId6"/>
          <a:srcRect l="23302" r="31575" b="89818"/>
          <a:stretch/>
        </p:blipFill>
        <p:spPr>
          <a:xfrm>
            <a:off x="7119828" y="983424"/>
            <a:ext cx="3516086" cy="685678"/>
          </a:xfrm>
          <a:prstGeom prst="rect">
            <a:avLst/>
          </a:prstGeom>
        </p:spPr>
      </p:pic>
    </p:spTree>
    <p:extLst>
      <p:ext uri="{BB962C8B-B14F-4D97-AF65-F5344CB8AC3E}">
        <p14:creationId xmlns:p14="http://schemas.microsoft.com/office/powerpoint/2010/main" val="23275474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73F52-13D8-4D0F-AA04-2318974FB391}"/>
              </a:ext>
            </a:extLst>
          </p:cNvPr>
          <p:cNvSpPr>
            <a:spLocks noGrp="1"/>
          </p:cNvSpPr>
          <p:nvPr>
            <p:ph type="title"/>
          </p:nvPr>
        </p:nvSpPr>
        <p:spPr/>
        <p:txBody>
          <a:bodyPr/>
          <a:lstStyle/>
          <a:p>
            <a:r>
              <a:rPr lang="en-US" dirty="0"/>
              <a:t>S1400K Conclusions</a:t>
            </a:r>
          </a:p>
        </p:txBody>
      </p:sp>
      <p:sp>
        <p:nvSpPr>
          <p:cNvPr id="3" name="Content Placeholder 2">
            <a:extLst>
              <a:ext uri="{FF2B5EF4-FFF2-40B4-BE49-F238E27FC236}">
                <a16:creationId xmlns:a16="http://schemas.microsoft.com/office/drawing/2014/main" id="{13ED6D8A-783D-49DA-A628-4B2B56AEF033}"/>
              </a:ext>
            </a:extLst>
          </p:cNvPr>
          <p:cNvSpPr>
            <a:spLocks noGrp="1"/>
          </p:cNvSpPr>
          <p:nvPr>
            <p:ph idx="1"/>
          </p:nvPr>
        </p:nvSpPr>
        <p:spPr/>
        <p:txBody>
          <a:bodyPr>
            <a:normAutofit/>
          </a:bodyPr>
          <a:lstStyle/>
          <a:p>
            <a:r>
              <a:rPr lang="en-US" altLang="en-US" sz="2800" dirty="0"/>
              <a:t>At the interim analysis, ABBV-399 failed to meet the pre-specified number of responses needed to justify continuing enrollment. </a:t>
            </a:r>
          </a:p>
          <a:p>
            <a:pPr lvl="0"/>
            <a:r>
              <a:rPr lang="en-US" altLang="en-US" sz="2800" dirty="0">
                <a:solidFill>
                  <a:prstClr val="black"/>
                </a:solidFill>
              </a:rPr>
              <a:t>c-MET expression noted in 17% of SCC patients screened in Lung-MAP.</a:t>
            </a:r>
            <a:endParaRPr lang="en-US" altLang="en-US" sz="2800" dirty="0"/>
          </a:p>
          <a:p>
            <a:r>
              <a:rPr lang="en-US" altLang="en-US" sz="2800" dirty="0"/>
              <a:t>Pneumonitis was an unanticipated toxicity observed in patients with SCC with previous immunotherapy exposure.</a:t>
            </a:r>
          </a:p>
          <a:p>
            <a:r>
              <a:rPr lang="en-US" altLang="en-US" sz="2800" dirty="0"/>
              <a:t>There were three grade 5 study-related AEs (2 pneumonitis, 1 pulmonary hemorrhage).</a:t>
            </a:r>
          </a:p>
          <a:p>
            <a:endParaRPr lang="en-US" sz="2400" dirty="0"/>
          </a:p>
        </p:txBody>
      </p:sp>
      <p:sp>
        <p:nvSpPr>
          <p:cNvPr id="4" name="Slide Number Placeholder 3">
            <a:extLst>
              <a:ext uri="{FF2B5EF4-FFF2-40B4-BE49-F238E27FC236}">
                <a16:creationId xmlns:a16="http://schemas.microsoft.com/office/drawing/2014/main" id="{5109A994-FB75-4C5F-9D26-9224EEDF5DDA}"/>
              </a:ext>
            </a:extLst>
          </p:cNvPr>
          <p:cNvSpPr>
            <a:spLocks noGrp="1"/>
          </p:cNvSpPr>
          <p:nvPr>
            <p:ph type="sldNum" sz="quarter" idx="12"/>
          </p:nvPr>
        </p:nvSpPr>
        <p:spPr/>
        <p:txBody>
          <a:bodyPr/>
          <a:lstStyle/>
          <a:p>
            <a:r>
              <a:rPr lang="en-US"/>
              <a:t>Slide: </a:t>
            </a:r>
            <a:fld id="{629637A9-119A-49DA-BD12-AAC58B377D80}" type="slidenum">
              <a:rPr lang="en-US" smtClean="0"/>
              <a:pPr/>
              <a:t>81</a:t>
            </a:fld>
            <a:endParaRPr lang="en-US" dirty="0"/>
          </a:p>
        </p:txBody>
      </p:sp>
    </p:spTree>
    <p:extLst>
      <p:ext uri="{BB962C8B-B14F-4D97-AF65-F5344CB8AC3E}">
        <p14:creationId xmlns:p14="http://schemas.microsoft.com/office/powerpoint/2010/main" val="26038238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E79CF-3F56-4412-BF2A-63C620B45973}"/>
              </a:ext>
            </a:extLst>
          </p:cNvPr>
          <p:cNvSpPr>
            <a:spLocks noGrp="1"/>
          </p:cNvSpPr>
          <p:nvPr>
            <p:ph type="title"/>
          </p:nvPr>
        </p:nvSpPr>
        <p:spPr/>
        <p:txBody>
          <a:bodyPr/>
          <a:lstStyle/>
          <a:p>
            <a:r>
              <a:rPr lang="en-US" dirty="0"/>
              <a:t>S1400K Acknowledgements</a:t>
            </a:r>
          </a:p>
        </p:txBody>
      </p:sp>
      <p:sp>
        <p:nvSpPr>
          <p:cNvPr id="3" name="Content Placeholder 2">
            <a:extLst>
              <a:ext uri="{FF2B5EF4-FFF2-40B4-BE49-F238E27FC236}">
                <a16:creationId xmlns:a16="http://schemas.microsoft.com/office/drawing/2014/main" id="{971767D8-15C2-402C-A729-6C0091290BED}"/>
              </a:ext>
            </a:extLst>
          </p:cNvPr>
          <p:cNvSpPr>
            <a:spLocks noGrp="1"/>
          </p:cNvSpPr>
          <p:nvPr>
            <p:ph idx="1"/>
          </p:nvPr>
        </p:nvSpPr>
        <p:spPr>
          <a:xfrm>
            <a:off x="609600" y="2352260"/>
            <a:ext cx="10546080" cy="3516833"/>
          </a:xfrm>
        </p:spPr>
        <p:txBody>
          <a:bodyPr/>
          <a:lstStyle/>
          <a:p>
            <a:r>
              <a:rPr lang="en-US" altLang="en-US" sz="2400" dirty="0"/>
              <a:t>Lung-MAP trial supported in part by NIH/NCI grants CA180888, CA180819, CA180820, CA180821, CA180868, and by AbbVie Inc., Amgen, AstraZeneca, Bristol-Myers Squibb Company, Genentech and Pfizer through the Foundation for the National Institutes of Health, in partnership with Friends of Cancer Research.</a:t>
            </a:r>
          </a:p>
          <a:p>
            <a:r>
              <a:rPr lang="en-US" altLang="en-US" sz="2400" dirty="0"/>
              <a:t>Thank you to the study team, and all of the patients and their families for participating in this trial.</a:t>
            </a:r>
          </a:p>
          <a:p>
            <a:endParaRPr lang="en-US" dirty="0"/>
          </a:p>
        </p:txBody>
      </p:sp>
      <p:sp>
        <p:nvSpPr>
          <p:cNvPr id="4" name="Slide Number Placeholder 3">
            <a:extLst>
              <a:ext uri="{FF2B5EF4-FFF2-40B4-BE49-F238E27FC236}">
                <a16:creationId xmlns:a16="http://schemas.microsoft.com/office/drawing/2014/main" id="{600BDB0C-C5ED-4C05-ABBE-9CD9FA2BD54E}"/>
              </a:ext>
            </a:extLst>
          </p:cNvPr>
          <p:cNvSpPr>
            <a:spLocks noGrp="1"/>
          </p:cNvSpPr>
          <p:nvPr>
            <p:ph type="sldNum" sz="quarter" idx="12"/>
          </p:nvPr>
        </p:nvSpPr>
        <p:spPr/>
        <p:txBody>
          <a:bodyPr/>
          <a:lstStyle/>
          <a:p>
            <a:r>
              <a:rPr lang="en-US"/>
              <a:t>Slide: </a:t>
            </a:r>
            <a:fld id="{629637A9-119A-49DA-BD12-AAC58B377D80}" type="slidenum">
              <a:rPr lang="en-US" smtClean="0"/>
              <a:pPr/>
              <a:t>82</a:t>
            </a:fld>
            <a:endParaRPr lang="en-US" dirty="0"/>
          </a:p>
        </p:txBody>
      </p:sp>
    </p:spTree>
    <p:extLst>
      <p:ext uri="{BB962C8B-B14F-4D97-AF65-F5344CB8AC3E}">
        <p14:creationId xmlns:p14="http://schemas.microsoft.com/office/powerpoint/2010/main" val="10072459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690E15-2AED-442F-8BA4-DE6D011D087B}"/>
              </a:ext>
            </a:extLst>
          </p:cNvPr>
          <p:cNvSpPr>
            <a:spLocks noGrp="1"/>
          </p:cNvSpPr>
          <p:nvPr>
            <p:ph type="ctrTitle"/>
          </p:nvPr>
        </p:nvSpPr>
        <p:spPr/>
        <p:txBody>
          <a:bodyPr>
            <a:normAutofit/>
          </a:bodyPr>
          <a:lstStyle/>
          <a:p>
            <a:r>
              <a:rPr lang="en-US" sz="8000" dirty="0"/>
              <a:t>Closing Announcements and Q &amp; A Session</a:t>
            </a:r>
          </a:p>
        </p:txBody>
      </p:sp>
      <p:sp>
        <p:nvSpPr>
          <p:cNvPr id="6" name="Subtitle 5">
            <a:extLst>
              <a:ext uri="{FF2B5EF4-FFF2-40B4-BE49-F238E27FC236}">
                <a16:creationId xmlns:a16="http://schemas.microsoft.com/office/drawing/2014/main" id="{48F70D00-1268-43E8-9F04-F99466084D58}"/>
              </a:ext>
            </a:extLst>
          </p:cNvPr>
          <p:cNvSpPr>
            <a:spLocks noGrp="1"/>
          </p:cNvSpPr>
          <p:nvPr>
            <p:ph type="subTitle" idx="1"/>
          </p:nvPr>
        </p:nvSpPr>
        <p:spPr/>
        <p:txBody>
          <a:bodyPr>
            <a:normAutofit/>
          </a:bodyPr>
          <a:lstStyle/>
          <a:p>
            <a:r>
              <a:rPr lang="en-US" sz="2400" dirty="0"/>
              <a:t>David Gandara, MD</a:t>
            </a:r>
          </a:p>
          <a:p>
            <a:r>
              <a:rPr lang="en-US" dirty="0"/>
              <a:t>Lung-MAP Co-Chair, Medical Oncology</a:t>
            </a:r>
            <a:endParaRPr lang="en-US" sz="2400" dirty="0"/>
          </a:p>
        </p:txBody>
      </p:sp>
      <p:sp>
        <p:nvSpPr>
          <p:cNvPr id="3" name="Slide Number Placeholder 2">
            <a:extLst>
              <a:ext uri="{FF2B5EF4-FFF2-40B4-BE49-F238E27FC236}">
                <a16:creationId xmlns:a16="http://schemas.microsoft.com/office/drawing/2014/main" id="{8AF92A7D-BE75-40B0-B9C4-844D66ABEC82}"/>
              </a:ext>
            </a:extLst>
          </p:cNvPr>
          <p:cNvSpPr>
            <a:spLocks noGrp="1"/>
          </p:cNvSpPr>
          <p:nvPr>
            <p:ph type="sldNum" sz="quarter" idx="12"/>
          </p:nvPr>
        </p:nvSpPr>
        <p:spPr/>
        <p:txBody>
          <a:bodyPr/>
          <a:lstStyle/>
          <a:p>
            <a:r>
              <a:rPr lang="en-US"/>
              <a:t>Slide </a:t>
            </a:r>
            <a:fld id="{4FAB73BC-B049-4115-A692-8D63A059BFB8}" type="slidenum">
              <a:rPr lang="en-US" smtClean="0"/>
              <a:pPr/>
              <a:t>83</a:t>
            </a:fld>
            <a:endParaRPr lang="en-US" dirty="0"/>
          </a:p>
        </p:txBody>
      </p:sp>
    </p:spTree>
    <p:extLst>
      <p:ext uri="{BB962C8B-B14F-4D97-AF65-F5344CB8AC3E}">
        <p14:creationId xmlns:p14="http://schemas.microsoft.com/office/powerpoint/2010/main" val="2941508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112C8-75BD-441B-8FF4-DF2798AE4ADA}"/>
              </a:ext>
            </a:extLst>
          </p:cNvPr>
          <p:cNvSpPr>
            <a:spLocks noGrp="1"/>
          </p:cNvSpPr>
          <p:nvPr>
            <p:ph type="title"/>
          </p:nvPr>
        </p:nvSpPr>
        <p:spPr/>
        <p:txBody>
          <a:bodyPr/>
          <a:lstStyle/>
          <a:p>
            <a:r>
              <a:rPr lang="en-US" dirty="0"/>
              <a:t>Site Coordinators Committee</a:t>
            </a:r>
          </a:p>
        </p:txBody>
      </p:sp>
      <p:sp>
        <p:nvSpPr>
          <p:cNvPr id="5" name="Content Placeholder 4">
            <a:extLst>
              <a:ext uri="{FF2B5EF4-FFF2-40B4-BE49-F238E27FC236}">
                <a16:creationId xmlns:a16="http://schemas.microsoft.com/office/drawing/2014/main" id="{CA6A3BCE-44B0-4328-8F33-6053D118A7B5}"/>
              </a:ext>
            </a:extLst>
          </p:cNvPr>
          <p:cNvSpPr>
            <a:spLocks noGrp="1"/>
          </p:cNvSpPr>
          <p:nvPr>
            <p:ph idx="1"/>
          </p:nvPr>
        </p:nvSpPr>
        <p:spPr>
          <a:xfrm>
            <a:off x="5400774" y="1495772"/>
            <a:ext cx="5937786" cy="4788015"/>
          </a:xfrm>
        </p:spPr>
        <p:txBody>
          <a:bodyPr>
            <a:normAutofit fontScale="92500"/>
          </a:bodyPr>
          <a:lstStyle/>
          <a:p>
            <a:pPr marL="0" indent="0">
              <a:buNone/>
            </a:pPr>
            <a:r>
              <a:rPr lang="en-US" sz="2400" b="1" dirty="0"/>
              <a:t>Seeking applicants for the Lung-MAP Site Coordinators Committee! </a:t>
            </a:r>
            <a:r>
              <a:rPr lang="en-US" sz="2400" dirty="0"/>
              <a:t>Current members represent all types of sites: NCTN, NCORP, academic, minority, etc. SWOG has funds to support travel for members to 2 SWOG Group Meetings per year and participate in quarterly conference calls. For more information about the committee and to apply: </a:t>
            </a:r>
            <a:r>
              <a:rPr lang="en-US" sz="2400" u="sng" dirty="0">
                <a:hlinkClick r:id="rId2"/>
              </a:rPr>
              <a:t>https://www.surveymonkey.com/r/VS9K855</a:t>
            </a:r>
            <a:r>
              <a:rPr lang="en-US" sz="2400" u="sng" dirty="0"/>
              <a:t> </a:t>
            </a:r>
            <a:endParaRPr lang="en-US" sz="2400" dirty="0"/>
          </a:p>
          <a:p>
            <a:pPr marL="0" indent="0">
              <a:buNone/>
            </a:pPr>
            <a:r>
              <a:rPr lang="en-US" sz="2400" b="1" u="sng" dirty="0">
                <a:solidFill>
                  <a:srgbClr val="0070C0"/>
                </a:solidFill>
              </a:rPr>
              <a:t>SCC Mission</a:t>
            </a:r>
            <a:r>
              <a:rPr lang="en-US" sz="2400" b="1" dirty="0">
                <a:solidFill>
                  <a:srgbClr val="0070C0"/>
                </a:solidFill>
              </a:rPr>
              <a:t>: To represent study site staff at the nursing, CRA, data management, and regulatory levels by providing feedback to and from the study leadership to enhance accrual and improve study management. </a:t>
            </a:r>
          </a:p>
          <a:p>
            <a:r>
              <a:rPr lang="en-US" sz="2400" dirty="0"/>
              <a:t>Questions? Contact </a:t>
            </a:r>
            <a:r>
              <a:rPr lang="en-US" sz="2400" dirty="0">
                <a:hlinkClick r:id="rId3"/>
              </a:rPr>
              <a:t>LungmapSCC@crab.org</a:t>
            </a:r>
            <a:r>
              <a:rPr lang="en-US" sz="2400" dirty="0"/>
              <a:t> </a:t>
            </a:r>
          </a:p>
        </p:txBody>
      </p:sp>
      <p:sp>
        <p:nvSpPr>
          <p:cNvPr id="4" name="Slide Number Placeholder 3">
            <a:extLst>
              <a:ext uri="{FF2B5EF4-FFF2-40B4-BE49-F238E27FC236}">
                <a16:creationId xmlns:a16="http://schemas.microsoft.com/office/drawing/2014/main" id="{6D0C8068-DADB-4506-90AD-4D9FEF3E478E}"/>
              </a:ext>
            </a:extLst>
          </p:cNvPr>
          <p:cNvSpPr>
            <a:spLocks noGrp="1"/>
          </p:cNvSpPr>
          <p:nvPr>
            <p:ph type="sldNum" sz="quarter" idx="12"/>
          </p:nvPr>
        </p:nvSpPr>
        <p:spPr/>
        <p:txBody>
          <a:bodyPr/>
          <a:lstStyle/>
          <a:p>
            <a:r>
              <a:rPr lang="en-US"/>
              <a:t>Slide </a:t>
            </a:r>
            <a:fld id="{4FAB73BC-B049-4115-A692-8D63A059BFB8}" type="slidenum">
              <a:rPr lang="en-US" smtClean="0"/>
              <a:pPr/>
              <a:t>84</a:t>
            </a:fld>
            <a:endParaRPr lang="en-US" dirty="0"/>
          </a:p>
        </p:txBody>
      </p:sp>
      <p:pic>
        <p:nvPicPr>
          <p:cNvPr id="9" name="Content Placeholder 5">
            <a:extLst>
              <a:ext uri="{FF2B5EF4-FFF2-40B4-BE49-F238E27FC236}">
                <a16:creationId xmlns:a16="http://schemas.microsoft.com/office/drawing/2014/main" id="{CC2E1FC1-5F54-4707-B56B-9BA0FE964D6E}"/>
              </a:ext>
            </a:extLst>
          </p:cNvPr>
          <p:cNvPicPr>
            <a:picLocks noChangeAspect="1"/>
          </p:cNvPicPr>
          <p:nvPr/>
        </p:nvPicPr>
        <p:blipFill>
          <a:blip r:embed="rId4"/>
          <a:stretch>
            <a:fillRect/>
          </a:stretch>
        </p:blipFill>
        <p:spPr>
          <a:xfrm rot="-360000">
            <a:off x="260415" y="2164395"/>
            <a:ext cx="4803275" cy="3202183"/>
          </a:xfrm>
          <a:prstGeom prst="rect">
            <a:avLst/>
          </a:prstGeom>
        </p:spPr>
      </p:pic>
    </p:spTree>
    <p:extLst>
      <p:ext uri="{BB962C8B-B14F-4D97-AF65-F5344CB8AC3E}">
        <p14:creationId xmlns:p14="http://schemas.microsoft.com/office/powerpoint/2010/main" val="10136042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28247-7F9B-4634-9CD2-B008EF9BD09F}"/>
              </a:ext>
            </a:extLst>
          </p:cNvPr>
          <p:cNvSpPr>
            <a:spLocks noGrp="1"/>
          </p:cNvSpPr>
          <p:nvPr>
            <p:ph type="title"/>
          </p:nvPr>
        </p:nvSpPr>
        <p:spPr/>
        <p:txBody>
          <a:bodyPr/>
          <a:lstStyle/>
          <a:p>
            <a:r>
              <a:rPr lang="en-US" dirty="0"/>
              <a:t>Contact Us</a:t>
            </a:r>
          </a:p>
        </p:txBody>
      </p:sp>
      <p:sp>
        <p:nvSpPr>
          <p:cNvPr id="3" name="Content Placeholder 2">
            <a:extLst>
              <a:ext uri="{FF2B5EF4-FFF2-40B4-BE49-F238E27FC236}">
                <a16:creationId xmlns:a16="http://schemas.microsoft.com/office/drawing/2014/main" id="{E530AFF1-7FA2-44BF-8FC4-D832B120DD65}"/>
              </a:ext>
            </a:extLst>
          </p:cNvPr>
          <p:cNvSpPr>
            <a:spLocks noGrp="1"/>
          </p:cNvSpPr>
          <p:nvPr>
            <p:ph sz="half" idx="1"/>
          </p:nvPr>
        </p:nvSpPr>
        <p:spPr/>
        <p:txBody>
          <a:bodyPr>
            <a:normAutofit fontScale="70000" lnSpcReduction="20000"/>
          </a:bodyPr>
          <a:lstStyle/>
          <a:p>
            <a:pPr marL="0" indent="0">
              <a:buNone/>
            </a:pPr>
            <a:r>
              <a:rPr lang="en-US" sz="3100" dirty="0"/>
              <a:t>Site Coordinators Committee</a:t>
            </a:r>
          </a:p>
          <a:p>
            <a:pPr marL="0" lvl="1" indent="0">
              <a:lnSpc>
                <a:spcPct val="100000"/>
              </a:lnSpc>
              <a:spcBef>
                <a:spcPts val="1200"/>
              </a:spcBef>
              <a:spcAft>
                <a:spcPts val="200"/>
              </a:spcAft>
              <a:buSzPct val="100000"/>
              <a:buNone/>
            </a:pPr>
            <a:r>
              <a:rPr lang="en-US" sz="2600" dirty="0">
                <a:solidFill>
                  <a:srgbClr val="0070C0"/>
                </a:solidFill>
                <a:hlinkClick r:id="rId3">
                  <a:extLst>
                    <a:ext uri="{A12FA001-AC4F-418D-AE19-62706E023703}">
                      <ahyp:hlinkClr xmlns:ahyp="http://schemas.microsoft.com/office/drawing/2018/hyperlinkcolor" val="tx"/>
                    </a:ext>
                  </a:extLst>
                </a:hlinkClick>
              </a:rPr>
              <a:t>LUNGMAPSCC@crab.org</a:t>
            </a:r>
            <a:r>
              <a:rPr lang="en-US" sz="2600" dirty="0">
                <a:solidFill>
                  <a:srgbClr val="0070C0"/>
                </a:solidFill>
              </a:rPr>
              <a:t> </a:t>
            </a:r>
          </a:p>
          <a:p>
            <a:pPr marL="0" indent="0">
              <a:buNone/>
            </a:pPr>
            <a:r>
              <a:rPr lang="en-US" sz="3100" dirty="0"/>
              <a:t>Protocol &amp; Regulatory</a:t>
            </a:r>
          </a:p>
          <a:p>
            <a:pPr marL="0" indent="0">
              <a:buNone/>
            </a:pPr>
            <a:r>
              <a:rPr lang="en-US" sz="2600" dirty="0">
                <a:solidFill>
                  <a:srgbClr val="0070C0"/>
                </a:solidFill>
                <a:hlinkClick r:id="rId4">
                  <a:extLst>
                    <a:ext uri="{A12FA001-AC4F-418D-AE19-62706E023703}">
                      <ahyp:hlinkClr xmlns:ahyp="http://schemas.microsoft.com/office/drawing/2018/hyperlinkcolor" val="tx"/>
                    </a:ext>
                  </a:extLst>
                </a:hlinkClick>
              </a:rPr>
              <a:t>protocols@swog.org</a:t>
            </a:r>
            <a:endParaRPr lang="en-US" sz="2600" dirty="0">
              <a:solidFill>
                <a:srgbClr val="0070C0"/>
              </a:solidFill>
            </a:endParaRPr>
          </a:p>
          <a:p>
            <a:pPr marL="0" indent="0">
              <a:buNone/>
            </a:pPr>
            <a:r>
              <a:rPr lang="en-US" sz="3100" dirty="0"/>
              <a:t>Eligibility &amp; Data Submission</a:t>
            </a:r>
          </a:p>
          <a:p>
            <a:pPr marL="0" lvl="1" indent="0">
              <a:spcBef>
                <a:spcPts val="1200"/>
              </a:spcBef>
              <a:spcAft>
                <a:spcPts val="200"/>
              </a:spcAft>
              <a:buSzPct val="100000"/>
              <a:buNone/>
            </a:pPr>
            <a:r>
              <a:rPr lang="en-US" sz="2600" dirty="0">
                <a:solidFill>
                  <a:srgbClr val="0070C0"/>
                </a:solidFill>
                <a:hlinkClick r:id="rId5">
                  <a:extLst>
                    <a:ext uri="{A12FA001-AC4F-418D-AE19-62706E023703}">
                      <ahyp:hlinkClr xmlns:ahyp="http://schemas.microsoft.com/office/drawing/2018/hyperlinkcolor" val="tx"/>
                    </a:ext>
                  </a:extLst>
                </a:hlinkClick>
              </a:rPr>
              <a:t>LUNGMAPQuestion@crab.org</a:t>
            </a:r>
            <a:endParaRPr lang="en-US" sz="2600" dirty="0">
              <a:solidFill>
                <a:srgbClr val="0070C0"/>
              </a:solidFill>
            </a:endParaRPr>
          </a:p>
          <a:p>
            <a:pPr marL="0" lvl="1" indent="0">
              <a:spcBef>
                <a:spcPts val="1200"/>
              </a:spcBef>
              <a:spcAft>
                <a:spcPts val="200"/>
              </a:spcAft>
              <a:buSzPct val="100000"/>
              <a:buNone/>
            </a:pPr>
            <a:r>
              <a:rPr lang="en-US" sz="3100" dirty="0"/>
              <a:t>Central Monitoring</a:t>
            </a:r>
          </a:p>
          <a:p>
            <a:pPr marL="0" lvl="1" indent="0">
              <a:spcBef>
                <a:spcPts val="1200"/>
              </a:spcBef>
              <a:spcAft>
                <a:spcPts val="200"/>
              </a:spcAft>
              <a:buSzPct val="100000"/>
              <a:buNone/>
            </a:pPr>
            <a:r>
              <a:rPr lang="en-US" sz="2600" dirty="0">
                <a:solidFill>
                  <a:srgbClr val="0070C0"/>
                </a:solidFill>
                <a:hlinkClick r:id="rId6">
                  <a:extLst>
                    <a:ext uri="{A12FA001-AC4F-418D-AE19-62706E023703}">
                      <ahyp:hlinkClr xmlns:ahyp="http://schemas.microsoft.com/office/drawing/2018/hyperlinkcolor" val="tx"/>
                    </a:ext>
                  </a:extLst>
                </a:hlinkClick>
              </a:rPr>
              <a:t>centralmonitorquestion@crab.org</a:t>
            </a:r>
            <a:r>
              <a:rPr lang="en-US" sz="2600" dirty="0">
                <a:solidFill>
                  <a:srgbClr val="0070C0"/>
                </a:solidFill>
              </a:rPr>
              <a:t> </a:t>
            </a:r>
          </a:p>
          <a:p>
            <a:pPr marL="0" lvl="1" indent="0">
              <a:spcBef>
                <a:spcPts val="1200"/>
              </a:spcBef>
              <a:spcAft>
                <a:spcPts val="200"/>
              </a:spcAft>
              <a:buSzPct val="100000"/>
              <a:buNone/>
            </a:pPr>
            <a:r>
              <a:rPr lang="en-US" sz="3100" dirty="0"/>
              <a:t>Quality Assurance</a:t>
            </a:r>
          </a:p>
          <a:p>
            <a:pPr marL="0" lvl="1" indent="0">
              <a:spcBef>
                <a:spcPts val="1200"/>
              </a:spcBef>
              <a:spcAft>
                <a:spcPts val="200"/>
              </a:spcAft>
              <a:buSzPct val="100000"/>
              <a:buNone/>
            </a:pPr>
            <a:r>
              <a:rPr lang="en-US" sz="2600" dirty="0">
                <a:solidFill>
                  <a:srgbClr val="0070C0"/>
                </a:solidFill>
                <a:hlinkClick r:id="rId7">
                  <a:extLst>
                    <a:ext uri="{A12FA001-AC4F-418D-AE19-62706E023703}">
                      <ahyp:hlinkClr xmlns:ahyp="http://schemas.microsoft.com/office/drawing/2018/hyperlinkcolor" val="tx"/>
                    </a:ext>
                  </a:extLst>
                </a:hlinkClick>
              </a:rPr>
              <a:t>QAmail@swog.org</a:t>
            </a:r>
            <a:r>
              <a:rPr lang="en-US" sz="2600" dirty="0">
                <a:solidFill>
                  <a:srgbClr val="0070C0"/>
                </a:solidFill>
              </a:rPr>
              <a:t> </a:t>
            </a:r>
          </a:p>
          <a:p>
            <a:pPr marL="182880" lvl="2" indent="0">
              <a:spcBef>
                <a:spcPts val="1200"/>
              </a:spcBef>
              <a:spcAft>
                <a:spcPts val="200"/>
              </a:spcAft>
              <a:buSzPct val="100000"/>
              <a:buNone/>
            </a:pPr>
            <a:endParaRPr lang="en-US" sz="2400" dirty="0"/>
          </a:p>
          <a:p>
            <a:pPr lvl="1"/>
            <a:endParaRPr lang="en-US" sz="2400" dirty="0">
              <a:solidFill>
                <a:srgbClr val="000066"/>
              </a:solidFill>
            </a:endParaRPr>
          </a:p>
        </p:txBody>
      </p:sp>
      <p:sp>
        <p:nvSpPr>
          <p:cNvPr id="7" name="Content Placeholder 6">
            <a:extLst>
              <a:ext uri="{FF2B5EF4-FFF2-40B4-BE49-F238E27FC236}">
                <a16:creationId xmlns:a16="http://schemas.microsoft.com/office/drawing/2014/main" id="{44DB7298-62EA-400C-A6BE-99FF9488E7E9}"/>
              </a:ext>
            </a:extLst>
          </p:cNvPr>
          <p:cNvSpPr>
            <a:spLocks noGrp="1"/>
          </p:cNvSpPr>
          <p:nvPr>
            <p:ph sz="half" idx="2"/>
          </p:nvPr>
        </p:nvSpPr>
        <p:spPr/>
        <p:txBody>
          <a:bodyPr>
            <a:normAutofit fontScale="70000" lnSpcReduction="20000"/>
          </a:bodyPr>
          <a:lstStyle/>
          <a:p>
            <a:pPr marL="0" lvl="1" indent="0">
              <a:spcBef>
                <a:spcPts val="1200"/>
              </a:spcBef>
              <a:spcAft>
                <a:spcPts val="200"/>
              </a:spcAft>
              <a:buSzPct val="100000"/>
              <a:buNone/>
            </a:pPr>
            <a:r>
              <a:rPr lang="en-US" sz="3100" dirty="0"/>
              <a:t>General Medical Questions</a:t>
            </a:r>
          </a:p>
          <a:p>
            <a:pPr marL="0" lvl="1" indent="0">
              <a:lnSpc>
                <a:spcPct val="100000"/>
              </a:lnSpc>
              <a:spcBef>
                <a:spcPts val="1200"/>
              </a:spcBef>
              <a:spcAft>
                <a:spcPts val="200"/>
              </a:spcAft>
              <a:buSzPct val="100000"/>
              <a:buNone/>
            </a:pPr>
            <a:r>
              <a:rPr lang="en-US" sz="2600" dirty="0">
                <a:solidFill>
                  <a:srgbClr val="0070C0"/>
                </a:solidFill>
                <a:hlinkClick r:id="rId8">
                  <a:extLst>
                    <a:ext uri="{A12FA001-AC4F-418D-AE19-62706E023703}">
                      <ahyp:hlinkClr xmlns:ahyp="http://schemas.microsoft.com/office/drawing/2018/hyperlinkcolor" val="tx"/>
                    </a:ext>
                  </a:extLst>
                </a:hlinkClick>
              </a:rPr>
              <a:t>LUNGMAP@swog.org</a:t>
            </a:r>
            <a:endParaRPr lang="en-US" sz="2600" dirty="0">
              <a:solidFill>
                <a:srgbClr val="0070C0"/>
              </a:solidFill>
            </a:endParaRPr>
          </a:p>
          <a:p>
            <a:pPr marL="0" lvl="1" indent="0">
              <a:spcBef>
                <a:spcPts val="1200"/>
              </a:spcBef>
              <a:spcAft>
                <a:spcPts val="200"/>
              </a:spcAft>
              <a:buSzPct val="100000"/>
              <a:buNone/>
            </a:pPr>
            <a:r>
              <a:rPr lang="en-US" sz="3100" dirty="0"/>
              <a:t>S1900A Medical Questions</a:t>
            </a:r>
          </a:p>
          <a:p>
            <a:pPr marL="0" lvl="1" indent="0">
              <a:lnSpc>
                <a:spcPct val="100000"/>
              </a:lnSpc>
              <a:spcBef>
                <a:spcPts val="1200"/>
              </a:spcBef>
              <a:spcAft>
                <a:spcPts val="200"/>
              </a:spcAft>
              <a:buSzPct val="100000"/>
              <a:buNone/>
            </a:pPr>
            <a:r>
              <a:rPr lang="en-US" sz="2600" dirty="0">
                <a:solidFill>
                  <a:srgbClr val="0070C0"/>
                </a:solidFill>
                <a:hlinkClick r:id="rId9">
                  <a:extLst>
                    <a:ext uri="{A12FA001-AC4F-418D-AE19-62706E023703}">
                      <ahyp:hlinkClr xmlns:ahyp="http://schemas.microsoft.com/office/drawing/2018/hyperlinkcolor" val="tx"/>
                    </a:ext>
                  </a:extLst>
                </a:hlinkClick>
              </a:rPr>
              <a:t>S1900AMedicalQuery@swog.org</a:t>
            </a:r>
            <a:r>
              <a:rPr lang="en-US" sz="2600" dirty="0">
                <a:solidFill>
                  <a:srgbClr val="0070C0"/>
                </a:solidFill>
              </a:rPr>
              <a:t> </a:t>
            </a:r>
          </a:p>
          <a:p>
            <a:pPr marL="0" lvl="1" indent="0">
              <a:spcBef>
                <a:spcPts val="1200"/>
              </a:spcBef>
              <a:spcAft>
                <a:spcPts val="200"/>
              </a:spcAft>
              <a:buSzPct val="100000"/>
              <a:buNone/>
            </a:pPr>
            <a:r>
              <a:rPr lang="en-US" sz="3100" dirty="0"/>
              <a:t>S1800A Medical Questions</a:t>
            </a:r>
          </a:p>
          <a:p>
            <a:pPr marL="0" lvl="1" indent="0">
              <a:lnSpc>
                <a:spcPct val="100000"/>
              </a:lnSpc>
              <a:spcBef>
                <a:spcPts val="1200"/>
              </a:spcBef>
              <a:spcAft>
                <a:spcPts val="200"/>
              </a:spcAft>
              <a:buSzPct val="100000"/>
              <a:buNone/>
            </a:pPr>
            <a:r>
              <a:rPr lang="en-US" sz="2600" dirty="0">
                <a:solidFill>
                  <a:srgbClr val="0070C0"/>
                </a:solidFill>
                <a:hlinkClick r:id="rId10">
                  <a:extLst>
                    <a:ext uri="{A12FA001-AC4F-418D-AE19-62706E023703}">
                      <ahyp:hlinkClr xmlns:ahyp="http://schemas.microsoft.com/office/drawing/2018/hyperlinkcolor" val="tx"/>
                    </a:ext>
                  </a:extLst>
                </a:hlinkClick>
              </a:rPr>
              <a:t>S1800AMedicalQuery@swog.org</a:t>
            </a:r>
            <a:r>
              <a:rPr lang="en-US" sz="2600" dirty="0">
                <a:solidFill>
                  <a:srgbClr val="0070C0"/>
                </a:solidFill>
              </a:rPr>
              <a:t> </a:t>
            </a:r>
          </a:p>
          <a:p>
            <a:pPr marL="0" lvl="1" indent="0">
              <a:spcBef>
                <a:spcPts val="1200"/>
              </a:spcBef>
              <a:spcAft>
                <a:spcPts val="200"/>
              </a:spcAft>
              <a:buSzPct val="100000"/>
              <a:buNone/>
            </a:pPr>
            <a:r>
              <a:rPr lang="en-US" sz="3100" dirty="0"/>
              <a:t>Funding Questions</a:t>
            </a:r>
          </a:p>
          <a:p>
            <a:pPr marL="0" lvl="1" indent="0">
              <a:lnSpc>
                <a:spcPct val="100000"/>
              </a:lnSpc>
              <a:spcBef>
                <a:spcPts val="1200"/>
              </a:spcBef>
              <a:spcAft>
                <a:spcPts val="200"/>
              </a:spcAft>
              <a:buSzPct val="100000"/>
              <a:buNone/>
            </a:pPr>
            <a:r>
              <a:rPr lang="en-US" sz="2600" dirty="0">
                <a:solidFill>
                  <a:srgbClr val="0070C0"/>
                </a:solidFill>
                <a:hlinkClick r:id="rId11">
                  <a:extLst>
                    <a:ext uri="{A12FA001-AC4F-418D-AE19-62706E023703}">
                      <ahyp:hlinkClr xmlns:ahyp="http://schemas.microsoft.com/office/drawing/2018/hyperlinkcolor" val="tx"/>
                    </a:ext>
                  </a:extLst>
                </a:hlinkClick>
              </a:rPr>
              <a:t>Funding@swog.org</a:t>
            </a:r>
            <a:endParaRPr lang="en-US" sz="2600" dirty="0">
              <a:solidFill>
                <a:srgbClr val="0070C0"/>
              </a:solidFill>
            </a:endParaRPr>
          </a:p>
          <a:p>
            <a:endParaRPr lang="en-US" dirty="0"/>
          </a:p>
        </p:txBody>
      </p:sp>
      <p:sp>
        <p:nvSpPr>
          <p:cNvPr id="4" name="Slide Number Placeholder 3">
            <a:extLst>
              <a:ext uri="{FF2B5EF4-FFF2-40B4-BE49-F238E27FC236}">
                <a16:creationId xmlns:a16="http://schemas.microsoft.com/office/drawing/2014/main" id="{676CD3D8-CFCE-476F-B986-B445BA37FF44}"/>
              </a:ext>
            </a:extLst>
          </p:cNvPr>
          <p:cNvSpPr>
            <a:spLocks noGrp="1"/>
          </p:cNvSpPr>
          <p:nvPr>
            <p:ph type="sldNum" sz="quarter" idx="12"/>
          </p:nvPr>
        </p:nvSpPr>
        <p:spPr/>
        <p:txBody>
          <a:bodyPr/>
          <a:lstStyle/>
          <a:p>
            <a:r>
              <a:rPr lang="en-US" dirty="0"/>
              <a:t>Slide </a:t>
            </a:r>
            <a:fld id="{629637A9-119A-49DA-BD12-AAC58B377D80}" type="slidenum">
              <a:rPr lang="en-US" smtClean="0"/>
              <a:pPr/>
              <a:t>85</a:t>
            </a:fld>
            <a:endParaRPr lang="en-US" dirty="0"/>
          </a:p>
        </p:txBody>
      </p:sp>
    </p:spTree>
    <p:extLst>
      <p:ext uri="{BB962C8B-B14F-4D97-AF65-F5344CB8AC3E}">
        <p14:creationId xmlns:p14="http://schemas.microsoft.com/office/powerpoint/2010/main" val="22759426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5A3583-5200-4B74-8DD4-E01232B0C2B7}"/>
              </a:ext>
            </a:extLst>
          </p:cNvPr>
          <p:cNvSpPr>
            <a:spLocks noGrp="1"/>
          </p:cNvSpPr>
          <p:nvPr>
            <p:ph type="title"/>
          </p:nvPr>
        </p:nvSpPr>
        <p:spPr/>
        <p:txBody>
          <a:bodyPr/>
          <a:lstStyle/>
          <a:p>
            <a:r>
              <a:rPr lang="en-US" dirty="0"/>
              <a:t>Acknowledgements</a:t>
            </a:r>
          </a:p>
        </p:txBody>
      </p:sp>
      <p:sp>
        <p:nvSpPr>
          <p:cNvPr id="6" name="Text Placeholder 5">
            <a:extLst>
              <a:ext uri="{FF2B5EF4-FFF2-40B4-BE49-F238E27FC236}">
                <a16:creationId xmlns:a16="http://schemas.microsoft.com/office/drawing/2014/main" id="{FC06BFCE-BFCA-4865-9B6C-6850136B605A}"/>
              </a:ext>
            </a:extLst>
          </p:cNvPr>
          <p:cNvSpPr>
            <a:spLocks noGrp="1"/>
          </p:cNvSpPr>
          <p:nvPr>
            <p:ph type="body" idx="1"/>
          </p:nvPr>
        </p:nvSpPr>
        <p:spPr>
          <a:xfrm>
            <a:off x="666356" y="1846052"/>
            <a:ext cx="10489324" cy="736282"/>
          </a:xfrm>
        </p:spPr>
        <p:txBody>
          <a:bodyPr>
            <a:normAutofit/>
          </a:bodyPr>
          <a:lstStyle/>
          <a:p>
            <a:pPr algn="ctr"/>
            <a:r>
              <a:rPr lang="en-US" sz="3200" b="1" cap="none" dirty="0">
                <a:solidFill>
                  <a:schemeClr val="tx1">
                    <a:lumMod val="75000"/>
                    <a:lumOff val="25000"/>
                  </a:schemeClr>
                </a:solidFill>
                <a:latin typeface="Bradley Hand ITC" panose="03070402050302030203" pitchFamily="66" charset="0"/>
              </a:rPr>
              <a:t>Thank you for supporting the Lung-MAP Trial! </a:t>
            </a:r>
          </a:p>
          <a:p>
            <a:endParaRPr lang="en-US" dirty="0"/>
          </a:p>
        </p:txBody>
      </p:sp>
      <p:sp>
        <p:nvSpPr>
          <p:cNvPr id="7" name="Content Placeholder 6">
            <a:extLst>
              <a:ext uri="{FF2B5EF4-FFF2-40B4-BE49-F238E27FC236}">
                <a16:creationId xmlns:a16="http://schemas.microsoft.com/office/drawing/2014/main" id="{5E53C1C7-D91C-42EA-85F2-EDB6C4A48298}"/>
              </a:ext>
            </a:extLst>
          </p:cNvPr>
          <p:cNvSpPr>
            <a:spLocks noGrp="1"/>
          </p:cNvSpPr>
          <p:nvPr>
            <p:ph sz="half" idx="2"/>
          </p:nvPr>
        </p:nvSpPr>
        <p:spPr/>
        <p:txBody>
          <a:bodyPr>
            <a:normAutofit fontScale="92500" lnSpcReduction="10000"/>
          </a:bodyPr>
          <a:lstStyle/>
          <a:p>
            <a:pPr marL="0" indent="0">
              <a:buNone/>
            </a:pPr>
            <a:r>
              <a:rPr lang="en-US" b="1" dirty="0">
                <a:solidFill>
                  <a:srgbClr val="0070C0"/>
                </a:solidFill>
              </a:rPr>
              <a:t>Patients and Sites</a:t>
            </a:r>
          </a:p>
          <a:p>
            <a:pPr marL="0" indent="0">
              <a:buNone/>
            </a:pPr>
            <a:r>
              <a:rPr lang="en-US" b="1" dirty="0">
                <a:solidFill>
                  <a:srgbClr val="0070C0"/>
                </a:solidFill>
              </a:rPr>
              <a:t>Lung-MAP Site Coordinators Committee</a:t>
            </a:r>
          </a:p>
          <a:p>
            <a:pPr marL="0" indent="0">
              <a:buNone/>
            </a:pPr>
            <a:r>
              <a:rPr lang="en-US" b="1" dirty="0">
                <a:solidFill>
                  <a:srgbClr val="0070C0"/>
                </a:solidFill>
              </a:rPr>
              <a:t>Patient Advocate</a:t>
            </a:r>
          </a:p>
          <a:p>
            <a:pPr marL="0" indent="0">
              <a:buNone/>
            </a:pPr>
            <a:r>
              <a:rPr lang="en-US" b="1" dirty="0">
                <a:solidFill>
                  <a:srgbClr val="0070C0"/>
                </a:solidFill>
              </a:rPr>
              <a:t>Accrual Enhancement Committee</a:t>
            </a:r>
          </a:p>
          <a:p>
            <a:pPr marL="0" indent="0">
              <a:buNone/>
            </a:pPr>
            <a:r>
              <a:rPr lang="en-US" b="1" dirty="0">
                <a:solidFill>
                  <a:srgbClr val="0070C0"/>
                </a:solidFill>
              </a:rPr>
              <a:t>Trial Oversight Committee</a:t>
            </a:r>
          </a:p>
          <a:p>
            <a:pPr marL="0" indent="0">
              <a:buNone/>
            </a:pPr>
            <a:r>
              <a:rPr lang="en-US" b="1" dirty="0">
                <a:solidFill>
                  <a:srgbClr val="0070C0"/>
                </a:solidFill>
              </a:rPr>
              <a:t>Study Chairs</a:t>
            </a:r>
          </a:p>
          <a:p>
            <a:pPr marL="0" indent="0">
              <a:buNone/>
            </a:pPr>
            <a:r>
              <a:rPr lang="en-US" b="1" dirty="0">
                <a:solidFill>
                  <a:srgbClr val="0070C0"/>
                </a:solidFill>
              </a:rPr>
              <a:t>Statistical Team</a:t>
            </a:r>
          </a:p>
          <a:p>
            <a:pPr marL="0" indent="0">
              <a:buNone/>
            </a:pPr>
            <a:r>
              <a:rPr lang="en-US" b="1" dirty="0">
                <a:solidFill>
                  <a:srgbClr val="0070C0"/>
                </a:solidFill>
              </a:rPr>
              <a:t>Pharmaceutical Collaborators</a:t>
            </a:r>
          </a:p>
        </p:txBody>
      </p:sp>
      <p:sp>
        <p:nvSpPr>
          <p:cNvPr id="9" name="Content Placeholder 8">
            <a:extLst>
              <a:ext uri="{FF2B5EF4-FFF2-40B4-BE49-F238E27FC236}">
                <a16:creationId xmlns:a16="http://schemas.microsoft.com/office/drawing/2014/main" id="{CBC9C7A1-3E2B-409F-9A9A-33DE3EF3BCD7}"/>
              </a:ext>
            </a:extLst>
          </p:cNvPr>
          <p:cNvSpPr>
            <a:spLocks noGrp="1"/>
          </p:cNvSpPr>
          <p:nvPr>
            <p:ph sz="quarter" idx="4"/>
          </p:nvPr>
        </p:nvSpPr>
        <p:spPr/>
        <p:txBody>
          <a:bodyPr>
            <a:normAutofit fontScale="92500" lnSpcReduction="10000"/>
          </a:bodyPr>
          <a:lstStyle/>
          <a:p>
            <a:pPr marL="0" indent="0">
              <a:buNone/>
            </a:pPr>
            <a:r>
              <a:rPr lang="en-US" b="1" dirty="0">
                <a:solidFill>
                  <a:srgbClr val="0070C0"/>
                </a:solidFill>
              </a:rPr>
              <a:t>Data Coordinators &amp; Protocol Coordinators</a:t>
            </a:r>
          </a:p>
          <a:p>
            <a:pPr marL="0" indent="0">
              <a:buNone/>
            </a:pPr>
            <a:r>
              <a:rPr lang="en-US" b="1" dirty="0">
                <a:solidFill>
                  <a:srgbClr val="0070C0"/>
                </a:solidFill>
              </a:rPr>
              <a:t>Applications Development Team</a:t>
            </a:r>
          </a:p>
          <a:p>
            <a:pPr marL="0" indent="0">
              <a:buNone/>
            </a:pPr>
            <a:r>
              <a:rPr lang="en-US" b="1" dirty="0">
                <a:solidFill>
                  <a:srgbClr val="0070C0"/>
                </a:solidFill>
              </a:rPr>
              <a:t>Quality Assurance Team</a:t>
            </a:r>
          </a:p>
          <a:p>
            <a:pPr marL="0" indent="0">
              <a:buNone/>
            </a:pPr>
            <a:r>
              <a:rPr lang="en-US" b="1" dirty="0">
                <a:solidFill>
                  <a:srgbClr val="0070C0"/>
                </a:solidFill>
              </a:rPr>
              <a:t>Funding &amp; Contracts Team</a:t>
            </a:r>
          </a:p>
          <a:p>
            <a:pPr marL="0" indent="0">
              <a:buNone/>
            </a:pPr>
            <a:r>
              <a:rPr lang="en-US" b="1" dirty="0">
                <a:solidFill>
                  <a:srgbClr val="0070C0"/>
                </a:solidFill>
              </a:rPr>
              <a:t>NCI, CTEP, CIRB, CTSU</a:t>
            </a:r>
          </a:p>
          <a:p>
            <a:pPr marL="0" indent="0">
              <a:buNone/>
            </a:pPr>
            <a:r>
              <a:rPr lang="en-US" b="1" dirty="0">
                <a:solidFill>
                  <a:srgbClr val="0070C0"/>
                </a:solidFill>
              </a:rPr>
              <a:t>Foundation for the National Institutes of Health</a:t>
            </a:r>
          </a:p>
          <a:p>
            <a:pPr marL="0" indent="0">
              <a:buNone/>
            </a:pPr>
            <a:r>
              <a:rPr lang="en-US" b="1" dirty="0">
                <a:solidFill>
                  <a:srgbClr val="0070C0"/>
                </a:solidFill>
              </a:rPr>
              <a:t>Friends of Cancer Research</a:t>
            </a:r>
          </a:p>
          <a:p>
            <a:pPr marL="0" indent="0">
              <a:buNone/>
            </a:pPr>
            <a:r>
              <a:rPr lang="en-US" b="1" dirty="0">
                <a:solidFill>
                  <a:srgbClr val="0070C0"/>
                </a:solidFill>
              </a:rPr>
              <a:t>CCS Associates Inc.</a:t>
            </a:r>
          </a:p>
        </p:txBody>
      </p:sp>
      <p:sp>
        <p:nvSpPr>
          <p:cNvPr id="4" name="Slide Number Placeholder 3">
            <a:extLst>
              <a:ext uri="{FF2B5EF4-FFF2-40B4-BE49-F238E27FC236}">
                <a16:creationId xmlns:a16="http://schemas.microsoft.com/office/drawing/2014/main" id="{B944DFF3-05D2-40FE-9A13-37057C909A2B}"/>
              </a:ext>
            </a:extLst>
          </p:cNvPr>
          <p:cNvSpPr>
            <a:spLocks noGrp="1"/>
          </p:cNvSpPr>
          <p:nvPr>
            <p:ph type="sldNum" sz="quarter" idx="12"/>
          </p:nvPr>
        </p:nvSpPr>
        <p:spPr/>
        <p:txBody>
          <a:bodyPr/>
          <a:lstStyle/>
          <a:p>
            <a:r>
              <a:rPr lang="en-US"/>
              <a:t>Slide </a:t>
            </a:r>
            <a:fld id="{4FAB73BC-B049-4115-A692-8D63A059BFB8}" type="slidenum">
              <a:rPr lang="en-US" smtClean="0"/>
              <a:pPr/>
              <a:t>86</a:t>
            </a:fld>
            <a:endParaRPr lang="en-US" dirty="0"/>
          </a:p>
        </p:txBody>
      </p:sp>
    </p:spTree>
    <p:extLst>
      <p:ext uri="{BB962C8B-B14F-4D97-AF65-F5344CB8AC3E}">
        <p14:creationId xmlns:p14="http://schemas.microsoft.com/office/powerpoint/2010/main" val="26243405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690E15-2AED-442F-8BA4-DE6D011D087B}"/>
              </a:ext>
            </a:extLst>
          </p:cNvPr>
          <p:cNvSpPr>
            <a:spLocks noGrp="1"/>
          </p:cNvSpPr>
          <p:nvPr>
            <p:ph type="ctrTitle"/>
          </p:nvPr>
        </p:nvSpPr>
        <p:spPr>
          <a:xfrm>
            <a:off x="1097280" y="758952"/>
            <a:ext cx="10058400" cy="1326522"/>
          </a:xfrm>
        </p:spPr>
        <p:txBody>
          <a:bodyPr>
            <a:normAutofit/>
          </a:bodyPr>
          <a:lstStyle/>
          <a:p>
            <a:r>
              <a:rPr lang="en-US" sz="8000" dirty="0"/>
              <a:t>Q &amp; A Session</a:t>
            </a:r>
          </a:p>
        </p:txBody>
      </p:sp>
      <p:sp>
        <p:nvSpPr>
          <p:cNvPr id="6" name="Subtitle 5">
            <a:extLst>
              <a:ext uri="{FF2B5EF4-FFF2-40B4-BE49-F238E27FC236}">
                <a16:creationId xmlns:a16="http://schemas.microsoft.com/office/drawing/2014/main" id="{48F70D00-1268-43E8-9F04-F99466084D58}"/>
              </a:ext>
            </a:extLst>
          </p:cNvPr>
          <p:cNvSpPr>
            <a:spLocks noGrp="1"/>
          </p:cNvSpPr>
          <p:nvPr>
            <p:ph type="subTitle" idx="1"/>
          </p:nvPr>
        </p:nvSpPr>
        <p:spPr>
          <a:xfrm>
            <a:off x="1097280" y="1949273"/>
            <a:ext cx="10058400" cy="1143000"/>
          </a:xfrm>
        </p:spPr>
        <p:txBody>
          <a:bodyPr>
            <a:normAutofit/>
          </a:bodyPr>
          <a:lstStyle/>
          <a:p>
            <a:r>
              <a:rPr lang="en-US" sz="2400" dirty="0"/>
              <a:t>David Gandara, MD</a:t>
            </a:r>
          </a:p>
          <a:p>
            <a:r>
              <a:rPr lang="en-US" dirty="0"/>
              <a:t>Lung-MAP Co-Chair, Medical Oncology</a:t>
            </a:r>
            <a:endParaRPr lang="en-US" sz="2400" dirty="0"/>
          </a:p>
        </p:txBody>
      </p:sp>
      <p:sp>
        <p:nvSpPr>
          <p:cNvPr id="3" name="Slide Number Placeholder 2">
            <a:extLst>
              <a:ext uri="{FF2B5EF4-FFF2-40B4-BE49-F238E27FC236}">
                <a16:creationId xmlns:a16="http://schemas.microsoft.com/office/drawing/2014/main" id="{8AF92A7D-BE75-40B0-B9C4-844D66ABEC82}"/>
              </a:ext>
            </a:extLst>
          </p:cNvPr>
          <p:cNvSpPr>
            <a:spLocks noGrp="1"/>
          </p:cNvSpPr>
          <p:nvPr>
            <p:ph type="sldNum" sz="quarter" idx="12"/>
          </p:nvPr>
        </p:nvSpPr>
        <p:spPr/>
        <p:txBody>
          <a:bodyPr/>
          <a:lstStyle/>
          <a:p>
            <a:r>
              <a:rPr lang="en-US"/>
              <a:t>Slide </a:t>
            </a:r>
            <a:fld id="{4FAB73BC-B049-4115-A692-8D63A059BFB8}" type="slidenum">
              <a:rPr lang="en-US" smtClean="0"/>
              <a:pPr/>
              <a:t>87</a:t>
            </a:fld>
            <a:endParaRPr lang="en-US" dirty="0"/>
          </a:p>
        </p:txBody>
      </p:sp>
      <p:pic>
        <p:nvPicPr>
          <p:cNvPr id="7" name="Picture 6">
            <a:extLst>
              <a:ext uri="{FF2B5EF4-FFF2-40B4-BE49-F238E27FC236}">
                <a16:creationId xmlns:a16="http://schemas.microsoft.com/office/drawing/2014/main" id="{F0DF6EBA-F707-4FAA-B399-E9C5077EAB20}"/>
              </a:ext>
            </a:extLst>
          </p:cNvPr>
          <p:cNvPicPr>
            <a:picLocks noChangeAspect="1"/>
          </p:cNvPicPr>
          <p:nvPr/>
        </p:nvPicPr>
        <p:blipFill rotWithShape="1">
          <a:blip r:embed="rId2">
            <a:clrChange>
              <a:clrFrom>
                <a:srgbClr val="FEFEFE"/>
              </a:clrFrom>
              <a:clrTo>
                <a:srgbClr val="FEFEFE">
                  <a:alpha val="0"/>
                </a:srgbClr>
              </a:clrTo>
            </a:clrChange>
          </a:blip>
          <a:srcRect l="23100" t="36717" r="66690" b="21807"/>
          <a:stretch/>
        </p:blipFill>
        <p:spPr>
          <a:xfrm>
            <a:off x="4960871" y="2867175"/>
            <a:ext cx="1843538" cy="1721366"/>
          </a:xfrm>
          <a:prstGeom prst="rect">
            <a:avLst/>
          </a:prstGeom>
        </p:spPr>
      </p:pic>
      <p:sp>
        <p:nvSpPr>
          <p:cNvPr id="8" name="Content Placeholder 2">
            <a:extLst>
              <a:ext uri="{FF2B5EF4-FFF2-40B4-BE49-F238E27FC236}">
                <a16:creationId xmlns:a16="http://schemas.microsoft.com/office/drawing/2014/main" id="{AD9DFC3B-E794-4E08-B265-A484F360BC59}"/>
              </a:ext>
            </a:extLst>
          </p:cNvPr>
          <p:cNvSpPr txBox="1">
            <a:spLocks/>
          </p:cNvSpPr>
          <p:nvPr/>
        </p:nvSpPr>
        <p:spPr>
          <a:xfrm>
            <a:off x="609600" y="5459139"/>
            <a:ext cx="10546080" cy="630951"/>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2800" dirty="0"/>
              <a:t>The slides will be available on the SWOG &amp; CTSU websites</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9" name="Content Placeholder 2">
            <a:extLst>
              <a:ext uri="{FF2B5EF4-FFF2-40B4-BE49-F238E27FC236}">
                <a16:creationId xmlns:a16="http://schemas.microsoft.com/office/drawing/2014/main" id="{32793343-C644-4C66-A7C0-FA5AACD936FB}"/>
              </a:ext>
            </a:extLst>
          </p:cNvPr>
          <p:cNvSpPr txBox="1">
            <a:spLocks/>
          </p:cNvSpPr>
          <p:nvPr/>
        </p:nvSpPr>
        <p:spPr>
          <a:xfrm>
            <a:off x="609600" y="3295417"/>
            <a:ext cx="10546080" cy="2235059"/>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endParaRPr lang="en-US" b="1" dirty="0">
              <a:latin typeface="Calibri" pitchFamily="34" charset="0"/>
            </a:endParaRPr>
          </a:p>
          <a:p>
            <a:pPr algn="ctr"/>
            <a:endParaRPr lang="en-US" b="1" dirty="0">
              <a:latin typeface="Calibri" pitchFamily="34" charset="0"/>
            </a:endParaRPr>
          </a:p>
          <a:p>
            <a:pPr algn="ctr"/>
            <a:endParaRPr lang="en-US" b="1" dirty="0">
              <a:latin typeface="Calibri" pitchFamily="34" charset="0"/>
            </a:endParaRPr>
          </a:p>
          <a:p>
            <a:pPr algn="ctr"/>
            <a:r>
              <a:rPr lang="en-US" sz="4400" b="1" dirty="0">
                <a:solidFill>
                  <a:srgbClr val="0070C0"/>
                </a:solidFill>
              </a:rPr>
              <a:t>Thank you joining us!</a:t>
            </a:r>
          </a:p>
        </p:txBody>
      </p:sp>
    </p:spTree>
    <p:extLst>
      <p:ext uri="{BB962C8B-B14F-4D97-AF65-F5344CB8AC3E}">
        <p14:creationId xmlns:p14="http://schemas.microsoft.com/office/powerpoint/2010/main" val="1260718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1DC3F-EA25-486E-B514-2CBB0E04B971}"/>
              </a:ext>
            </a:extLst>
          </p:cNvPr>
          <p:cNvSpPr>
            <a:spLocks noGrp="1"/>
          </p:cNvSpPr>
          <p:nvPr>
            <p:ph type="title"/>
          </p:nvPr>
        </p:nvSpPr>
        <p:spPr/>
        <p:txBody>
          <a:bodyPr/>
          <a:lstStyle/>
          <a:p>
            <a:r>
              <a:rPr lang="en-US" dirty="0"/>
              <a:t>Where We’ve Been</a:t>
            </a:r>
          </a:p>
        </p:txBody>
      </p:sp>
      <p:sp>
        <p:nvSpPr>
          <p:cNvPr id="3" name="Subtitle 2">
            <a:extLst>
              <a:ext uri="{FF2B5EF4-FFF2-40B4-BE49-F238E27FC236}">
                <a16:creationId xmlns:a16="http://schemas.microsoft.com/office/drawing/2014/main" id="{89DC0770-2FBA-4E63-B424-339855B90D69}"/>
              </a:ext>
            </a:extLst>
          </p:cNvPr>
          <p:cNvSpPr>
            <a:spLocks noGrp="1"/>
          </p:cNvSpPr>
          <p:nvPr>
            <p:ph idx="1"/>
          </p:nvPr>
        </p:nvSpPr>
        <p:spPr/>
        <p:txBody>
          <a:bodyPr>
            <a:normAutofit lnSpcReduction="10000"/>
          </a:bodyPr>
          <a:lstStyle/>
          <a:p>
            <a:pPr marL="0" lvl="1" indent="0">
              <a:spcBef>
                <a:spcPts val="1200"/>
              </a:spcBef>
              <a:spcAft>
                <a:spcPts val="200"/>
              </a:spcAft>
              <a:buSzPct val="100000"/>
              <a:buNone/>
            </a:pPr>
            <a:r>
              <a:rPr lang="en-US" sz="2400" b="1" dirty="0">
                <a:solidFill>
                  <a:srgbClr val="0070C0"/>
                </a:solidFill>
              </a:rPr>
              <a:t>What We’ve Achieved Along the Way</a:t>
            </a:r>
          </a:p>
          <a:p>
            <a:pPr marL="0" lvl="1" indent="0">
              <a:spcBef>
                <a:spcPts val="1200"/>
              </a:spcBef>
              <a:spcAft>
                <a:spcPts val="200"/>
              </a:spcAft>
              <a:buSzPct val="100000"/>
              <a:buNone/>
            </a:pPr>
            <a:endParaRPr lang="en-US" sz="2400" dirty="0"/>
          </a:p>
          <a:p>
            <a:pPr marL="225425" lvl="1" indent="-225425">
              <a:spcBef>
                <a:spcPts val="1200"/>
              </a:spcBef>
              <a:spcAft>
                <a:spcPts val="200"/>
              </a:spcAft>
              <a:buSzPct val="100000"/>
              <a:buFont typeface="Arial" panose="020B0604020202020204" pitchFamily="34" charset="0"/>
              <a:buChar char="•"/>
            </a:pPr>
            <a:endParaRPr lang="en-US" sz="2400" b="1" u="sng" dirty="0">
              <a:solidFill>
                <a:srgbClr val="0070C0"/>
              </a:solidFill>
            </a:endParaRPr>
          </a:p>
          <a:p>
            <a:pPr marL="0" lvl="1" indent="0">
              <a:spcBef>
                <a:spcPts val="1200"/>
              </a:spcBef>
              <a:spcAft>
                <a:spcPts val="200"/>
              </a:spcAft>
              <a:buSzPct val="100000"/>
              <a:buNone/>
            </a:pPr>
            <a:endParaRPr lang="en-US" sz="2400" b="1" dirty="0">
              <a:solidFill>
                <a:srgbClr val="0070C0"/>
              </a:solidFill>
            </a:endParaRPr>
          </a:p>
          <a:p>
            <a:pPr marL="0" lvl="1" indent="0">
              <a:spcBef>
                <a:spcPts val="1200"/>
              </a:spcBef>
              <a:spcAft>
                <a:spcPts val="200"/>
              </a:spcAft>
              <a:buSzPct val="100000"/>
              <a:buNone/>
            </a:pPr>
            <a:r>
              <a:rPr lang="en-US" sz="2400" b="1" dirty="0">
                <a:solidFill>
                  <a:srgbClr val="0070C0"/>
                </a:solidFill>
              </a:rPr>
              <a:t>S1400 Screening Protocol </a:t>
            </a:r>
          </a:p>
          <a:p>
            <a:pPr marL="225425" lvl="1" indent="-225425">
              <a:spcBef>
                <a:spcPts val="1200"/>
              </a:spcBef>
              <a:spcAft>
                <a:spcPts val="200"/>
              </a:spcAft>
              <a:buSzPct val="100000"/>
              <a:buFont typeface="Arial" panose="020B0604020202020204" pitchFamily="34" charset="0"/>
              <a:buChar char="•"/>
            </a:pPr>
            <a:r>
              <a:rPr lang="en-US" sz="2400" dirty="0"/>
              <a:t>Opened 6/16/14</a:t>
            </a:r>
          </a:p>
          <a:p>
            <a:pPr marL="225425" lvl="1" indent="-225425">
              <a:spcBef>
                <a:spcPts val="1200"/>
              </a:spcBef>
              <a:spcAft>
                <a:spcPts val="200"/>
              </a:spcAft>
              <a:buSzPct val="100000"/>
              <a:buFont typeface="Arial" panose="020B0604020202020204" pitchFamily="34" charset="0"/>
              <a:buChar char="•"/>
            </a:pPr>
            <a:r>
              <a:rPr lang="en-US" sz="2400" dirty="0"/>
              <a:t>1864 patients enrolled (737 pre-screening, 1127 screened)</a:t>
            </a:r>
          </a:p>
          <a:p>
            <a:pPr marL="225425" lvl="1" indent="-225425">
              <a:spcBef>
                <a:spcPts val="1200"/>
              </a:spcBef>
              <a:spcAft>
                <a:spcPts val="200"/>
              </a:spcAft>
              <a:buSzPct val="100000"/>
              <a:buFont typeface="Arial" panose="020B0604020202020204" pitchFamily="34" charset="0"/>
              <a:buChar char="•"/>
            </a:pPr>
            <a:r>
              <a:rPr lang="en-US" sz="2400" dirty="0"/>
              <a:t>Closed on 1/28/19 to expand to all </a:t>
            </a:r>
            <a:r>
              <a:rPr lang="en-US" sz="2400" dirty="0" err="1"/>
              <a:t>histologies</a:t>
            </a:r>
            <a:r>
              <a:rPr lang="en-US" sz="2400" dirty="0"/>
              <a:t> of NSCLC with the new LUNGMAP screening protocol</a:t>
            </a:r>
          </a:p>
          <a:p>
            <a:pPr marL="225425" lvl="1" indent="-225425">
              <a:spcBef>
                <a:spcPts val="1200"/>
              </a:spcBef>
              <a:spcAft>
                <a:spcPts val="200"/>
              </a:spcAft>
              <a:buSzPct val="100000"/>
              <a:buFont typeface="Arial" panose="020B0604020202020204" pitchFamily="34" charset="0"/>
              <a:buChar char="•"/>
            </a:pPr>
            <a:endParaRPr lang="en-US" sz="2400" dirty="0"/>
          </a:p>
          <a:p>
            <a:endParaRPr lang="en-US" dirty="0"/>
          </a:p>
        </p:txBody>
      </p:sp>
      <p:sp>
        <p:nvSpPr>
          <p:cNvPr id="4" name="Slide Number Placeholder 3">
            <a:extLst>
              <a:ext uri="{FF2B5EF4-FFF2-40B4-BE49-F238E27FC236}">
                <a16:creationId xmlns:a16="http://schemas.microsoft.com/office/drawing/2014/main" id="{88958E14-AC18-4CB7-A4EA-9BF4B80CF6CC}"/>
              </a:ext>
            </a:extLst>
          </p:cNvPr>
          <p:cNvSpPr>
            <a:spLocks noGrp="1"/>
          </p:cNvSpPr>
          <p:nvPr>
            <p:ph type="sldNum" sz="quarter" idx="12"/>
          </p:nvPr>
        </p:nvSpPr>
        <p:spPr/>
        <p:txBody>
          <a:bodyPr/>
          <a:lstStyle/>
          <a:p>
            <a:r>
              <a:rPr lang="en-US"/>
              <a:t>Slide </a:t>
            </a:r>
            <a:fld id="{4FAB73BC-B049-4115-A692-8D63A059BFB8}" type="slidenum">
              <a:rPr lang="en-US" smtClean="0"/>
              <a:pPr/>
              <a:t>9</a:t>
            </a:fld>
            <a:endParaRPr lang="en-US" dirty="0"/>
          </a:p>
        </p:txBody>
      </p:sp>
      <p:graphicFrame>
        <p:nvGraphicFramePr>
          <p:cNvPr id="8" name="Diagram 7">
            <a:extLst>
              <a:ext uri="{FF2B5EF4-FFF2-40B4-BE49-F238E27FC236}">
                <a16:creationId xmlns:a16="http://schemas.microsoft.com/office/drawing/2014/main" id="{C224718D-8C6F-4AF1-A10C-5B0BB3BD520E}"/>
              </a:ext>
            </a:extLst>
          </p:cNvPr>
          <p:cNvGraphicFramePr/>
          <p:nvPr>
            <p:extLst>
              <p:ext uri="{D42A27DB-BD31-4B8C-83A1-F6EECF244321}">
                <p14:modId xmlns:p14="http://schemas.microsoft.com/office/powerpoint/2010/main" val="446211782"/>
              </p:ext>
            </p:extLst>
          </p:nvPr>
        </p:nvGraphicFramePr>
        <p:xfrm>
          <a:off x="533945" y="2083160"/>
          <a:ext cx="10621735" cy="15881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1673491"/>
      </p:ext>
    </p:extLst>
  </p:cSld>
  <p:clrMapOvr>
    <a:masterClrMapping/>
  </p:clrMapOvr>
</p:sld>
</file>

<file path=ppt/theme/theme1.xml><?xml version="1.0" encoding="utf-8"?>
<a:theme xmlns:a="http://schemas.openxmlformats.org/drawingml/2006/main" name="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1_NCI Blue">
  <a:themeElements>
    <a:clrScheme name="NCI Template 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CI Template Gree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NCI Template 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CI Template 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CI Template 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CI Template 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CI Template 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CI Template 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CI Template Gree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CI Template 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CI Template 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CI Template 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CI Template 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CI Template 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69dab94b-f61e-445b-bf4d-5a6513d209d2">A2QN7SZZU2H6-21-7</_dlc_DocId>
    <_dlc_DocIdUrl xmlns="69dab94b-f61e-445b-bf4d-5a6513d209d2">
      <Url>https://thehopefoundationswog.sharepoint.com/sites/SWOG/S1400/_layouts/15/DocIdRedir.aspx?ID=A2QN7SZZU2H6-21-7</Url>
      <Description>A2QN7SZZU2H6-21-7</Description>
    </_dlc_DocIdUrl>
    <SharedWithUsers xmlns="2248488c-cf63-44fb-bd92-6fc8332c4fba">
      <UserInfo>
        <DisplayName>Crystal Miwa</DisplayName>
        <AccountId>18</AccountId>
        <AccountType/>
      </UserInfo>
    </SharedWithUser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779BF28C2E620F4FAB9669FC920A0674" ma:contentTypeVersion="3" ma:contentTypeDescription="Create a new document." ma:contentTypeScope="" ma:versionID="79d143170e963f5a2a2cd465dafcf6f3">
  <xsd:schema xmlns:xsd="http://www.w3.org/2001/XMLSchema" xmlns:xs="http://www.w3.org/2001/XMLSchema" xmlns:p="http://schemas.microsoft.com/office/2006/metadata/properties" xmlns:ns2="69dab94b-f61e-445b-bf4d-5a6513d209d2" xmlns:ns3="2248488c-cf63-44fb-bd92-6fc8332c4fba" targetNamespace="http://schemas.microsoft.com/office/2006/metadata/properties" ma:root="true" ma:fieldsID="06302fc41f82150538a4ef0b50e01999" ns2:_="" ns3:_="">
    <xsd:import namespace="69dab94b-f61e-445b-bf4d-5a6513d209d2"/>
    <xsd:import namespace="2248488c-cf63-44fb-bd92-6fc8332c4fba"/>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ingHintHash"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dab94b-f61e-445b-bf4d-5a6513d209d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248488c-cf63-44fb-bd92-6fc8332c4fb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2" nillable="true" ma:displayName="Sharing Hint Hash" ma:internalName="SharingHintHash" ma:readOnly="true">
      <xsd:simpleType>
        <xsd:restriction base="dms:Text"/>
      </xsd:simple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BE2DEB-71A4-408F-94D3-079DF478BA14}">
  <ds:schemaRefs>
    <ds:schemaRef ds:uri="http://schemas.microsoft.com/sharepoint/v3/contenttype/forms"/>
  </ds:schemaRefs>
</ds:datastoreItem>
</file>

<file path=customXml/itemProps2.xml><?xml version="1.0" encoding="utf-8"?>
<ds:datastoreItem xmlns:ds="http://schemas.openxmlformats.org/officeDocument/2006/customXml" ds:itemID="{78FD633B-3B25-4C9E-A955-91B7E07B630B}">
  <ds:schemaRefs>
    <ds:schemaRef ds:uri="http://schemas.microsoft.com/sharepoint/events"/>
  </ds:schemaRefs>
</ds:datastoreItem>
</file>

<file path=customXml/itemProps3.xml><?xml version="1.0" encoding="utf-8"?>
<ds:datastoreItem xmlns:ds="http://schemas.openxmlformats.org/officeDocument/2006/customXml" ds:itemID="{BF7D5CB6-F5A8-4B7C-9EFA-F7E479B51CCC}">
  <ds:schemaRefs>
    <ds:schemaRef ds:uri="http://purl.org/dc/dcmitype/"/>
    <ds:schemaRef ds:uri="http://schemas.microsoft.com/office/infopath/2007/PartnerControls"/>
    <ds:schemaRef ds:uri="http://purl.org/dc/elements/1.1/"/>
    <ds:schemaRef ds:uri="http://schemas.microsoft.com/office/2006/metadata/properties"/>
    <ds:schemaRef ds:uri="69dab94b-f61e-445b-bf4d-5a6513d209d2"/>
    <ds:schemaRef ds:uri="http://schemas.microsoft.com/office/2006/documentManagement/types"/>
    <ds:schemaRef ds:uri="http://schemas.openxmlformats.org/package/2006/metadata/core-properties"/>
    <ds:schemaRef ds:uri="2248488c-cf63-44fb-bd92-6fc8332c4fba"/>
    <ds:schemaRef ds:uri="http://www.w3.org/XML/1998/namespace"/>
    <ds:schemaRef ds:uri="http://purl.org/dc/terms/"/>
  </ds:schemaRefs>
</ds:datastoreItem>
</file>

<file path=customXml/itemProps4.xml><?xml version="1.0" encoding="utf-8"?>
<ds:datastoreItem xmlns:ds="http://schemas.openxmlformats.org/officeDocument/2006/customXml" ds:itemID="{96AFA652-0687-424B-AC77-0C38F540DE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dab94b-f61e-445b-bf4d-5a6513d209d2"/>
    <ds:schemaRef ds:uri="2248488c-cf63-44fb-bd92-6fc8332c4f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7365</TotalTime>
  <Words>4911</Words>
  <Application>Microsoft Office PowerPoint</Application>
  <PresentationFormat>Widescreen</PresentationFormat>
  <Paragraphs>688</Paragraphs>
  <Slides>87</Slides>
  <Notes>24</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87</vt:i4>
      </vt:variant>
    </vt:vector>
  </HeadingPairs>
  <TitlesOfParts>
    <vt:vector size="96" baseType="lpstr">
      <vt:lpstr>Arial</vt:lpstr>
      <vt:lpstr>Arial Narrow</vt:lpstr>
      <vt:lpstr>Bradley Hand ITC</vt:lpstr>
      <vt:lpstr>Calibri</vt:lpstr>
      <vt:lpstr>Calibri Light</vt:lpstr>
      <vt:lpstr>Courier New</vt:lpstr>
      <vt:lpstr>Verdana</vt:lpstr>
      <vt:lpstr>Retrospect</vt:lpstr>
      <vt:lpstr>1_NCI Blue</vt:lpstr>
      <vt:lpstr>PowerPoint Presentation</vt:lpstr>
      <vt:lpstr>Agenda</vt:lpstr>
      <vt:lpstr>Opening Remarks</vt:lpstr>
      <vt:lpstr>Thank You!  Vassiliki A. Papadimitrakopoulou, M.D.</vt:lpstr>
      <vt:lpstr>Thank You!  Vassiliki A. Papadimitrakopoulou, M.D.</vt:lpstr>
      <vt:lpstr>PowerPoint Presentation</vt:lpstr>
      <vt:lpstr>Study  Updates</vt:lpstr>
      <vt:lpstr>Goals for LUNG-MAP</vt:lpstr>
      <vt:lpstr>Where We’ve Been</vt:lpstr>
      <vt:lpstr>Where are we now?</vt:lpstr>
      <vt:lpstr>Lung-MAP Status – Active &amp; Anticipated Studies</vt:lpstr>
      <vt:lpstr>Current Sub-Study Status</vt:lpstr>
      <vt:lpstr>Anticipated Sub-Studies</vt:lpstr>
      <vt:lpstr>S1900B A Registration-intent Phase II Study of LOXO-292 in Patients with Previously-Treated RET Fusion-Positive Stage IV or Recurrent Non-Small Cell Lung Cancer</vt:lpstr>
      <vt:lpstr>S1900B Overview</vt:lpstr>
      <vt:lpstr>S1900B Study Design</vt:lpstr>
      <vt:lpstr>S1900B Schema</vt:lpstr>
      <vt:lpstr>S1900C A Phase II Study of Talazoparib plus Avelumab in Patients with Stage IV Non-Squamous Cell Lung Cancer  Bearing Pathogenic STK11 Genomic Alterations</vt:lpstr>
      <vt:lpstr>S1900C Overview</vt:lpstr>
      <vt:lpstr>S1900C Schema</vt:lpstr>
      <vt:lpstr>S1900D A Randomized Phase II Study of mTOR inhibitor Plus Docetaxel Versus Standard of Care in Patients with Previously-Treated NFE2L2 or KEAP1 Positive Stage IV or Recurrent Squamous Cell Lung Cancer</vt:lpstr>
      <vt:lpstr>S1900D Overview</vt:lpstr>
      <vt:lpstr>S1900D Schema</vt:lpstr>
      <vt:lpstr>S1800B A Phase II Study of (anti-TIM-3) Plus (anti-PD-1) or (anti-TIM-3), (anti-PD-1), and PARP inhibitor in Patients with Previously Treated Stage IV or Recurrent Non-Small Cell Lung Cancer</vt:lpstr>
      <vt:lpstr>S1800B Objectives</vt:lpstr>
      <vt:lpstr>S1800B Schema</vt:lpstr>
      <vt:lpstr>Delegation Task Log</vt:lpstr>
      <vt:lpstr>New Delegation of Task Log (DTL) Requirement for S1800A</vt:lpstr>
      <vt:lpstr>DTL Task Registration Types</vt:lpstr>
      <vt:lpstr>DTL Task Registration Types</vt:lpstr>
      <vt:lpstr>DTL Task Registration Types</vt:lpstr>
      <vt:lpstr>DTL Task Registration Types</vt:lpstr>
      <vt:lpstr>Site Authority Log</vt:lpstr>
      <vt:lpstr>S1400GEN Patient Preferences Related to Return of Genomic Results in a Biomarker-Driven Clinical Trial:  A Survey of Patients Enrolled in Lung-MAP</vt:lpstr>
      <vt:lpstr>S1400GEN Background &amp; Objective</vt:lpstr>
      <vt:lpstr>S1400GEN Methods</vt:lpstr>
      <vt:lpstr>S1400GEN Background: Knowledge Results Reported at Spring Meeting</vt:lpstr>
      <vt:lpstr>S1400GEN Sample vs Master Protocol Sample 2/22/2018 – 6/30/2019</vt:lpstr>
      <vt:lpstr>S1400GEN Results: Match Cancer Treatments</vt:lpstr>
      <vt:lpstr>S1400GEN Results: Predict Cancer Spread</vt:lpstr>
      <vt:lpstr>S1400GEN Results: Risk of Other Cancers</vt:lpstr>
      <vt:lpstr>S1400GEN Results: Risk of Serious Side Effects</vt:lpstr>
      <vt:lpstr>S1400GEN Results: Risk of Other Medical Conditions</vt:lpstr>
      <vt:lpstr>S1400GEN Results: Know About Blood Relative Impacts</vt:lpstr>
      <vt:lpstr>S1400GEN Results: Want to Tell Blood Relatives About Impacts</vt:lpstr>
      <vt:lpstr>S1400GEN Results: Discuss with Experts</vt:lpstr>
      <vt:lpstr>S1400GEN Conclusions</vt:lpstr>
      <vt:lpstr>S1400GEN: Thanks to Participants, Co-Authors, &amp; Study Sponsors</vt:lpstr>
      <vt:lpstr>S1400G A Phase II Study of Talazoparib (BMN 673) in Patients with Homologous Recombination Repair Deficiency (HRRD) Positive Stage IV Squamous Cell Lung Cancer</vt:lpstr>
      <vt:lpstr>S1400G Background</vt:lpstr>
      <vt:lpstr>S1400G Methods</vt:lpstr>
      <vt:lpstr>S1400G Patient Characteristics</vt:lpstr>
      <vt:lpstr>S1400G Response</vt:lpstr>
      <vt:lpstr>S1400G Results: PFS &amp; OS in FEP Population</vt:lpstr>
      <vt:lpstr>S1400G PFS &amp; OS in PAP</vt:lpstr>
      <vt:lpstr>S1400G Adverse Events</vt:lpstr>
      <vt:lpstr>S1400G Conclusions</vt:lpstr>
      <vt:lpstr>S1400I Results A Phase III Randomized Study of Nivolumab Plus Ipilimumab versus Nivolumab for Previously Treated Patients with Stage IV Squamous Cell Lung Cancer and No Matching Biomarker </vt:lpstr>
      <vt:lpstr>S1400I Background</vt:lpstr>
      <vt:lpstr>S1400I Study Design</vt:lpstr>
      <vt:lpstr>Study Objectives </vt:lpstr>
      <vt:lpstr>S1400I Statistical Considerations</vt:lpstr>
      <vt:lpstr>S1400I Baseline Demographics</vt:lpstr>
      <vt:lpstr>S1400I TMB &amp;  PD-L1 Biomarkers</vt:lpstr>
      <vt:lpstr>S1400I Overall Survival &amp; Progression Free Survival</vt:lpstr>
      <vt:lpstr>S1400I Outcomes in Key Patient Subgroups</vt:lpstr>
      <vt:lpstr>PowerPoint Presentation</vt:lpstr>
      <vt:lpstr>PowerPoint Presentation</vt:lpstr>
      <vt:lpstr>PowerPoint Presentation</vt:lpstr>
      <vt:lpstr>S1400I Summary </vt:lpstr>
      <vt:lpstr>S1400K Phase II Study of ABBV-399 (Process II) in Patients with c-MET Positive Stage IV/Recurrent Lung Squamous Cell Cancer (SCC)</vt:lpstr>
      <vt:lpstr>S1400K Background</vt:lpstr>
      <vt:lpstr>S1400K Schema, Key Eligibility Criteria</vt:lpstr>
      <vt:lpstr>S1400K Endpoints and Statistics</vt:lpstr>
      <vt:lpstr>PowerPoint Presentation</vt:lpstr>
      <vt:lpstr>S1400K Patient Characteristics Data as of January 15, 2019, n=23</vt:lpstr>
      <vt:lpstr>S1400K Adverse events (possibly, probably or definitely related)</vt:lpstr>
      <vt:lpstr>S1400K Waterfall Plot</vt:lpstr>
      <vt:lpstr>S1400K Depth of Response and H-score</vt:lpstr>
      <vt:lpstr>S1400K Results </vt:lpstr>
      <vt:lpstr>S1400K Conclusions</vt:lpstr>
      <vt:lpstr>S1400K Acknowledgements</vt:lpstr>
      <vt:lpstr>Closing Announcements and Q &amp; A Session</vt:lpstr>
      <vt:lpstr>Site Coordinators Committee</vt:lpstr>
      <vt:lpstr>Contact Us</vt:lpstr>
      <vt:lpstr>Acknowledgements</vt:lpstr>
      <vt:lpstr>Q &amp; A 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Miwa, Crystal</dc:creator>
  <cp:lastModifiedBy>Norman, Mariah</cp:lastModifiedBy>
  <cp:revision>324</cp:revision>
  <cp:lastPrinted>2019-10-01T18:21:30Z</cp:lastPrinted>
  <dcterms:created xsi:type="dcterms:W3CDTF">2018-09-28T23:25:37Z</dcterms:created>
  <dcterms:modified xsi:type="dcterms:W3CDTF">2019-10-11T20:23:30Z</dcterms:modified>
</cp:coreProperties>
</file>